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9"/>
  </p:notesMasterIdLst>
  <p:sldIdLst>
    <p:sldId id="260" r:id="rId2"/>
    <p:sldId id="275" r:id="rId3"/>
    <p:sldId id="593" r:id="rId4"/>
    <p:sldId id="646" r:id="rId5"/>
    <p:sldId id="623" r:id="rId6"/>
    <p:sldId id="625" r:id="rId7"/>
    <p:sldId id="668" r:id="rId8"/>
    <p:sldId id="642" r:id="rId9"/>
    <p:sldId id="667" r:id="rId10"/>
    <p:sldId id="630" r:id="rId11"/>
    <p:sldId id="632" r:id="rId12"/>
    <p:sldId id="631" r:id="rId13"/>
    <p:sldId id="634" r:id="rId14"/>
    <p:sldId id="635" r:id="rId15"/>
    <p:sldId id="644" r:id="rId16"/>
    <p:sldId id="665" r:id="rId17"/>
    <p:sldId id="274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. Fiifi" initials="GFB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C00"/>
    <a:srgbClr val="5F6C8E"/>
    <a:srgbClr val="15607A"/>
    <a:srgbClr val="2C1971"/>
    <a:srgbClr val="D531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9709" autoAdjust="0"/>
  </p:normalViewPr>
  <p:slideViewPr>
    <p:cSldViewPr snapToGrid="0">
      <p:cViewPr>
        <p:scale>
          <a:sx n="70" d="100"/>
          <a:sy n="70" d="100"/>
        </p:scale>
        <p:origin x="10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esktop\Updated%20PPI\Power%20Point_PPI_Industr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\Desktop\Updated%20PPI\Power%20Point_PPI_Industr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Dis_Sectors!$B$1</c:f>
              <c:strCache>
                <c:ptCount val="1"/>
                <c:pt idx="0">
                  <c:v>June 23</c:v>
                </c:pt>
              </c:strCache>
            </c:strRef>
          </c:tx>
          <c:spPr>
            <a:solidFill>
              <a:srgbClr val="FFCA7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GB"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charset="0"/>
                    <a:ea typeface="Century Gothic" panose="020B0502020202020204" charset="0"/>
                    <a:cs typeface="Century Gothic" panose="020B0502020202020204" charset="0"/>
                    <a:sym typeface="Century Gothic" panose="020B050202020202020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Dis_Sectors!$A$2:$A$4</c:f>
              <c:strCache>
                <c:ptCount val="3"/>
                <c:pt idx="0">
                  <c:v>Industry</c:v>
                </c:pt>
                <c:pt idx="1">
                  <c:v>Construction</c:v>
                </c:pt>
                <c:pt idx="2">
                  <c:v>Service</c:v>
                </c:pt>
              </c:strCache>
            </c:strRef>
          </c:cat>
          <c:val>
            <c:numRef>
              <c:f>Dis_Sectors!$B$2:$B$4</c:f>
              <c:numCache>
                <c:formatCode>0.0</c:formatCode>
                <c:ptCount val="3"/>
                <c:pt idx="0">
                  <c:v>31.3</c:v>
                </c:pt>
                <c:pt idx="1">
                  <c:v>19.3</c:v>
                </c:pt>
                <c:pt idx="2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41-4358-B96C-FCB62110B923}"/>
            </c:ext>
          </c:extLst>
        </c:ser>
        <c:ser>
          <c:idx val="1"/>
          <c:order val="1"/>
          <c:tx>
            <c:strRef>
              <c:f>Dis_Sectors!$C$1</c:f>
              <c:strCache>
                <c:ptCount val="1"/>
                <c:pt idx="0">
                  <c:v>July 23</c:v>
                </c:pt>
              </c:strCache>
            </c:strRef>
          </c:tx>
          <c:spPr>
            <a:solidFill>
              <a:srgbClr val="09BB9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GB"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charset="0"/>
                    <a:ea typeface="Century Gothic" panose="020B0502020202020204" charset="0"/>
                    <a:cs typeface="Century Gothic" panose="020B0502020202020204" charset="0"/>
                    <a:sym typeface="Century Gothic" panose="020B050202020202020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Dis_Sectors!$A$2:$A$4</c:f>
              <c:strCache>
                <c:ptCount val="3"/>
                <c:pt idx="0">
                  <c:v>Industry</c:v>
                </c:pt>
                <c:pt idx="1">
                  <c:v>Construction</c:v>
                </c:pt>
                <c:pt idx="2">
                  <c:v>Service</c:v>
                </c:pt>
              </c:strCache>
            </c:strRef>
          </c:cat>
          <c:val>
            <c:numRef>
              <c:f>Dis_Sectors!$C$2:$C$4</c:f>
              <c:numCache>
                <c:formatCode>0.0</c:formatCode>
                <c:ptCount val="3"/>
                <c:pt idx="0">
                  <c:v>35.700000000000003</c:v>
                </c:pt>
                <c:pt idx="1">
                  <c:v>18.5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41-4358-B96C-FCB62110B9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-3"/>
        <c:axId val="392169048"/>
        <c:axId val="195616720"/>
      </c:barChart>
      <c:catAx>
        <c:axId val="392169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  <c:crossAx val="195616720"/>
        <c:crosses val="autoZero"/>
        <c:auto val="1"/>
        <c:lblAlgn val="ctr"/>
        <c:lblOffset val="50"/>
        <c:tickLblSkip val="1"/>
        <c:noMultiLvlLbl val="0"/>
      </c:catAx>
      <c:valAx>
        <c:axId val="195616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GB"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charset="0"/>
                    <a:ea typeface="Century Gothic" panose="020B0502020202020204" charset="0"/>
                    <a:cs typeface="Century Gothic" panose="020B0502020202020204" charset="0"/>
                    <a:sym typeface="Century Gothic" panose="020B0502020202020204" charset="0"/>
                  </a:defRPr>
                </a:pPr>
                <a:r>
                  <a:rPr lang="en-GB" sz="1600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GB"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charset="0"/>
                  <a:ea typeface="Century Gothic" panose="020B0502020202020204" charset="0"/>
                  <a:cs typeface="Century Gothic" panose="020B0502020202020204" charset="0"/>
                  <a:sym typeface="Century Gothic" panose="020B0502020202020204" charset="0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  <c:crossAx val="392169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GB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0305192231470504"/>
          <c:y val="1.60363490578645E-2"/>
          <c:w val="0.25929449068569199"/>
          <c:h val="4.476814111987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charset="0"/>
              <a:ea typeface="Century Gothic" panose="020B0502020202020204" charset="0"/>
              <a:cs typeface="Century Gothic" panose="020B0502020202020204" charset="0"/>
              <a:sym typeface="Century Gothic" panose="020B050202020202020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sz="1400" b="1">
          <a:latin typeface="Century Gothic" panose="020B0502020202020204" charset="0"/>
          <a:ea typeface="Century Gothic" panose="020B0502020202020204" charset="0"/>
          <a:cs typeface="Century Gothic" panose="020B0502020202020204" charset="0"/>
          <a:sym typeface="Century Gothic" panose="020B050202020202020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charset="0"/>
              <a:ea typeface="Century Gothic" panose="020B0502020202020204" charset="0"/>
              <a:cs typeface="Century Gothic" panose="020B0502020202020204" charset="0"/>
              <a:sym typeface="Century Gothic" panose="020B050202020202020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Dis_inflation!$C$1</c:f>
              <c:strCache>
                <c:ptCount val="1"/>
                <c:pt idx="0">
                  <c:v>Monthly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F7-49DF-A6CF-6A4E8BEF3EAF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F7-49DF-A6CF-6A4E8BEF3EAF}"/>
              </c:ext>
            </c:extLst>
          </c:dPt>
          <c:dLbls>
            <c:dLbl>
              <c:idx val="0"/>
              <c:layout>
                <c:manualLayout>
                  <c:x val="-7.0128660171312945E-2"/>
                  <c:y val="4.47072668494032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F7-49DF-A6CF-6A4E8BEF3EAF}"/>
                </c:ext>
              </c:extLst>
            </c:dLbl>
            <c:dLbl>
              <c:idx val="3"/>
              <c:layout>
                <c:manualLayout>
                  <c:x val="2.7027027027026799E-3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F7-49DF-A6CF-6A4E8BEF3EAF}"/>
                </c:ext>
              </c:extLst>
            </c:dLbl>
            <c:dLbl>
              <c:idx val="7"/>
              <c:layout>
                <c:manualLayout>
                  <c:x val="-7.58995818086996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F7-49DF-A6CF-6A4E8BEF3EAF}"/>
                </c:ext>
              </c:extLst>
            </c:dLbl>
            <c:dLbl>
              <c:idx val="8"/>
              <c:layout>
                <c:manualLayout>
                  <c:x val="-1.202005920467362E-3"/>
                  <c:y val="-4.47072668494032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F7-49DF-A6CF-6A4E8BEF3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GB" sz="1400" b="1" i="0" u="none" strike="noStrike" kern="1200" baseline="0">
                    <a:solidFill>
                      <a:srgbClr val="FF0000"/>
                    </a:solidFill>
                    <a:latin typeface="Century Gothic" panose="020B0502020202020204" charset="0"/>
                    <a:ea typeface="Century Gothic" panose="020B0502020202020204" charset="0"/>
                    <a:cs typeface="Century Gothic" panose="020B0502020202020204" charset="0"/>
                    <a:sym typeface="Century Gothic" panose="020B050202020202020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Dis_inflation!$A$16:$A$24</c:f>
              <c:strCache>
                <c:ptCount val="9"/>
                <c:pt idx="0">
                  <c:v>Information and communication</c:v>
                </c:pt>
                <c:pt idx="1">
                  <c:v>Water supply; sewerage, waste management</c:v>
                </c:pt>
                <c:pt idx="2">
                  <c:v>Electricity and gas</c:v>
                </c:pt>
                <c:pt idx="3">
                  <c:v>Transportaton and storage</c:v>
                </c:pt>
                <c:pt idx="4">
                  <c:v>Construction</c:v>
                </c:pt>
                <c:pt idx="5">
                  <c:v>Manufacturing</c:v>
                </c:pt>
                <c:pt idx="6">
                  <c:v>Accommodation and food service activities</c:v>
                </c:pt>
                <c:pt idx="7">
                  <c:v>Overall</c:v>
                </c:pt>
                <c:pt idx="8">
                  <c:v>Mining</c:v>
                </c:pt>
              </c:strCache>
            </c:strRef>
          </c:cat>
          <c:val>
            <c:numRef>
              <c:f>Dis_inflation!$C$16:$C$24</c:f>
              <c:numCache>
                <c:formatCode>0.0</c:formatCode>
                <c:ptCount val="9"/>
                <c:pt idx="0">
                  <c:v>-0.1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</c:v>
                </c:pt>
                <c:pt idx="5">
                  <c:v>0.3</c:v>
                </c:pt>
                <c:pt idx="6">
                  <c:v>0.7</c:v>
                </c:pt>
                <c:pt idx="7">
                  <c:v>0.8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F7-49DF-A6CF-6A4E8BEF3E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44808456"/>
        <c:axId val="744802968"/>
      </c:barChart>
      <c:catAx>
        <c:axId val="7448084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bg1"/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  <c:crossAx val="744802968"/>
        <c:crosses val="autoZero"/>
        <c:auto val="1"/>
        <c:lblAlgn val="ctr"/>
        <c:lblOffset val="100"/>
        <c:noMultiLvlLbl val="0"/>
      </c:catAx>
      <c:valAx>
        <c:axId val="744802968"/>
        <c:scaling>
          <c:orientation val="minMax"/>
          <c:max val="20"/>
        </c:scaling>
        <c:delete val="1"/>
        <c:axPos val="b"/>
        <c:numFmt formatCode="0.0" sourceLinked="1"/>
        <c:majorTickMark val="out"/>
        <c:minorTickMark val="none"/>
        <c:tickLblPos val="nextTo"/>
        <c:crossAx val="74480845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sz="1000" b="1">
          <a:latin typeface="Century Gothic" panose="020B0502020202020204" charset="0"/>
          <a:ea typeface="Century Gothic" panose="020B0502020202020204" charset="0"/>
          <a:cs typeface="Century Gothic" panose="020B0502020202020204" charset="0"/>
          <a:sym typeface="Century Gothic" panose="020B050202020202020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8576576576576602"/>
          <c:y val="9.3177347551506393E-3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GB"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charset="0"/>
              <a:ea typeface="Century Gothic" panose="020B0502020202020204" charset="0"/>
              <a:cs typeface="Century Gothic" panose="020B0502020202020204" charset="0"/>
              <a:sym typeface="Century Gothic" panose="020B050202020202020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Dis_inflation!$B$1</c:f>
              <c:strCache>
                <c:ptCount val="1"/>
                <c:pt idx="0">
                  <c:v>Yearly</c:v>
                </c:pt>
              </c:strCache>
            </c:strRef>
          </c:tx>
          <c:spPr>
            <a:solidFill>
              <a:srgbClr val="09BB9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94-43C3-BA71-E6451AE28621}"/>
              </c:ext>
            </c:extLst>
          </c:dPt>
          <c:dPt>
            <c:idx val="5"/>
            <c:invertIfNegative val="0"/>
            <c:bubble3D val="0"/>
            <c:spPr>
              <a:solidFill>
                <a:srgbClr val="09BB9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C94-43C3-BA71-E6451AE28621}"/>
              </c:ext>
            </c:extLst>
          </c:dPt>
          <c:dLbls>
            <c:dLbl>
              <c:idx val="3"/>
              <c:layout>
                <c:manualLayout>
                  <c:x val="2.1621621621621599E-2"/>
                  <c:y val="-1.55295579252511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94-43C3-BA71-E6451AE286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GB" sz="1400" b="1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charset="0"/>
                    <a:ea typeface="Century Gothic" panose="020B0502020202020204" charset="0"/>
                    <a:cs typeface="Century Gothic" panose="020B0502020202020204" charset="0"/>
                    <a:sym typeface="Century Gothic" panose="020B050202020202020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Dis_inflation!$A$2:$A$10</c:f>
              <c:strCache>
                <c:ptCount val="9"/>
                <c:pt idx="0">
                  <c:v>Information and communication</c:v>
                </c:pt>
                <c:pt idx="1">
                  <c:v>Construction</c:v>
                </c:pt>
                <c:pt idx="2">
                  <c:v>Manufacturing</c:v>
                </c:pt>
                <c:pt idx="3">
                  <c:v>Overall</c:v>
                </c:pt>
                <c:pt idx="4">
                  <c:v>Accommodation and food service activities</c:v>
                </c:pt>
                <c:pt idx="5">
                  <c:v>Water supply; sewerage, waste management</c:v>
                </c:pt>
                <c:pt idx="6">
                  <c:v>Mining</c:v>
                </c:pt>
                <c:pt idx="7">
                  <c:v>Transportaton and storage</c:v>
                </c:pt>
                <c:pt idx="8">
                  <c:v>Electricity and gas</c:v>
                </c:pt>
              </c:strCache>
            </c:strRef>
          </c:cat>
          <c:val>
            <c:numRef>
              <c:f>Dis_inflation!$B$2:$B$10</c:f>
              <c:numCache>
                <c:formatCode>0.0</c:formatCode>
                <c:ptCount val="9"/>
                <c:pt idx="0">
                  <c:v>11.1</c:v>
                </c:pt>
                <c:pt idx="1">
                  <c:v>18.5</c:v>
                </c:pt>
                <c:pt idx="2">
                  <c:v>28</c:v>
                </c:pt>
                <c:pt idx="3">
                  <c:v>32.700000000000003</c:v>
                </c:pt>
                <c:pt idx="4">
                  <c:v>35</c:v>
                </c:pt>
                <c:pt idx="5">
                  <c:v>38.5</c:v>
                </c:pt>
                <c:pt idx="6">
                  <c:v>38.9</c:v>
                </c:pt>
                <c:pt idx="7">
                  <c:v>49.2</c:v>
                </c:pt>
                <c:pt idx="8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94-43C3-BA71-E6451AE286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44809240"/>
        <c:axId val="744809632"/>
      </c:barChart>
      <c:catAx>
        <c:axId val="74480924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GB"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charset="0"/>
                <a:ea typeface="Century Gothic" panose="020B0502020202020204" charset="0"/>
                <a:cs typeface="Century Gothic" panose="020B0502020202020204" charset="0"/>
                <a:sym typeface="Century Gothic" panose="020B0502020202020204" charset="0"/>
              </a:defRPr>
            </a:pPr>
            <a:endParaRPr lang="en-US"/>
          </a:p>
        </c:txPr>
        <c:crossAx val="744809632"/>
        <c:crosses val="autoZero"/>
        <c:auto val="1"/>
        <c:lblAlgn val="ctr"/>
        <c:lblOffset val="100"/>
        <c:noMultiLvlLbl val="0"/>
      </c:catAx>
      <c:valAx>
        <c:axId val="74480963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74480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sz="1000" b="1">
          <a:latin typeface="Century Gothic" panose="020B0502020202020204" charset="0"/>
          <a:ea typeface="Century Gothic" panose="020B0502020202020204" charset="0"/>
          <a:cs typeface="Century Gothic" panose="020B0502020202020204" charset="0"/>
          <a:sym typeface="Century Gothic" panose="020B050202020202020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-1224436608"/>
        <c:axId val="-1224433888"/>
      </c:barChart>
      <c:catAx>
        <c:axId val="-122443660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-1224433888"/>
        <c:crosses val="autoZero"/>
        <c:auto val="1"/>
        <c:lblAlgn val="ctr"/>
        <c:lblOffset val="100"/>
        <c:noMultiLvlLbl val="0"/>
      </c:catAx>
      <c:valAx>
        <c:axId val="-122443388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-122443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sz="1000" b="1">
          <a:latin typeface="Century Gothic" panose="020B0502020202020204" charset="0"/>
          <a:ea typeface="Century Gothic" panose="020B0502020202020204" charset="0"/>
          <a:cs typeface="Century Gothic" panose="020B0502020202020204" charset="0"/>
          <a:sym typeface="Century Gothic" panose="020B0502020202020204" charset="0"/>
        </a:defRPr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-1224438240"/>
        <c:axId val="-1224437696"/>
      </c:barChart>
      <c:catAx>
        <c:axId val="-12244382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low"/>
        <c:crossAx val="-1224437696"/>
        <c:crosses val="autoZero"/>
        <c:auto val="1"/>
        <c:lblAlgn val="ctr"/>
        <c:lblOffset val="100"/>
        <c:noMultiLvlLbl val="0"/>
      </c:catAx>
      <c:valAx>
        <c:axId val="-1224437696"/>
        <c:scaling>
          <c:orientation val="minMax"/>
        </c:scaling>
        <c:delete val="1"/>
        <c:axPos val="b"/>
        <c:numFmt formatCode="_-* #,##0.0_-;\-* #,##0.0_-;_-* &quot;-&quot;??_-;_-@_-" sourceLinked="1"/>
        <c:majorTickMark val="none"/>
        <c:minorTickMark val="none"/>
        <c:tickLblPos val="nextTo"/>
        <c:crossAx val="-122443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b="1">
          <a:latin typeface="Century Gothic" panose="020B0502020202020204" charset="0"/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7.8054941927439794E-2"/>
          <c:w val="1"/>
          <c:h val="0.90808932016028121"/>
        </c:manualLayout>
      </c:layout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-1308220832"/>
        <c:axId val="-1308218656"/>
      </c:barChart>
      <c:catAx>
        <c:axId val="-1308220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low"/>
        <c:crossAx val="-1308218656"/>
        <c:crosses val="autoZero"/>
        <c:auto val="1"/>
        <c:lblAlgn val="ctr"/>
        <c:lblOffset val="100"/>
        <c:noMultiLvlLbl val="0"/>
      </c:catAx>
      <c:valAx>
        <c:axId val="-1308218656"/>
        <c:scaling>
          <c:orientation val="minMax"/>
        </c:scaling>
        <c:delete val="1"/>
        <c:axPos val="b"/>
        <c:numFmt formatCode="_-* #,##0.0_-;\-* #,##0.0_-;_-* &quot;-&quot;??_-;_-@_-" sourceLinked="1"/>
        <c:majorTickMark val="none"/>
        <c:minorTickMark val="none"/>
        <c:tickLblPos val="nextTo"/>
        <c:crossAx val="-130822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lang="en-GB" b="1">
          <a:latin typeface="Century Gothic" panose="020B050202020202020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DED21-0DCD-4009-8AE1-59EA3BCF963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17739-9974-4E61-81FE-324C3C45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790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56D9C-9D5A-48EB-BAED-232D06BA5B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26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56D9C-9D5A-48EB-BAED-232D06BA5B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15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A17739-9974-4E61-81FE-324C3C455E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8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A17739-9974-4E61-81FE-324C3C455E0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86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A17739-9974-4E61-81FE-324C3C455E0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72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A17739-9974-4E61-81FE-324C3C455E0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411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35211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131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265" y="1122363"/>
            <a:ext cx="631639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265" y="3602038"/>
            <a:ext cx="631639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A39F5-0189-4317-B4ED-1C146A5F0D6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1ADF6F-126D-42BF-B493-D0BB08E411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2FB27B-4D99-4CCA-97D0-1D060CBC7E5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149" y="2953581"/>
            <a:ext cx="7903702" cy="13255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1B92A4-34FF-4EC6-BF4D-457B9A4F9B4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998ECD-BDCD-4E4B-B5A7-70AAB13FF0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1C4DD3-906D-4AD7-B9FF-A8E35338C70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3A8DA9-49F5-4AAD-B298-F098FE5CBFC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576DDC-A7B5-4C00-BFE4-1D28AA18D6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C3B5A0-66CF-4721-B266-C37654CF5E30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7290F-F619-4E5A-AB60-242CE690175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74984-A65A-47BF-8831-616CBF63AA2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6ACAE5-AD1C-4835-9773-BBF6707C766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80563" y="6396038"/>
            <a:ext cx="2262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35D1AC1F-6027-449A-AE5A-32CA69C5608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16/08/2023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December 22,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5075" y="6399213"/>
            <a:ext cx="690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E40CBD55-98D6-482A-A5E1-882E8908E56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206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nthony.krakah@statsghana.gov.gh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2265" y="1596496"/>
            <a:ext cx="4385993" cy="660401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  <a:latin typeface="Century Gothic" panose="020B0502020202020204" charset="0"/>
                <a:cs typeface="Century Gothic" panose="020B0502020202020204" charset="0"/>
              </a:rPr>
              <a:t>PRESS RELEASE</a:t>
            </a:r>
            <a:endParaRPr lang="en-US" sz="3600" dirty="0">
              <a:latin typeface="Century Gothic" panose="020B0502020202020204" charset="0"/>
              <a:cs typeface="Century Gothic" panose="020B0502020202020204" charset="0"/>
            </a:endParaRPr>
          </a:p>
        </p:txBody>
      </p:sp>
      <p:pic>
        <p:nvPicPr>
          <p:cNvPr id="6" name="Picture 5" descr="Logo&#10;&#10;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7392" y="2080874"/>
            <a:ext cx="1396105" cy="1329043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5465" y="2653771"/>
            <a:ext cx="6570391" cy="1825095"/>
          </a:xfrm>
        </p:spPr>
        <p:txBody>
          <a:bodyPr/>
          <a:lstStyle/>
          <a:p>
            <a:r>
              <a:rPr lang="en-US" sz="4400" b="1" dirty="0">
                <a:solidFill>
                  <a:srgbClr val="002060"/>
                </a:solidFill>
                <a:latin typeface="Raleway"/>
              </a:rPr>
              <a:t>GHANA PRODUCER PRICE INDEX AND INFLATION </a:t>
            </a:r>
          </a:p>
          <a:p>
            <a:r>
              <a:rPr lang="en-US" sz="4400" b="1" dirty="0">
                <a:solidFill>
                  <a:srgbClr val="002060"/>
                </a:solidFill>
                <a:latin typeface="Raleway"/>
              </a:rPr>
              <a:t>JULY </a:t>
            </a:r>
            <a:r>
              <a:rPr lang="en-US" sz="5000" b="1" dirty="0">
                <a:solidFill>
                  <a:srgbClr val="002060"/>
                </a:solidFill>
                <a:latin typeface="Raleway"/>
              </a:rPr>
              <a:t>2023</a:t>
            </a:r>
            <a:r>
              <a:rPr lang="en-US" sz="4400" b="1" dirty="0">
                <a:solidFill>
                  <a:srgbClr val="002060"/>
                </a:solidFill>
                <a:latin typeface="Raleway"/>
              </a:rPr>
              <a:t> 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10" name="Title 1"/>
          <p:cNvSpPr txBox="1"/>
          <p:nvPr/>
        </p:nvSpPr>
        <p:spPr bwMode="auto">
          <a:xfrm>
            <a:off x="3993532" y="5541961"/>
            <a:ext cx="3378459" cy="508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002060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Century Gothic" panose="020B0502020202020204" pitchFamily="34" charset="0"/>
                <a:cs typeface="Trebuchet MS" panose="020B0603020202020204" pitchFamily="34" charset="0"/>
              </a:rPr>
              <a:t>16th </a:t>
            </a:r>
            <a:r>
              <a:rPr lang="en-GB" sz="2400" dirty="0">
                <a:solidFill>
                  <a:srgbClr val="000000"/>
                </a:solidFill>
                <a:latin typeface="Century Gothic" panose="020B0502020202020204" pitchFamily="34" charset="0"/>
                <a:cs typeface="Trebuchet MS" panose="020B0603020202020204" pitchFamily="34" charset="0"/>
              </a:rPr>
              <a:t>AUGUST </a:t>
            </a:r>
            <a:r>
              <a:rPr lang="en-US" sz="2400" dirty="0">
                <a:solidFill>
                  <a:srgbClr val="000000"/>
                </a:solidFill>
                <a:latin typeface="Century Gothic" panose="020B0502020202020204" pitchFamily="34" charset="0"/>
                <a:cs typeface="Trebuchet MS" panose="020B0603020202020204" pitchFamily="34" charset="0"/>
              </a:rPr>
              <a:t>2023</a:t>
            </a:r>
            <a:endParaRPr lang="en-US" sz="2400" dirty="0">
              <a:latin typeface="Century Gothic" panose="020B0502020202020204" pitchFamily="34" charset="0"/>
              <a:cs typeface="Trebuchet MS" panose="020B0603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475" y="0"/>
            <a:ext cx="10515600" cy="56642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382873"/>
                </a:solidFill>
                <a:latin typeface="Trebuchet MS" panose="020B0603020202020204" pitchFamily="34" charset="0"/>
                <a:ea typeface="Cambria" panose="02040503050406030204"/>
                <a:cs typeface="Trebuchet MS" panose="020B0603020202020204" pitchFamily="34" charset="0"/>
              </a:rPr>
              <a:t>Change in Sub-Sector Producer Inflation for July 2023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58940" y="6216650"/>
            <a:ext cx="1504805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10</a:t>
            </a:fld>
            <a:endParaRPr lang="en-GB" sz="2000" dirty="0">
              <a:latin typeface="Raleway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CD21AB0-BF86-032E-8933-7AF8F45D2B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159908" y="693510"/>
            <a:ext cx="9094434" cy="521645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585" y="19271"/>
            <a:ext cx="10874829" cy="69723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382873"/>
                </a:solidFill>
                <a:latin typeface="Century Gothic" panose="020B0502020202020204" pitchFamily="34" charset="0"/>
                <a:ea typeface="Cambria" panose="02040503050406030204"/>
              </a:rPr>
              <a:t>Producer Inflation for Manufacturing Sub-Sector for July 2023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17348" y="6269993"/>
            <a:ext cx="157947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11</a:t>
            </a:fld>
            <a:endParaRPr lang="en-GB" sz="2000">
              <a:latin typeface="Raleway"/>
              <a:cs typeface="Calibri" panose="020F0502020204030204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924958"/>
              </p:ext>
            </p:extLst>
          </p:nvPr>
        </p:nvGraphicFramePr>
        <p:xfrm>
          <a:off x="7879404" y="797668"/>
          <a:ext cx="4075889" cy="537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EA769F8-10B2-C5A7-7892-9D4C268464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56900" y="817827"/>
            <a:ext cx="6437471" cy="52223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12" y="96837"/>
            <a:ext cx="10498963" cy="856064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rgbClr val="382873"/>
                </a:solidFill>
                <a:latin typeface="Century Gothic" panose="020B0502020202020204" pitchFamily="34" charset="0"/>
                <a:ea typeface="Cambria" panose="02040503050406030204"/>
              </a:rPr>
              <a:t>Producer Inflation for Mining and Quarrying Sub-Sector for July 2023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78169" y="6216650"/>
            <a:ext cx="226218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12</a:t>
            </a:fld>
            <a:endParaRPr lang="en-GB" sz="2000" dirty="0">
              <a:latin typeface="Raleway"/>
              <a:cs typeface="Calibri" panose="020F0502020204030204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C4CBCF3-EB69-7945-E807-74C69BB362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5605" y="841792"/>
            <a:ext cx="9739231" cy="48696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17" y="127651"/>
            <a:ext cx="10515600" cy="72136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382873"/>
                </a:solidFill>
                <a:latin typeface="Century Gothic" panose="020B0502020202020204" pitchFamily="34" charset="0"/>
                <a:ea typeface="Cambria" panose="02040503050406030204"/>
              </a:rPr>
              <a:t>Producer Inflation for Construction Sub-Sector for July 2023</a:t>
            </a:r>
            <a:endParaRPr lang="en-US" sz="2800" b="1" dirty="0">
              <a:solidFill>
                <a:srgbClr val="382873"/>
              </a:solidFill>
              <a:latin typeface="Raleway"/>
              <a:ea typeface="Cambria" panose="0204050305040603020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839437" y="6299835"/>
            <a:ext cx="149528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18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1600" smtClean="0">
                <a:latin typeface="Raleway" pitchFamily="2" charset="0"/>
              </a:rPr>
              <a:t>13</a:t>
            </a:fld>
            <a:endParaRPr lang="en-GB" sz="1600" dirty="0">
              <a:latin typeface="Raleway" pitchFamily="2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0A581E6-DE24-1528-7385-FF7880DFF3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32836" y="849011"/>
            <a:ext cx="9164543" cy="511636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9" y="4445"/>
            <a:ext cx="11559721" cy="901561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382873"/>
                </a:solidFill>
                <a:latin typeface="Century Gothic" panose="020B0502020202020204" pitchFamily="34" charset="0"/>
                <a:ea typeface="Cambria" panose="02040503050406030204"/>
              </a:rPr>
              <a:t>Producer Inflation for Services Sub-Sector for July 2023</a:t>
            </a:r>
            <a:endParaRPr lang="en-US" sz="3200" b="1" dirty="0">
              <a:solidFill>
                <a:srgbClr val="382873"/>
              </a:solidFill>
              <a:latin typeface="Crimson Text" panose="02000503000000000000" pitchFamily="2" charset="0"/>
              <a:ea typeface="Cambria" panose="020405030504060302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580563" y="6317805"/>
            <a:ext cx="226218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1600" smtClean="0">
                <a:latin typeface="Raleway" pitchFamily="2" charset="0"/>
              </a:rPr>
              <a:t>14</a:t>
            </a:fld>
            <a:endParaRPr lang="en-GB" sz="1600" dirty="0">
              <a:latin typeface="Raleway" pitchFamily="2" charset="0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170713"/>
              </p:ext>
            </p:extLst>
          </p:nvPr>
        </p:nvGraphicFramePr>
        <p:xfrm>
          <a:off x="7626484" y="1201068"/>
          <a:ext cx="4367719" cy="5005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761277"/>
              </p:ext>
            </p:extLst>
          </p:nvPr>
        </p:nvGraphicFramePr>
        <p:xfrm>
          <a:off x="7791450" y="1126154"/>
          <a:ext cx="4051300" cy="4931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BA2BE252-BED8-3958-C490-3A43DAC91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2887173" y="685428"/>
            <a:ext cx="6693389" cy="544309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475" y="-34603"/>
            <a:ext cx="10515600" cy="63848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382873"/>
                </a:solidFill>
                <a:latin typeface="Crimson Text" panose="02000503000000000000" pitchFamily="2" charset="0"/>
                <a:ea typeface="Cambria" panose="02040503050406030204" pitchFamily="18" charset="0"/>
              </a:rPr>
              <a:t>Highlights (1/2)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78169" y="6231832"/>
            <a:ext cx="1535833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1600" smtClean="0">
                <a:latin typeface="Raleway" pitchFamily="2" charset="0"/>
              </a:rPr>
              <a:t>15</a:t>
            </a:fld>
            <a:endParaRPr lang="en-GB" sz="1600" dirty="0">
              <a:latin typeface="Raleway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79475" y="2602680"/>
            <a:ext cx="1756794" cy="1999800"/>
          </a:xfrm>
          <a:prstGeom prst="ellipse">
            <a:avLst/>
          </a:prstGeom>
          <a:solidFill>
            <a:srgbClr val="D531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600" b="1" dirty="0">
                <a:latin typeface="Century Gothic" panose="020B0502020202020204" charset="0"/>
                <a:cs typeface="Century Gothic" panose="020B0502020202020204" charset="0"/>
              </a:rPr>
              <a:t>29.2%</a:t>
            </a:r>
          </a:p>
          <a:p>
            <a:pPr algn="ctr"/>
            <a:r>
              <a:rPr lang="en-GB" altLang="en-US" sz="1000" dirty="0">
                <a:latin typeface="Century Gothic" panose="020B0502020202020204" charset="0"/>
                <a:cs typeface="Century Gothic" panose="020B0502020202020204" charset="0"/>
              </a:rPr>
              <a:t>June 2023 yearly Producer Inflation</a:t>
            </a:r>
          </a:p>
        </p:txBody>
      </p:sp>
      <p:sp>
        <p:nvSpPr>
          <p:cNvPr id="8" name="Oval 7"/>
          <p:cNvSpPr/>
          <p:nvPr/>
        </p:nvSpPr>
        <p:spPr>
          <a:xfrm>
            <a:off x="2917765" y="1757860"/>
            <a:ext cx="1767531" cy="1440000"/>
          </a:xfrm>
          <a:prstGeom prst="ellipse">
            <a:avLst/>
          </a:prstGeom>
          <a:solidFill>
            <a:srgbClr val="2C19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400" b="1" dirty="0">
                <a:latin typeface="Century Gothic" panose="020B0502020202020204" charset="0"/>
                <a:cs typeface="Century Gothic" panose="020B0502020202020204" charset="0"/>
              </a:rPr>
              <a:t>32.7%</a:t>
            </a:r>
          </a:p>
          <a:p>
            <a:pPr algn="ctr"/>
            <a:r>
              <a:rPr lang="en-GB" altLang="en-US" sz="1400" dirty="0">
                <a:latin typeface="Century Gothic" panose="020B0502020202020204" charset="0"/>
                <a:cs typeface="Century Gothic" panose="020B0502020202020204" charset="0"/>
              </a:rPr>
              <a:t>July 2023 yearly Producer Inflation</a:t>
            </a:r>
          </a:p>
        </p:txBody>
      </p:sp>
      <p:cxnSp>
        <p:nvCxnSpPr>
          <p:cNvPr id="9" name="Straight Connector 8"/>
          <p:cNvCxnSpPr>
            <a:cxnSpLocks/>
            <a:stCxn id="6" idx="6"/>
            <a:endCxn id="8" idx="2"/>
          </p:cNvCxnSpPr>
          <p:nvPr/>
        </p:nvCxnSpPr>
        <p:spPr>
          <a:xfrm flipV="1">
            <a:off x="2636269" y="2477860"/>
            <a:ext cx="281496" cy="1124720"/>
          </a:xfrm>
          <a:prstGeom prst="line">
            <a:avLst/>
          </a:prstGeom>
          <a:ln w="57150">
            <a:solidFill>
              <a:srgbClr val="2C197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76470" y="998220"/>
            <a:ext cx="2721600" cy="219964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dirty="0">
                <a:latin typeface="Century Gothic" panose="020B0502020202020204" charset="0"/>
                <a:cs typeface="Century Gothic" panose="020B0502020202020204" charset="0"/>
              </a:rPr>
              <a:t>35.7</a:t>
            </a:r>
            <a:r>
              <a:rPr lang="en-GB" altLang="en-US" sz="1800" dirty="0">
                <a:latin typeface="Century Gothic" panose="020B0502020202020204" charset="0"/>
                <a:cs typeface="Century Gothic" panose="020B0502020202020204" charset="0"/>
              </a:rPr>
              <a:t> %</a:t>
            </a:r>
          </a:p>
          <a:p>
            <a:pPr algn="ctr"/>
            <a:r>
              <a:rPr lang="en-GB" altLang="en-US" sz="1800" dirty="0">
                <a:latin typeface="Century Gothic" panose="020B0502020202020204" charset="0"/>
                <a:cs typeface="Century Gothic" panose="020B0502020202020204" charset="0"/>
              </a:rPr>
              <a:t>Industry</a:t>
            </a:r>
          </a:p>
        </p:txBody>
      </p:sp>
      <p:sp>
        <p:nvSpPr>
          <p:cNvPr id="11" name="Oval 10"/>
          <p:cNvSpPr/>
          <p:nvPr/>
        </p:nvSpPr>
        <p:spPr>
          <a:xfrm>
            <a:off x="6682740" y="3264991"/>
            <a:ext cx="1278255" cy="1251138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17.0%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Service</a:t>
            </a:r>
          </a:p>
        </p:txBody>
      </p:sp>
      <p:sp>
        <p:nvSpPr>
          <p:cNvPr id="13" name="Oval 12"/>
          <p:cNvSpPr/>
          <p:nvPr/>
        </p:nvSpPr>
        <p:spPr>
          <a:xfrm>
            <a:off x="8140700" y="196850"/>
            <a:ext cx="1440000" cy="1075769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38.9 %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Mining and quarrying</a:t>
            </a:r>
          </a:p>
        </p:txBody>
      </p:sp>
      <p:sp>
        <p:nvSpPr>
          <p:cNvPr id="14" name="Oval 13"/>
          <p:cNvSpPr/>
          <p:nvPr/>
        </p:nvSpPr>
        <p:spPr>
          <a:xfrm>
            <a:off x="10088245" y="0"/>
            <a:ext cx="1440000" cy="144000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28.0%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Manufacturing</a:t>
            </a:r>
          </a:p>
        </p:txBody>
      </p:sp>
      <p:sp>
        <p:nvSpPr>
          <p:cNvPr id="15" name="Oval 14"/>
          <p:cNvSpPr/>
          <p:nvPr/>
        </p:nvSpPr>
        <p:spPr>
          <a:xfrm>
            <a:off x="8140700" y="1439683"/>
            <a:ext cx="1767530" cy="1825308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69.6%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Electricity and gas</a:t>
            </a:r>
          </a:p>
        </p:txBody>
      </p:sp>
      <p:sp>
        <p:nvSpPr>
          <p:cNvPr id="16" name="Oval 15"/>
          <p:cNvSpPr/>
          <p:nvPr/>
        </p:nvSpPr>
        <p:spPr>
          <a:xfrm>
            <a:off x="10223500" y="1697990"/>
            <a:ext cx="1088665" cy="111488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38.5%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Water supply, sewerage and waste management</a:t>
            </a:r>
          </a:p>
        </p:txBody>
      </p:sp>
      <p:sp>
        <p:nvSpPr>
          <p:cNvPr id="17" name="Oval 16"/>
          <p:cNvSpPr/>
          <p:nvPr/>
        </p:nvSpPr>
        <p:spPr>
          <a:xfrm>
            <a:off x="4721406" y="3725545"/>
            <a:ext cx="1439999" cy="1278255"/>
          </a:xfrm>
          <a:prstGeom prst="ellipse">
            <a:avLst/>
          </a:prstGeom>
          <a:solidFill>
            <a:srgbClr val="5F6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18.5%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Construction</a:t>
            </a:r>
          </a:p>
        </p:txBody>
      </p:sp>
      <p:sp>
        <p:nvSpPr>
          <p:cNvPr id="18" name="Oval 17"/>
          <p:cNvSpPr/>
          <p:nvPr/>
        </p:nvSpPr>
        <p:spPr>
          <a:xfrm>
            <a:off x="8986520" y="3197860"/>
            <a:ext cx="1440000" cy="1440000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46.0 %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Transport and storage</a:t>
            </a:r>
          </a:p>
        </p:txBody>
      </p:sp>
      <p:sp>
        <p:nvSpPr>
          <p:cNvPr id="20" name="Oval 19"/>
          <p:cNvSpPr/>
          <p:nvPr/>
        </p:nvSpPr>
        <p:spPr>
          <a:xfrm>
            <a:off x="7960995" y="4486275"/>
            <a:ext cx="1440000" cy="1251138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35.0 %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Accommodation and food</a:t>
            </a:r>
          </a:p>
        </p:txBody>
      </p:sp>
      <p:sp>
        <p:nvSpPr>
          <p:cNvPr id="21" name="Oval 20"/>
          <p:cNvSpPr/>
          <p:nvPr/>
        </p:nvSpPr>
        <p:spPr>
          <a:xfrm>
            <a:off x="9992412" y="4602480"/>
            <a:ext cx="1535833" cy="804368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11.1%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Information and communication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475" y="-34603"/>
            <a:ext cx="10515600" cy="63848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382873"/>
                </a:solidFill>
                <a:latin typeface="Crimson Text" panose="02000503000000000000" pitchFamily="2" charset="0"/>
                <a:ea typeface="Cambria" panose="02040503050406030204" pitchFamily="18" charset="0"/>
              </a:rPr>
              <a:t>Highlights (2/2)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31625" y="6272674"/>
            <a:ext cx="226218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1600" smtClean="0">
                <a:latin typeface="Raleway" pitchFamily="2" charset="0"/>
              </a:rPr>
              <a:t>16</a:t>
            </a:fld>
            <a:endParaRPr lang="en-GB" sz="1600" dirty="0">
              <a:latin typeface="Raleway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3248" y="3430652"/>
            <a:ext cx="1866522" cy="1999800"/>
          </a:xfrm>
          <a:prstGeom prst="ellipse">
            <a:avLst/>
          </a:prstGeom>
          <a:solidFill>
            <a:srgbClr val="D531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600" b="1" dirty="0">
                <a:latin typeface="Century Gothic" panose="020B0502020202020204" charset="0"/>
                <a:cs typeface="Century Gothic" panose="020B0502020202020204" charset="0"/>
              </a:rPr>
              <a:t>0.6 %</a:t>
            </a:r>
          </a:p>
          <a:p>
            <a:pPr algn="ctr"/>
            <a:r>
              <a:rPr lang="en-GB" altLang="en-US" sz="1000" dirty="0">
                <a:latin typeface="Century Gothic" panose="020B0502020202020204" charset="0"/>
                <a:cs typeface="Century Gothic" panose="020B0502020202020204" charset="0"/>
              </a:rPr>
              <a:t>June 2023 monthly producer inflation</a:t>
            </a:r>
          </a:p>
        </p:txBody>
      </p:sp>
      <p:sp>
        <p:nvSpPr>
          <p:cNvPr id="8" name="Oval 7"/>
          <p:cNvSpPr/>
          <p:nvPr/>
        </p:nvSpPr>
        <p:spPr>
          <a:xfrm>
            <a:off x="2267711" y="2606039"/>
            <a:ext cx="2179433" cy="1649225"/>
          </a:xfrm>
          <a:prstGeom prst="ellipse">
            <a:avLst/>
          </a:prstGeom>
          <a:solidFill>
            <a:srgbClr val="2C19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400" b="1" dirty="0">
                <a:latin typeface="Century Gothic" panose="020B0502020202020204" charset="0"/>
                <a:cs typeface="Century Gothic" panose="020B0502020202020204" charset="0"/>
              </a:rPr>
              <a:t>0.8 %</a:t>
            </a:r>
          </a:p>
          <a:p>
            <a:pPr algn="ctr"/>
            <a:r>
              <a:rPr lang="en-GB" altLang="en-US" sz="1400" dirty="0">
                <a:latin typeface="Century Gothic" panose="020B0502020202020204" charset="0"/>
                <a:cs typeface="Century Gothic" panose="020B0502020202020204" charset="0"/>
              </a:rPr>
              <a:t>July 2023 monthly Producer Inflation</a:t>
            </a:r>
          </a:p>
        </p:txBody>
      </p:sp>
      <p:cxnSp>
        <p:nvCxnSpPr>
          <p:cNvPr id="9" name="Straight Connector 8"/>
          <p:cNvCxnSpPr>
            <a:stCxn id="6" idx="6"/>
            <a:endCxn id="8" idx="2"/>
          </p:cNvCxnSpPr>
          <p:nvPr/>
        </p:nvCxnSpPr>
        <p:spPr>
          <a:xfrm flipV="1">
            <a:off x="1899770" y="3430652"/>
            <a:ext cx="367941" cy="999900"/>
          </a:xfrm>
          <a:prstGeom prst="line">
            <a:avLst/>
          </a:prstGeom>
          <a:ln w="57150">
            <a:solidFill>
              <a:srgbClr val="2C197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776470" y="998221"/>
            <a:ext cx="1560149" cy="1326832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dirty="0">
                <a:latin typeface="Century Gothic" panose="020B0502020202020204" charset="0"/>
                <a:cs typeface="Century Gothic" panose="020B0502020202020204" charset="0"/>
              </a:rPr>
              <a:t>0.9</a:t>
            </a:r>
            <a:r>
              <a:rPr lang="en-GB" altLang="en-US" sz="1800" dirty="0">
                <a:latin typeface="Century Gothic" panose="020B0502020202020204" charset="0"/>
                <a:cs typeface="Century Gothic" panose="020B0502020202020204" charset="0"/>
              </a:rPr>
              <a:t> %</a:t>
            </a:r>
          </a:p>
          <a:p>
            <a:pPr algn="ctr"/>
            <a:r>
              <a:rPr lang="en-GB" altLang="en-US" sz="1800" dirty="0">
                <a:latin typeface="Century Gothic" panose="020B0502020202020204" charset="0"/>
                <a:cs typeface="Century Gothic" panose="020B0502020202020204" charset="0"/>
              </a:rPr>
              <a:t>Industry</a:t>
            </a:r>
          </a:p>
        </p:txBody>
      </p:sp>
      <p:sp>
        <p:nvSpPr>
          <p:cNvPr id="11" name="Oval 10"/>
          <p:cNvSpPr/>
          <p:nvPr/>
        </p:nvSpPr>
        <p:spPr>
          <a:xfrm>
            <a:off x="6395744" y="2264547"/>
            <a:ext cx="1560150" cy="1746885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0.0%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Service</a:t>
            </a:r>
          </a:p>
        </p:txBody>
      </p:sp>
      <p:sp>
        <p:nvSpPr>
          <p:cNvPr id="13" name="Oval 12"/>
          <p:cNvSpPr/>
          <p:nvPr/>
        </p:nvSpPr>
        <p:spPr>
          <a:xfrm>
            <a:off x="8140700" y="196850"/>
            <a:ext cx="1440000" cy="144000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1.6 %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Mining and quarrying</a:t>
            </a:r>
          </a:p>
        </p:txBody>
      </p:sp>
      <p:sp>
        <p:nvSpPr>
          <p:cNvPr id="14" name="Oval 13"/>
          <p:cNvSpPr/>
          <p:nvPr/>
        </p:nvSpPr>
        <p:spPr>
          <a:xfrm>
            <a:off x="10223329" y="294005"/>
            <a:ext cx="1089195" cy="77964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0.3%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Manufacturing</a:t>
            </a:r>
          </a:p>
        </p:txBody>
      </p:sp>
      <p:sp>
        <p:nvSpPr>
          <p:cNvPr id="15" name="Oval 14"/>
          <p:cNvSpPr/>
          <p:nvPr/>
        </p:nvSpPr>
        <p:spPr>
          <a:xfrm>
            <a:off x="8272780" y="1824990"/>
            <a:ext cx="1440000" cy="144000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0.0%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Electricity and gas</a:t>
            </a:r>
          </a:p>
        </p:txBody>
      </p:sp>
      <p:sp>
        <p:nvSpPr>
          <p:cNvPr id="16" name="Oval 15"/>
          <p:cNvSpPr/>
          <p:nvPr/>
        </p:nvSpPr>
        <p:spPr>
          <a:xfrm>
            <a:off x="10223500" y="1697990"/>
            <a:ext cx="1440000" cy="1440000"/>
          </a:xfrm>
          <a:prstGeom prst="ellipse">
            <a:avLst/>
          </a:prstGeom>
          <a:solidFill>
            <a:srgbClr val="156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0.0%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Water supply, sewerage and waste management</a:t>
            </a:r>
          </a:p>
        </p:txBody>
      </p:sp>
      <p:sp>
        <p:nvSpPr>
          <p:cNvPr id="17" name="Oval 16"/>
          <p:cNvSpPr/>
          <p:nvPr/>
        </p:nvSpPr>
        <p:spPr>
          <a:xfrm>
            <a:off x="4815085" y="2947895"/>
            <a:ext cx="1406605" cy="1124041"/>
          </a:xfrm>
          <a:prstGeom prst="ellipse">
            <a:avLst/>
          </a:prstGeom>
          <a:solidFill>
            <a:srgbClr val="5F6C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0.1 %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Construction</a:t>
            </a:r>
          </a:p>
        </p:txBody>
      </p:sp>
      <p:sp>
        <p:nvSpPr>
          <p:cNvPr id="18" name="Oval 17"/>
          <p:cNvSpPr/>
          <p:nvPr/>
        </p:nvSpPr>
        <p:spPr>
          <a:xfrm>
            <a:off x="9327515" y="3198495"/>
            <a:ext cx="1268213" cy="1160603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0.0 %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Transport and storage</a:t>
            </a:r>
          </a:p>
        </p:txBody>
      </p:sp>
      <p:sp>
        <p:nvSpPr>
          <p:cNvPr id="20" name="Oval 19"/>
          <p:cNvSpPr/>
          <p:nvPr/>
        </p:nvSpPr>
        <p:spPr>
          <a:xfrm>
            <a:off x="8272779" y="4486276"/>
            <a:ext cx="1587658" cy="689610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0.7%</a:t>
            </a:r>
          </a:p>
          <a:p>
            <a:pPr algn="ctr"/>
            <a:r>
              <a:rPr lang="en-GB" altLang="en-US" sz="1000" b="1" dirty="0">
                <a:latin typeface="Century Gothic" panose="020B0502020202020204" charset="0"/>
                <a:cs typeface="Century Gothic" panose="020B0502020202020204" charset="0"/>
              </a:rPr>
              <a:t>Accommodation and food</a:t>
            </a:r>
          </a:p>
        </p:txBody>
      </p:sp>
      <p:sp>
        <p:nvSpPr>
          <p:cNvPr id="21" name="Oval 20"/>
          <p:cNvSpPr/>
          <p:nvPr/>
        </p:nvSpPr>
        <p:spPr>
          <a:xfrm>
            <a:off x="10143241" y="4602480"/>
            <a:ext cx="1699329" cy="1440000"/>
          </a:xfrm>
          <a:prstGeom prst="ellipse">
            <a:avLst/>
          </a:prstGeom>
          <a:solidFill>
            <a:srgbClr val="FA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-0.1%</a:t>
            </a:r>
          </a:p>
          <a:p>
            <a:pPr algn="ctr"/>
            <a:r>
              <a:rPr lang="en-GB" altLang="en-US" sz="900" b="1" dirty="0">
                <a:latin typeface="Century Gothic" panose="020B0502020202020204" charset="0"/>
                <a:cs typeface="Century Gothic" panose="020B0502020202020204" charset="0"/>
              </a:rPr>
              <a:t>Information and communication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8503" y="1662544"/>
            <a:ext cx="5836110" cy="4281055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Century Gothic" panose="020B0502020202020204" pitchFamily="34" charset="0"/>
                <a:ea typeface="Cambria" panose="02040503050406030204" pitchFamily="18" charset="0"/>
              </a:rPr>
              <a:t>THANK YOU</a:t>
            </a:r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End of Press Release for </a:t>
            </a:r>
            <a:b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</a:br>
            <a: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  <a:t>July 2023 Producer Price Index</a:t>
            </a:r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For enquiries, please contact:</a:t>
            </a:r>
            <a:b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Mr. Anthony </a:t>
            </a:r>
            <a:r>
              <a:rPr lang="en-US" sz="2000" i="1" dirty="0" err="1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Krakah</a:t>
            </a:r>
            <a:b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(Head, Business &amp; Industrial Statistics, GSS)</a:t>
            </a:r>
            <a:b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</a:br>
            <a: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  <a:hlinkClick r:id="rId2"/>
              </a:rPr>
              <a:t>Anthony.krakah@statsghana.gov.gh</a:t>
            </a:r>
            <a:b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</a:br>
            <a:br>
              <a:rPr lang="en-US" sz="2000" i="1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</a:br>
            <a:br>
              <a:rPr lang="en-US" sz="2000" dirty="0">
                <a:latin typeface="Century Gothic" panose="020B0502020202020204" pitchFamily="34" charset="0"/>
                <a:ea typeface="Cambria" panose="02040503050406030204" pitchFamily="18" charset="0"/>
              </a:rPr>
            </a:br>
            <a:b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 descr="Logo&#10;&#10;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7392" y="2080874"/>
            <a:ext cx="1396105" cy="13290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058"/>
            <a:ext cx="10515600" cy="790815"/>
          </a:xfrm>
        </p:spPr>
        <p:txBody>
          <a:bodyPr/>
          <a:lstStyle/>
          <a:p>
            <a:pPr algn="ctr"/>
            <a:r>
              <a:rPr lang="en-GB" sz="3600" b="1">
                <a:solidFill>
                  <a:srgbClr val="382873"/>
                </a:solidFill>
                <a:latin typeface="Crimson Text" panose="02000503000000000000" pitchFamily="2" charset="0"/>
                <a:ea typeface="Cambria" panose="02040503050406030204" pitchFamily="18" charset="0"/>
              </a:rPr>
              <a:t>In this release, we present:</a:t>
            </a:r>
            <a:endParaRPr lang="en-US" sz="3600" b="1">
              <a:solidFill>
                <a:srgbClr val="382873"/>
              </a:solidFill>
              <a:latin typeface="Crimson Text" panose="02000503000000000000" pitchFamily="2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7" y="835805"/>
            <a:ext cx="11650133" cy="5019425"/>
          </a:xfrm>
        </p:spPr>
        <p:txBody>
          <a:bodyPr/>
          <a:lstStyle/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CA" sz="3000" dirty="0">
                <a:latin typeface="Raleway"/>
                <a:cs typeface="Times New Roman" panose="02020603050405020304"/>
              </a:rPr>
              <a:t>Definition and Measurement of the Producer Price Index (PPI)</a:t>
            </a: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CA" sz="3000" dirty="0">
              <a:latin typeface="Raleway" pitchFamily="34" charset="0"/>
              <a:cs typeface="Times New Roman" panose="02020603050405020304" pitchFamily="18" charset="0"/>
            </a:endParaRP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CA" sz="3000" dirty="0">
                <a:latin typeface="Raleway"/>
                <a:cs typeface="Times New Roman" panose="02020603050405020304"/>
              </a:rPr>
              <a:t>Producer Price Index and Producer Inflation for July 2023</a:t>
            </a: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CA" sz="3000" dirty="0">
              <a:latin typeface="Raleway" pitchFamily="34" charset="0"/>
              <a:cs typeface="Times New Roman" panose="02020603050405020304" pitchFamily="18" charset="0"/>
            </a:endParaRP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CA" sz="3000" dirty="0">
                <a:latin typeface="Raleway"/>
                <a:cs typeface="Times New Roman" panose="02020603050405020304"/>
              </a:rPr>
              <a:t>Disaggregation of the July 2023 Producer Inflation </a:t>
            </a: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CA" sz="3000" dirty="0">
              <a:latin typeface="Raleway"/>
              <a:cs typeface="Times New Roman" panose="02020603050405020304"/>
            </a:endParaRP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CA" sz="3000" dirty="0">
                <a:latin typeface="Raleway"/>
                <a:cs typeface="Times New Roman" panose="02020603050405020304"/>
              </a:rPr>
              <a:t>Highlights of July 2023 Producer Inflation</a:t>
            </a:r>
          </a:p>
          <a:p>
            <a:endParaRPr lang="en-US" sz="3000" dirty="0">
              <a:latin typeface="Raleway"/>
              <a:cs typeface="Calibri" panose="020F0502020204030204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848489" y="6216650"/>
            <a:ext cx="1546586" cy="365125"/>
          </a:xfrm>
        </p:spPr>
        <p:txBody>
          <a:bodyPr/>
          <a:lstStyle/>
          <a:p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16/08/2023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2</a:t>
            </a:fld>
            <a:endParaRPr lang="en-GB" sz="2000" dirty="0">
              <a:latin typeface="Raleway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3129"/>
            <a:ext cx="11318875" cy="564572"/>
          </a:xfrm>
        </p:spPr>
        <p:txBody>
          <a:bodyPr/>
          <a:lstStyle/>
          <a:p>
            <a:pPr algn="ctr"/>
            <a:r>
              <a:rPr lang="en-GB" sz="3400" b="1">
                <a:solidFill>
                  <a:srgbClr val="382873"/>
                </a:solidFill>
                <a:latin typeface="Raleway"/>
                <a:ea typeface="Cambria" panose="02040503050406030204"/>
                <a:sym typeface="+mn-ea"/>
              </a:rPr>
              <a:t>Definition and Measurement of PPI and Inflation (1/2)</a:t>
            </a:r>
            <a:endParaRPr lang="en-US" sz="3400">
              <a:latin typeface="Ralewa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647699"/>
            <a:ext cx="11630941" cy="5477933"/>
          </a:xfrm>
        </p:spPr>
        <p:txBody>
          <a:bodyPr/>
          <a:lstStyle/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dirty="0">
                <a:latin typeface="Raleway"/>
                <a:cs typeface="Times New Roman" panose="02020603050405020304"/>
              </a:rPr>
              <a:t>The Producer Price Index (PPI) measures the average change over time in the selling prices of goods and services as received by domestic producers.</a:t>
            </a:r>
            <a:endParaRPr lang="en-GB" sz="2600" dirty="0">
              <a:latin typeface="Calibri" panose="020F0502020204030204"/>
              <a:cs typeface="Calibri" panose="020F05020202040302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6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dirty="0">
                <a:latin typeface="Raleway"/>
                <a:cs typeface="Times New Roman" panose="02020603050405020304"/>
              </a:rPr>
              <a:t>Price collected for the computation of PPI are known as factory gate prices, which are the prices firms assign to their products.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600" dirty="0">
              <a:latin typeface="Raleway"/>
              <a:ea typeface="+mn-lt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dirty="0">
                <a:latin typeface="Raleway"/>
                <a:ea typeface="+mn-lt"/>
                <a:cs typeface="Times New Roman" panose="02020603050405020304"/>
              </a:rPr>
              <a:t>These prices exclude sales and excise taxes, government subsidies other costs incurred by other intermediaries and consumers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6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600" dirty="0">
                <a:latin typeface="Raleway"/>
                <a:cs typeface="Times New Roman" panose="02020603050405020304"/>
              </a:rPr>
              <a:t>The rate of Producer Inflation is the relative change in PPI between periods </a:t>
            </a:r>
            <a:endParaRPr lang="en-GB" sz="2600" dirty="0">
              <a:latin typeface="Calibri" panose="020F0502020204030204"/>
              <a:cs typeface="Calibri" panose="020F0502020204030204"/>
            </a:endParaRPr>
          </a:p>
          <a:p>
            <a:pPr marL="109855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endParaRPr lang="en-US" sz="2600" dirty="0">
              <a:latin typeface="Trebuchet MS" panose="020B0603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08FBC5-ED23-2943-9810-ABC0351CB05B}" type="slidenum">
              <a:rPr lang="en-US" sz="2000" dirty="0" smtClean="0">
                <a:latin typeface="Raleway"/>
              </a:rPr>
              <a:t>3</a:t>
            </a:fld>
            <a:endParaRPr lang="en-US" sz="2000">
              <a:latin typeface="Raleway"/>
              <a:cs typeface="Calibri" panose="020F0502020204030204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890581" y="6210301"/>
            <a:ext cx="150449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3129"/>
            <a:ext cx="11327341" cy="564572"/>
          </a:xfrm>
        </p:spPr>
        <p:txBody>
          <a:bodyPr/>
          <a:lstStyle/>
          <a:p>
            <a:pPr algn="ctr"/>
            <a:r>
              <a:rPr lang="en-GB" sz="3400" b="1">
                <a:solidFill>
                  <a:srgbClr val="382873"/>
                </a:solidFill>
                <a:latin typeface="Raleway"/>
                <a:ea typeface="Cambria" panose="02040503050406030204"/>
                <a:sym typeface="+mn-ea"/>
              </a:rPr>
              <a:t>Definition and Measurement of PPI and Inflation (2/2)</a:t>
            </a:r>
            <a:endParaRPr lang="en-US" sz="3400">
              <a:latin typeface="Raleway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92" y="647699"/>
            <a:ext cx="12020407" cy="5477933"/>
          </a:xfrm>
        </p:spPr>
        <p:txBody>
          <a:bodyPr/>
          <a:lstStyle/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cs typeface="Times New Roman" panose="02020603050405020304"/>
              </a:rPr>
              <a:t>PPI computation is based on a fixed basket of products.</a:t>
            </a:r>
            <a:endParaRPr lang="en-GB" sz="2400" dirty="0">
              <a:latin typeface="Calibri" panose="020F0502020204030204"/>
              <a:cs typeface="Calibri" panose="020F05020202040302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cs typeface="Times New Roman" panose="02020603050405020304"/>
              </a:rPr>
              <a:t>Firms are the primary source of data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Raleway"/>
              <a:ea typeface="+mn-lt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ea typeface="+mn-lt"/>
                <a:cs typeface="Times New Roman" panose="02020603050405020304"/>
              </a:rPr>
              <a:t>Firms are selected based on the Integrated Business Establishment Survey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cs typeface="Times New Roman" panose="02020603050405020304"/>
              </a:rPr>
              <a:t>Variables for the computation of  PPI are weights, prices, quantities and products.</a:t>
            </a:r>
            <a:endParaRPr lang="en-GB" sz="2400" dirty="0">
              <a:latin typeface="Calibri" panose="020F0502020204030204"/>
              <a:cs typeface="Calibri" panose="020F05020202040302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cs typeface="Times New Roman" panose="02020603050405020304"/>
              </a:rPr>
              <a:t>Two reference periods for the computation of PPI are the </a:t>
            </a:r>
            <a:r>
              <a:rPr lang="en-GB" sz="2400" b="1" dirty="0">
                <a:latin typeface="Raleway"/>
                <a:cs typeface="Times New Roman" panose="02020603050405020304"/>
              </a:rPr>
              <a:t>weight</a:t>
            </a:r>
            <a:r>
              <a:rPr lang="en-GB" sz="2400" dirty="0">
                <a:latin typeface="Raleway"/>
                <a:cs typeface="Times New Roman" panose="02020603050405020304"/>
              </a:rPr>
              <a:t> reference (industry and product shares) and the </a:t>
            </a:r>
            <a:r>
              <a:rPr lang="en-GB" sz="2400" b="1" dirty="0">
                <a:latin typeface="Raleway"/>
                <a:cs typeface="Times New Roman" panose="02020603050405020304"/>
              </a:rPr>
              <a:t>index</a:t>
            </a:r>
            <a:r>
              <a:rPr lang="en-GB" sz="2400" dirty="0">
                <a:latin typeface="Raleway"/>
                <a:cs typeface="Times New Roman" panose="02020603050405020304"/>
              </a:rPr>
              <a:t> reference for price comparison.</a:t>
            </a: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400" dirty="0">
              <a:latin typeface="Raleway"/>
              <a:cs typeface="Times New Roman" panose="02020603050405020304"/>
            </a:endParaRPr>
          </a:p>
          <a:p>
            <a:pPr marL="3556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latin typeface="Raleway"/>
                <a:cs typeface="Times New Roman" panose="02020603050405020304"/>
              </a:rPr>
              <a:t>The computation is done from a dual time perspective, monthly and annually</a:t>
            </a:r>
          </a:p>
          <a:p>
            <a:pPr marL="109855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endParaRPr lang="en-US" sz="2400" dirty="0">
              <a:latin typeface="Trebuchet MS" panose="020B0603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08FBC5-ED23-2943-9810-ABC0351CB05B}" type="slidenum">
              <a:rPr lang="en-US" sz="2000" dirty="0" smtClean="0">
                <a:latin typeface="Raleway"/>
              </a:rPr>
              <a:t>4</a:t>
            </a:fld>
            <a:endParaRPr lang="en-US" sz="2000">
              <a:latin typeface="Raleway"/>
              <a:cs typeface="Calibri" panose="020F0502020204030204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725171" y="6216650"/>
            <a:ext cx="159053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133" y="206653"/>
            <a:ext cx="10515600" cy="677837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382873"/>
                </a:solidFill>
                <a:latin typeface="Raleway"/>
                <a:ea typeface="+mj-lt"/>
                <a:cs typeface="+mj-lt"/>
              </a:rPr>
              <a:t>Reference Periods - PPI and Inflation </a:t>
            </a:r>
            <a:endParaRPr lang="en-US" sz="3600" dirty="0">
              <a:latin typeface="Raleway"/>
              <a:ea typeface="+mj-lt"/>
              <a:cs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42" y="885032"/>
            <a:ext cx="10515600" cy="4863067"/>
          </a:xfrm>
        </p:spPr>
        <p:txBody>
          <a:bodyPr/>
          <a:lstStyle/>
          <a:p>
            <a:pPr marL="330200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Raleway"/>
                <a:cs typeface="Times New Roman" panose="02020603050405020304"/>
              </a:rPr>
              <a:t>Weight Reference-2019</a:t>
            </a:r>
          </a:p>
          <a:p>
            <a:pPr marL="787400" lvl="1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Raleway"/>
                <a:cs typeface="Times New Roman" panose="02020603050405020304"/>
              </a:rPr>
              <a:t>Weight reference at the industry level is based on 2019 Gross Value Output (GVO)</a:t>
            </a:r>
          </a:p>
          <a:p>
            <a:pPr marL="43180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latin typeface="Raleway"/>
              <a:cs typeface="Times New Roman" panose="02020603050405020304"/>
            </a:endParaRPr>
          </a:p>
          <a:p>
            <a:pPr marL="787400" lvl="1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Raleway"/>
                <a:cs typeface="Times New Roman" panose="02020603050405020304"/>
              </a:rPr>
              <a:t>Selection of firms is based on the Integrated Business Establishment Survey (II)</a:t>
            </a:r>
            <a:endParaRPr lang="en-US" dirty="0"/>
          </a:p>
          <a:p>
            <a:pPr marL="787400" lvl="1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800" dirty="0">
              <a:latin typeface="Raleway"/>
              <a:cs typeface="Times New Roman" panose="02020603050405020304"/>
            </a:endParaRPr>
          </a:p>
          <a:p>
            <a:pPr marL="330200" lvl="1" indent="-3556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Raleway"/>
                <a:cs typeface="Times New Roman" panose="02020603050405020304"/>
              </a:rPr>
              <a:t>Index Reference (Price Comparison)– March 2020 to February 2021 =100</a:t>
            </a:r>
          </a:p>
          <a:p>
            <a:pPr marL="43180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latin typeface="Raleway" pitchFamily="34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>
              <a:latin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0661" y="6216650"/>
            <a:ext cx="149441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5</a:t>
            </a:fld>
            <a:endParaRPr lang="en-GB" sz="2000">
              <a:latin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267" y="144992"/>
            <a:ext cx="10532533" cy="53020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382873"/>
                </a:solidFill>
                <a:latin typeface="Raleway"/>
                <a:ea typeface="Cambria" panose="02040503050406030204"/>
              </a:rPr>
              <a:t>PPI Weights </a:t>
            </a:r>
            <a:endParaRPr lang="en-US" sz="3600" dirty="0">
              <a:latin typeface="Raleway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84629" y="6242184"/>
            <a:ext cx="161044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smtClean="0">
                <a:latin typeface="Raleway"/>
              </a:rPr>
              <a:t>6</a:t>
            </a:fld>
            <a:endParaRPr lang="en-GB" sz="2000">
              <a:latin typeface="Raleway"/>
              <a:cs typeface="Calibri" panose="020F0502020204030204"/>
            </a:endParaRPr>
          </a:p>
        </p:txBody>
      </p:sp>
      <p:pic>
        <p:nvPicPr>
          <p:cNvPr id="13" name="Picture 12" descr="Text&#10;&#10;Description automatically genera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094"/>
            <a:ext cx="12192000" cy="58589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67" y="276224"/>
            <a:ext cx="11538142" cy="551587"/>
          </a:xfrm>
        </p:spPr>
        <p:txBody>
          <a:bodyPr/>
          <a:lstStyle/>
          <a:p>
            <a:pPr algn="ctr"/>
            <a:r>
              <a:rPr lang="en-CA" sz="3600" b="1" dirty="0">
                <a:solidFill>
                  <a:srgbClr val="382873"/>
                </a:solidFill>
                <a:latin typeface="Raleway"/>
                <a:ea typeface="Cambria" panose="02040503050406030204"/>
              </a:rPr>
              <a:t>Producer Price Index and Producer Inflation for July 2023</a:t>
            </a:r>
            <a:endParaRPr lang="en-US" sz="3600" b="1" dirty="0">
              <a:solidFill>
                <a:srgbClr val="382873"/>
              </a:solidFill>
              <a:latin typeface="Raleway"/>
              <a:ea typeface="Cambria" panose="02040503050406030204"/>
            </a:endParaRPr>
          </a:p>
        </p:txBody>
      </p:sp>
      <p:graphicFrame>
        <p:nvGraphicFramePr>
          <p:cNvPr id="8" name="Tabel 2"/>
          <p:cNvGraphicFramePr>
            <a:graphicFrameLocks noGrp="1"/>
          </p:cNvGraphicFramePr>
          <p:nvPr>
            <p:ph sz="half" idx="2"/>
          </p:nvPr>
        </p:nvGraphicFramePr>
        <p:xfrm>
          <a:off x="4070500" y="984560"/>
          <a:ext cx="8015138" cy="465850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928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126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en-GB" sz="2400" dirty="0">
                          <a:latin typeface="Century Gothic" panose="020B0502020202020204" pitchFamily="34" charset="0"/>
                        </a:rPr>
                        <a:t>Month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en-GB" sz="2400" dirty="0">
                          <a:latin typeface="Century Gothic" panose="020B0502020202020204" pitchFamily="34" charset="0"/>
                        </a:rPr>
                        <a:t>PPI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2300" dirty="0">
                          <a:latin typeface="Century Gothic" panose="020B0502020202020204" pitchFamily="34" charset="0"/>
                        </a:rPr>
                        <a:t>(03/</a:t>
                      </a:r>
                      <a:r>
                        <a:rPr lang="en-US" altLang="en-GB" sz="2300" dirty="0">
                          <a:latin typeface="Century Gothic" panose="020B0502020202020204" pitchFamily="34" charset="0"/>
                        </a:rPr>
                        <a:t>2020-02/2021</a:t>
                      </a:r>
                      <a:r>
                        <a:rPr lang="en-GB" sz="2300" dirty="0">
                          <a:latin typeface="Century Gothic" panose="020B0502020202020204" pitchFamily="34" charset="0"/>
                        </a:rPr>
                        <a:t> =100)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en-GB" sz="2400">
                          <a:latin typeface="Century Gothic" panose="020B0502020202020204" pitchFamily="34" charset="0"/>
                        </a:rPr>
                        <a:t>Inflation</a:t>
                      </a:r>
                      <a:endParaRPr lang="en-GB" sz="24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2400" dirty="0">
                          <a:latin typeface="Century Gothic" panose="020B0502020202020204" pitchFamily="34" charset="0"/>
                        </a:rPr>
                        <a:t>Monthly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Century Gothic" panose="020B0502020202020204" pitchFamily="34" charset="0"/>
                        </a:rPr>
                        <a:t>   </a:t>
                      </a:r>
                      <a:r>
                        <a:rPr lang="en-US" altLang="en-GB" sz="2400" dirty="0">
                          <a:latin typeface="Century Gothic" panose="020B0502020202020204" pitchFamily="34" charset="0"/>
                        </a:rPr>
                        <a:t>Yearly</a:t>
                      </a:r>
                      <a:endParaRPr lang="en-GB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888">
                <a:tc>
                  <a:txBody>
                    <a:bodyPr/>
                    <a:lstStyle/>
                    <a:p>
                      <a:pPr algn="r"/>
                      <a:r>
                        <a:rPr lang="en-US" altLang="en-GB" sz="2800" u="none" strike="noStrike" kern="1200" baseline="0" dirty="0">
                          <a:latin typeface="Century Gothic" panose="020B0502020202020204" pitchFamily="34" charset="0"/>
                        </a:rPr>
                        <a:t>June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 194.7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0.6     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29.2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algn="r"/>
                      <a:r>
                        <a:rPr lang="en-US" altLang="en-GB" sz="2800" u="none" strike="noStrike" kern="1200" baseline="0" dirty="0">
                          <a:latin typeface="Century Gothic" panose="020B0502020202020204" pitchFamily="34" charset="0"/>
                        </a:rPr>
                        <a:t>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147.8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-1.9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en-GB" sz="2800" u="none" strike="noStrike" dirty="0">
                          <a:latin typeface="Century Gothic" panose="020B0502020202020204" pitchFamily="34" charset="0"/>
                        </a:rPr>
                        <a:t>37.1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78122610"/>
                  </a:ext>
                </a:extLst>
              </a:tr>
              <a:tr h="944410">
                <a:tc>
                  <a:txBody>
                    <a:bodyPr/>
                    <a:lstStyle/>
                    <a:p>
                      <a:pPr algn="r"/>
                      <a:r>
                        <a:rPr lang="en-US" altLang="en-GB" sz="2800" b="1" u="none" strike="noStrike" kern="1200" baseline="0" dirty="0">
                          <a:latin typeface="Century Gothic" panose="020B0502020202020204" pitchFamily="34" charset="0"/>
                        </a:rPr>
                        <a:t>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GB" sz="2800" b="1" u="none" strike="noStrike" kern="1200" dirty="0">
                          <a:latin typeface="Century Gothic" panose="020B0502020202020204" pitchFamily="34" charset="0"/>
                        </a:rPr>
                        <a:t>p196.3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GB" sz="2800" b="1" u="none" strike="noStrike" kern="1200" dirty="0">
                          <a:latin typeface="Century Gothic" panose="020B0502020202020204" pitchFamily="34" charset="0"/>
                        </a:rPr>
                        <a:t>p0.8</a:t>
                      </a:r>
                      <a:r>
                        <a:rPr lang="en-US" altLang="en-GB" sz="2800" b="1" u="none" strike="noStrike" kern="1200" dirty="0"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 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GB" sz="2800" b="1" u="none" strike="noStrike" kern="1200" dirty="0">
                          <a:latin typeface="Century Gothic" panose="020B0502020202020204" pitchFamily="34" charset="0"/>
                        </a:rPr>
                        <a:t>p32.7</a:t>
                      </a:r>
                      <a:r>
                        <a:rPr lang="en-US" altLang="en-GB" sz="2800" b="1" u="none" strike="noStrike" kern="1200" dirty="0"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</a:rPr>
                        <a:t> 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189">
                <a:tc gridSpan="4">
                  <a:txBody>
                    <a:bodyPr/>
                    <a:lstStyle/>
                    <a:p>
                      <a:pPr algn="r"/>
                      <a:r>
                        <a:rPr lang="en-GB" sz="2000" dirty="0">
                          <a:latin typeface="Century Gothic" panose="020B0502020202020204" pitchFamily="34" charset="0"/>
                        </a:rPr>
                        <a:t>p = provisional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82235" y="6216650"/>
            <a:ext cx="171284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7</a:t>
            </a:fld>
            <a:endParaRPr lang="en-GB" sz="2000">
              <a:latin typeface="Raleway"/>
              <a:cs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A0BBC1-D1C4-7480-E517-40CE463AF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143" y="984560"/>
            <a:ext cx="3712028" cy="4658508"/>
          </a:xfrm>
        </p:spPr>
        <p:txBody>
          <a:bodyPr/>
          <a:lstStyle/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GB" dirty="0">
                <a:latin typeface="Century Gothic" panose="020B0502020202020204" pitchFamily="34" charset="0"/>
                <a:cs typeface="Times New Roman" panose="02020603050405020304"/>
              </a:rPr>
              <a:t>Year-on-year inflation rate at factory prices for all goods and services</a:t>
            </a:r>
            <a:r>
              <a:rPr lang="en-US" altLang="en-GB" b="1" dirty="0">
                <a:latin typeface="Century Gothic" panose="020B0502020202020204" pitchFamily="34" charset="0"/>
                <a:cs typeface="Times New Roman" panose="02020603050405020304"/>
              </a:rPr>
              <a:t> </a:t>
            </a:r>
            <a:r>
              <a:rPr lang="en-US" altLang="en-GB" dirty="0">
                <a:latin typeface="Century Gothic" panose="020B0502020202020204" pitchFamily="34" charset="0"/>
                <a:cs typeface="Times New Roman" panose="02020603050405020304"/>
              </a:rPr>
              <a:t>was 32.7 % in July 2023</a:t>
            </a:r>
            <a:r>
              <a:rPr lang="en-GB" dirty="0">
                <a:latin typeface="Century Gothic" panose="020B0502020202020204" pitchFamily="34" charset="0"/>
                <a:cs typeface="Times New Roman" panose="02020603050405020304"/>
              </a:rPr>
              <a:t>.</a:t>
            </a: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endParaRPr lang="en-GB" dirty="0">
              <a:latin typeface="Century Gothic" panose="020B0502020202020204" pitchFamily="34" charset="0"/>
              <a:cs typeface="Times New Roman" panose="02020603050405020304"/>
            </a:endParaRPr>
          </a:p>
          <a:p>
            <a:pPr marL="179705" indent="-1797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GB" dirty="0">
                <a:latin typeface="Century Gothic" panose="020B0502020202020204" pitchFamily="34" charset="0"/>
                <a:cs typeface="Times New Roman" panose="02020603050405020304" pitchFamily="18" charset="0"/>
              </a:rPr>
              <a:t>The monthly producer inflation rate was 0.8%.</a:t>
            </a:r>
            <a:endParaRPr lang="en-GB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34911"/>
          </a:xfrm>
        </p:spPr>
        <p:txBody>
          <a:bodyPr/>
          <a:lstStyle/>
          <a:p>
            <a:pPr algn="ctr"/>
            <a:r>
              <a:rPr lang="en-CA" sz="3600" b="1" dirty="0">
                <a:solidFill>
                  <a:srgbClr val="382873"/>
                </a:solidFill>
                <a:latin typeface="Trebuchet MS" panose="020B0603020202020204" pitchFamily="34" charset="0"/>
                <a:ea typeface="Cambria" panose="02040503050406030204"/>
                <a:cs typeface="Trebuchet MS" panose="020B0603020202020204" pitchFamily="34" charset="0"/>
              </a:rPr>
              <a:t>Disaggregation of the June and July 2023 Producer Inflation by Sectors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21226" y="6216650"/>
            <a:ext cx="147384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2000" dirty="0" smtClean="0">
                <a:latin typeface="Raleway"/>
              </a:rPr>
              <a:t>8</a:t>
            </a:fld>
            <a:endParaRPr lang="en-GB" sz="2000">
              <a:latin typeface="Raleway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775435"/>
              </p:ext>
            </p:extLst>
          </p:nvPr>
        </p:nvGraphicFramePr>
        <p:xfrm>
          <a:off x="511629" y="1234911"/>
          <a:ext cx="11473542" cy="4697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41"/>
            <a:ext cx="10515600" cy="942467"/>
          </a:xfrm>
        </p:spPr>
        <p:txBody>
          <a:bodyPr/>
          <a:lstStyle/>
          <a:p>
            <a:pPr algn="ctr"/>
            <a:r>
              <a:rPr lang="en-CA" sz="3200" b="1" dirty="0">
                <a:solidFill>
                  <a:srgbClr val="382873"/>
                </a:solidFill>
                <a:latin typeface="Century Gothic" panose="020B0502020202020204" charset="0"/>
                <a:ea typeface="Cambria" panose="02040503050406030204"/>
                <a:cs typeface="Century Gothic" panose="020B0502020202020204" charset="0"/>
              </a:rPr>
              <a:t>Disaggregation of the July 2023 Producer Inflation by Sub-Sectors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78169" y="6319792"/>
            <a:ext cx="226218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t>16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/08/2023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CBD55-98D6-482A-A5E1-882E8908E56A}" type="slidenum">
              <a:rPr lang="en-GB" sz="1600" smtClean="0"/>
              <a:t>9</a:t>
            </a:fld>
            <a:endParaRPr lang="en-GB" sz="16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pSpPr/>
          <p:nvPr/>
        </p:nvGrpSpPr>
        <p:grpSpPr>
          <a:xfrm>
            <a:off x="1132114" y="1257029"/>
            <a:ext cx="10608242" cy="4838971"/>
            <a:chOff x="0" y="0"/>
            <a:chExt cx="18144" cy="9672"/>
          </a:xfrm>
        </p:grpSpPr>
        <p:graphicFrame>
          <p:nvGraphicFramePr>
            <p:cNvPr id="24" name="Chart 23">
              <a:extLst>
                <a:ext uri="{FF2B5EF4-FFF2-40B4-BE49-F238E27FC236}">
                  <a16:creationId xmlns:a16="http://schemas.microsoft.com/office/drawing/2014/main" id="{00000000-0008-0000-0900-000003000000}"/>
                </a:ext>
              </a:extLst>
            </p:cNvPr>
            <p:cNvGraphicFramePr/>
            <p:nvPr/>
          </p:nvGraphicFramePr>
          <p:xfrm>
            <a:off x="7044" y="0"/>
            <a:ext cx="11100" cy="96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5" name="Chart 24">
              <a:extLst>
                <a:ext uri="{FF2B5EF4-FFF2-40B4-BE49-F238E27FC236}">
                  <a16:creationId xmlns:a16="http://schemas.microsoft.com/office/drawing/2014/main" id="{00000000-0008-0000-0900-000004000000}"/>
                </a:ext>
              </a:extLst>
            </p:cNvPr>
            <p:cNvGraphicFramePr/>
            <p:nvPr/>
          </p:nvGraphicFramePr>
          <p:xfrm>
            <a:off x="0" y="13"/>
            <a:ext cx="11100" cy="96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52176417"/>
      </p:ext>
    </p:extLst>
  </p:cSld>
  <p:clrMapOvr>
    <a:masterClrMapping/>
  </p:clrMapOvr>
</p:sld>
</file>

<file path=ppt/theme/theme1.xml><?xml version="1.0" encoding="utf-8"?>
<a:theme xmlns:a="http://schemas.openxmlformats.org/drawingml/2006/main" name="AHIES_Presentation_2021_Use of Maps">
  <a:themeElements>
    <a:clrScheme name="Custom 4">
      <a:dk1>
        <a:sysClr val="windowText" lastClr="000000"/>
      </a:dk1>
      <a:lt1>
        <a:sysClr val="window" lastClr="FFFFFF"/>
      </a:lt1>
      <a:dk2>
        <a:srgbClr val="002060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5015</TotalTime>
  <Words>645</Words>
  <Application>Microsoft Office PowerPoint</Application>
  <PresentationFormat>Widescreen</PresentationFormat>
  <Paragraphs>165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Century Gothic</vt:lpstr>
      <vt:lpstr>Crimson Text</vt:lpstr>
      <vt:lpstr>Raleway</vt:lpstr>
      <vt:lpstr>Trebuchet MS</vt:lpstr>
      <vt:lpstr>Wingdings</vt:lpstr>
      <vt:lpstr>AHIES_Presentation_2021_Use of Maps</vt:lpstr>
      <vt:lpstr>PRESS RELEASE</vt:lpstr>
      <vt:lpstr>In this release, we present:</vt:lpstr>
      <vt:lpstr>Definition and Measurement of PPI and Inflation (1/2)</vt:lpstr>
      <vt:lpstr>Definition and Measurement of PPI and Inflation (2/2)</vt:lpstr>
      <vt:lpstr>Reference Periods - PPI and Inflation </vt:lpstr>
      <vt:lpstr>PPI Weights </vt:lpstr>
      <vt:lpstr>Producer Price Index and Producer Inflation for July 2023</vt:lpstr>
      <vt:lpstr>Disaggregation of the June and July 2023 Producer Inflation by Sectors</vt:lpstr>
      <vt:lpstr>Disaggregation of the July 2023 Producer Inflation by Sub-Sectors</vt:lpstr>
      <vt:lpstr>Change in Sub-Sector Producer Inflation for July 2023</vt:lpstr>
      <vt:lpstr>Producer Inflation for Manufacturing Sub-Sector for July 2023</vt:lpstr>
      <vt:lpstr>Producer Inflation for Mining and Quarrying Sub-Sector for July 2023</vt:lpstr>
      <vt:lpstr>Producer Inflation for Construction Sub-Sector for July 2023</vt:lpstr>
      <vt:lpstr>Producer Inflation for Services Sub-Sector for July 2023</vt:lpstr>
      <vt:lpstr>Highlights (1/2)</vt:lpstr>
      <vt:lpstr>Highlights (2/2)</vt:lpstr>
      <vt:lpstr>THANK YOU  End of Press Release for  July 2023 Producer Price Index  For enquiries, please contact: Mr. Anthony Krakah (Head, Business &amp; Industrial Statistics, GSS) Anthony.krakah@statsghana.gov.gh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AUGUSTA OKANTEY</dc:creator>
  <cp:lastModifiedBy>Patrick Agyekum</cp:lastModifiedBy>
  <cp:revision>133</cp:revision>
  <dcterms:created xsi:type="dcterms:W3CDTF">2022-11-14T08:58:00Z</dcterms:created>
  <dcterms:modified xsi:type="dcterms:W3CDTF">2023-08-16T09:32:31Z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17186EBDAF0A4148B0F6CA35B9710F97</vt:lpwstr>
  </property>
  <property fmtid="{D5CDD505-2E9C-101B-9397-08002B2CF9AE}" pid="3" name="KSOProductBuildVer">
    <vt:lpwstr>2057-11.2.0.11380</vt:lpwstr>
  </property>
</Properties>
</file>