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19"/>
  </p:notesMasterIdLst>
  <p:sldIdLst>
    <p:sldId id="260" r:id="rId2"/>
    <p:sldId id="275" r:id="rId3"/>
    <p:sldId id="593" r:id="rId4"/>
    <p:sldId id="646" r:id="rId5"/>
    <p:sldId id="623" r:id="rId6"/>
    <p:sldId id="625" r:id="rId7"/>
    <p:sldId id="615" r:id="rId8"/>
    <p:sldId id="642" r:id="rId9"/>
    <p:sldId id="667" r:id="rId10"/>
    <p:sldId id="630" r:id="rId11"/>
    <p:sldId id="632" r:id="rId12"/>
    <p:sldId id="631" r:id="rId13"/>
    <p:sldId id="634" r:id="rId14"/>
    <p:sldId id="635" r:id="rId15"/>
    <p:sldId id="644" r:id="rId16"/>
    <p:sldId id="665" r:id="rId17"/>
    <p:sldId id="274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. Fiifi" initials="GF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C00"/>
    <a:srgbClr val="5F6C8E"/>
    <a:srgbClr val="15607A"/>
    <a:srgbClr val="2C1971"/>
    <a:srgbClr val="D53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9709" autoAdjust="0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Dis_Sectors!$B$1</c:f>
              <c:strCache>
                <c:ptCount val="1"/>
                <c:pt idx="0">
                  <c:v>Apr. 23</c:v>
                </c:pt>
              </c:strCache>
            </c:strRef>
          </c:tx>
          <c:spPr>
            <a:solidFill>
              <a:srgbClr val="FFCA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Dis_Sectors!$A$2:$A$4</c:f>
              <c:strCache>
                <c:ptCount val="3"/>
                <c:pt idx="0">
                  <c:v>Industry</c:v>
                </c:pt>
                <c:pt idx="1">
                  <c:v>Construction</c:v>
                </c:pt>
                <c:pt idx="2">
                  <c:v>Service</c:v>
                </c:pt>
              </c:strCache>
            </c:strRef>
          </c:cat>
          <c:val>
            <c:numRef>
              <c:f>Dis_Sectors!$B$2:$B$4</c:f>
              <c:numCache>
                <c:formatCode>0.0</c:formatCode>
                <c:ptCount val="3"/>
                <c:pt idx="0">
                  <c:v>37.1</c:v>
                </c:pt>
                <c:pt idx="1">
                  <c:v>20.8</c:v>
                </c:pt>
                <c:pt idx="2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D2-450B-A096-4FC976BB614D}"/>
            </c:ext>
          </c:extLst>
        </c:ser>
        <c:ser>
          <c:idx val="1"/>
          <c:order val="1"/>
          <c:tx>
            <c:strRef>
              <c:f>Dis_Sectors!$C$1</c:f>
              <c:strCache>
                <c:ptCount val="1"/>
                <c:pt idx="0">
                  <c:v>May 23</c:v>
                </c:pt>
              </c:strCache>
            </c:strRef>
          </c:tx>
          <c:spPr>
            <a:solidFill>
              <a:srgbClr val="09BB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Dis_Sectors!$A$2:$A$4</c:f>
              <c:strCache>
                <c:ptCount val="3"/>
                <c:pt idx="0">
                  <c:v>Industry</c:v>
                </c:pt>
                <c:pt idx="1">
                  <c:v>Construction</c:v>
                </c:pt>
                <c:pt idx="2">
                  <c:v>Service</c:v>
                </c:pt>
              </c:strCache>
            </c:strRef>
          </c:cat>
          <c:val>
            <c:numRef>
              <c:f>Dis_Sectors!$C$2:$C$4</c:f>
              <c:numCache>
                <c:formatCode>0.0</c:formatCode>
                <c:ptCount val="3"/>
                <c:pt idx="0">
                  <c:v>32.5</c:v>
                </c:pt>
                <c:pt idx="1">
                  <c:v>20</c:v>
                </c:pt>
                <c:pt idx="2">
                  <c:v>18.100000000000001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D2-450B-A096-4FC976BB61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3"/>
        <c:axId val="392169048"/>
        <c:axId val="195616720"/>
      </c:barChart>
      <c:catAx>
        <c:axId val="392169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195616720"/>
        <c:crosses val="autoZero"/>
        <c:auto val="1"/>
        <c:lblAlgn val="ctr"/>
        <c:lblOffset val="50"/>
        <c:tickLblSkip val="1"/>
        <c:noMultiLvlLbl val="0"/>
      </c:catAx>
      <c:valAx>
        <c:axId val="19561672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r>
                  <a:rPr lang="en-GB" sz="160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charset="0"/>
                  <a:ea typeface="Century Gothic" panose="020B0502020202020204" charset="0"/>
                  <a:cs typeface="Century Gothic" panose="020B0502020202020204" charset="0"/>
                  <a:sym typeface="Century Gothic" panose="020B050202020202020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392169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0305192231470504"/>
          <c:y val="1.60363490578645E-2"/>
          <c:w val="0.25929449068569199"/>
          <c:h val="4.47681411198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charset="0"/>
              <a:ea typeface="Century Gothic" panose="020B0502020202020204" charset="0"/>
              <a:cs typeface="Century Gothic" panose="020B0502020202020204" charset="0"/>
              <a:sym typeface="Century Gothic" panose="020B050202020202020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4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9387387387387399"/>
          <c:y val="7.7647789626255296E-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charset="0"/>
              <a:ea typeface="Century Gothic" panose="020B0502020202020204" charset="0"/>
              <a:cs typeface="Century Gothic" panose="020B0502020202020204" charset="0"/>
              <a:sym typeface="Century Gothic" panose="020B050202020202020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6248854548464273E-2"/>
          <c:y val="9.7715179328419097E-2"/>
          <c:w val="0.94750229090307148"/>
          <c:h val="0.878228892722684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'Manufacturing_Sub sector'!$C$1</c:f>
              <c:strCache>
                <c:ptCount val="1"/>
                <c:pt idx="0">
                  <c:v> May. 23 </c:v>
                </c:pt>
              </c:strCache>
            </c:strRef>
          </c:tx>
          <c:spPr>
            <a:solidFill>
              <a:srgbClr val="09BB9F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027027027026799E-3"/>
                  <c:y val="0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E5-4CF2-A5BB-6EFF6D2B28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600" b="1" i="0" u="none" strike="noStrike" kern="1200" baseline="0">
                    <a:solidFill>
                      <a:schemeClr val="bg1"/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'Manufacturing_Sub sector'!$A$2:$A$15</c:f>
              <c:strCache>
                <c:ptCount val="14"/>
                <c:pt idx="0">
                  <c:v>Manufacture of rubber and plastics products</c:v>
                </c:pt>
                <c:pt idx="1">
                  <c:v>Manufacture of electrical equipment</c:v>
                </c:pt>
                <c:pt idx="2">
                  <c:v>Printing and reproduction of recorded media</c:v>
                </c:pt>
                <c:pt idx="3">
                  <c:v>Manufacture of furniture</c:v>
                </c:pt>
                <c:pt idx="4">
                  <c:v>Manufacture of wood and of products of wood and cork, except furniture;
manufacture of articles of straw and plaiting materials</c:v>
                </c:pt>
                <c:pt idx="5">
                  <c:v>Manufacture of textiles</c:v>
                </c:pt>
                <c:pt idx="6">
                  <c:v>Manufacture of food products</c:v>
                </c:pt>
                <c:pt idx="7">
                  <c:v>Manufacture of chemical and chemical products</c:v>
                </c:pt>
                <c:pt idx="8">
                  <c:v>Manufacture of pharmaceuticals, medicinal chemical and botanical products</c:v>
                </c:pt>
                <c:pt idx="9">
                  <c:v>Manufacture of other non-metallic mineral products</c:v>
                </c:pt>
                <c:pt idx="10">
                  <c:v>Manufacture of other transport equipments</c:v>
                </c:pt>
                <c:pt idx="11">
                  <c:v>Manufacture of computer, electronics and optical products</c:v>
                </c:pt>
                <c:pt idx="12">
                  <c:v>Manufacture of vehicles, trailers and semi-trailers</c:v>
                </c:pt>
                <c:pt idx="13">
                  <c:v>Manufacture of fabricated metals products, except machinery and equipment</c:v>
                </c:pt>
              </c:strCache>
            </c:strRef>
          </c:cat>
          <c:val>
            <c:numRef>
              <c:f>'Manufacturing_Sub sector'!$C$2:$C$15</c:f>
              <c:numCache>
                <c:formatCode>0.0</c:formatCode>
                <c:ptCount val="14"/>
                <c:pt idx="0">
                  <c:v>41.6</c:v>
                </c:pt>
                <c:pt idx="1">
                  <c:v>41.5</c:v>
                </c:pt>
                <c:pt idx="2">
                  <c:v>29</c:v>
                </c:pt>
                <c:pt idx="3">
                  <c:v>43.7</c:v>
                </c:pt>
                <c:pt idx="4">
                  <c:v>55.5</c:v>
                </c:pt>
                <c:pt idx="5">
                  <c:v>111.9</c:v>
                </c:pt>
                <c:pt idx="6">
                  <c:v>27.8</c:v>
                </c:pt>
                <c:pt idx="7">
                  <c:v>52.4</c:v>
                </c:pt>
                <c:pt idx="8">
                  <c:v>97.5</c:v>
                </c:pt>
                <c:pt idx="9" formatCode="_-* #,##0.0_-;\-* #,##0.0_-;_-* &quot;-&quot;??_-;_-@_-">
                  <c:v>52.6</c:v>
                </c:pt>
                <c:pt idx="10" formatCode="_-* #,##0.0_-;\-* #,##0.0_-;_-* &quot;-&quot;??_-;_-@_-">
                  <c:v>47.7</c:v>
                </c:pt>
                <c:pt idx="11" formatCode="_-* #,##0.0_-;\-* #,##0.0_-;_-* &quot;-&quot;??_-;_-@_-">
                  <c:v>25.6</c:v>
                </c:pt>
                <c:pt idx="12" formatCode="_-* #,##0.0_-;\-* #,##0.0_-;_-* &quot;-&quot;??_-;_-@_-">
                  <c:v>38.299999999999997</c:v>
                </c:pt>
                <c:pt idx="13" formatCode="_-* #,##0.0_-;\-* #,##0.0_-;_-* &quot;-&quot;??_-;_-@_-">
                  <c:v>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5-4CF2-A5BB-6EFF6D2B28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95671920"/>
        <c:axId val="395676232"/>
      </c:barChart>
      <c:catAx>
        <c:axId val="39567192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395676232"/>
        <c:crosses val="autoZero"/>
        <c:auto val="1"/>
        <c:lblAlgn val="ctr"/>
        <c:lblOffset val="100"/>
        <c:noMultiLvlLbl val="0"/>
      </c:catAx>
      <c:valAx>
        <c:axId val="39567623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39567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0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'Mining&amp;Quarrying'!$B$1</c:f>
              <c:strCache>
                <c:ptCount val="1"/>
                <c:pt idx="0">
                  <c:v> Apr. 23 </c:v>
                </c:pt>
              </c:strCache>
            </c:strRef>
          </c:tx>
          <c:spPr>
            <a:solidFill>
              <a:srgbClr val="FFCA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'Mining&amp;Quarrying'!$A$2:$A$6</c:f>
              <c:strCache>
                <c:ptCount val="5"/>
                <c:pt idx="0">
                  <c:v>Mining support service activities</c:v>
                </c:pt>
                <c:pt idx="1">
                  <c:v>Mining of metal ores</c:v>
                </c:pt>
                <c:pt idx="2">
                  <c:v>Other mining and quarrying</c:v>
                </c:pt>
                <c:pt idx="3">
                  <c:v>Extraction of Crude and natural gas</c:v>
                </c:pt>
                <c:pt idx="4">
                  <c:v>Mining less crude oil</c:v>
                </c:pt>
              </c:strCache>
            </c:strRef>
          </c:cat>
          <c:val>
            <c:numRef>
              <c:f>'Mining&amp;Quarrying'!$B$2:$B$6</c:f>
              <c:numCache>
                <c:formatCode>_-* #,##0.0_-;\-* #,##0.0_-;_-* "-"??_-;_-@_-</c:formatCode>
                <c:ptCount val="5"/>
                <c:pt idx="0">
                  <c:v>65.8</c:v>
                </c:pt>
                <c:pt idx="1">
                  <c:v>63.7</c:v>
                </c:pt>
                <c:pt idx="2">
                  <c:v>54.2</c:v>
                </c:pt>
                <c:pt idx="3">
                  <c:v>20.100000000000001</c:v>
                </c:pt>
                <c:pt idx="4">
                  <c:v>63.6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F7-43C5-B84F-DB2BEEC4337F}"/>
            </c:ext>
          </c:extLst>
        </c:ser>
        <c:ser>
          <c:idx val="1"/>
          <c:order val="1"/>
          <c:tx>
            <c:strRef>
              <c:f>'Mining&amp;Quarrying'!$C$1</c:f>
              <c:strCache>
                <c:ptCount val="1"/>
                <c:pt idx="0">
                  <c:v> May. 23 </c:v>
                </c:pt>
              </c:strCache>
            </c:strRef>
          </c:tx>
          <c:spPr>
            <a:solidFill>
              <a:srgbClr val="09BB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'Mining&amp;Quarrying'!$A$2:$A$6</c:f>
              <c:strCache>
                <c:ptCount val="5"/>
                <c:pt idx="0">
                  <c:v>Mining support service activities</c:v>
                </c:pt>
                <c:pt idx="1">
                  <c:v>Mining of metal ores</c:v>
                </c:pt>
                <c:pt idx="2">
                  <c:v>Other mining and quarrying</c:v>
                </c:pt>
                <c:pt idx="3">
                  <c:v>Extraction of Crude and natural gas</c:v>
                </c:pt>
                <c:pt idx="4">
                  <c:v>Mining less crude oil</c:v>
                </c:pt>
              </c:strCache>
            </c:strRef>
          </c:cat>
          <c:val>
            <c:numRef>
              <c:f>'Mining&amp;Quarrying'!$C$2:$C$6</c:f>
              <c:numCache>
                <c:formatCode>_-* #,##0.0_-;\-* #,##0.0_-;_-* "-"??_-;_-@_-</c:formatCode>
                <c:ptCount val="5"/>
                <c:pt idx="0">
                  <c:v>50.5</c:v>
                </c:pt>
                <c:pt idx="1">
                  <c:v>65.2</c:v>
                </c:pt>
                <c:pt idx="2">
                  <c:v>53.4</c:v>
                </c:pt>
                <c:pt idx="3">
                  <c:v>2.2999999999999998</c:v>
                </c:pt>
                <c:pt idx="4">
                  <c:v>64.2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F7-43C5-B84F-DB2BEEC433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3"/>
        <c:axId val="395680152"/>
        <c:axId val="395676624"/>
      </c:barChart>
      <c:catAx>
        <c:axId val="395680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395676624"/>
        <c:crosses val="autoZero"/>
        <c:auto val="1"/>
        <c:lblAlgn val="ctr"/>
        <c:lblOffset val="100"/>
        <c:noMultiLvlLbl val="0"/>
      </c:catAx>
      <c:valAx>
        <c:axId val="3956766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r>
                  <a:rPr lang="en-GB" sz="160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charset="0"/>
                  <a:ea typeface="Century Gothic" panose="020B0502020202020204" charset="0"/>
                  <a:cs typeface="Century Gothic" panose="020B0502020202020204" charset="0"/>
                  <a:sym typeface="Century Gothic" panose="020B0502020202020204" charset="0"/>
                </a:defRPr>
              </a:pPr>
              <a:endParaRPr lang="en-US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395680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0305192231470504"/>
          <c:y val="1.60363490578645E-2"/>
          <c:w val="0.25929449068569199"/>
          <c:h val="4.47681411198717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charset="0"/>
              <a:ea typeface="Century Gothic" panose="020B0502020202020204" charset="0"/>
              <a:cs typeface="Century Gothic" panose="020B0502020202020204" charset="0"/>
              <a:sym typeface="Century Gothic" panose="020B050202020202020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Construction!$B$1</c:f>
              <c:strCache>
                <c:ptCount val="1"/>
                <c:pt idx="0">
                  <c:v>Apr-2023</c:v>
                </c:pt>
              </c:strCache>
            </c:strRef>
          </c:tx>
          <c:spPr>
            <a:solidFill>
              <a:srgbClr val="FFCA7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Construction!$A$2:$A$4</c:f>
              <c:strCache>
                <c:ptCount val="3"/>
                <c:pt idx="0">
                  <c:v>Construction of buildings</c:v>
                </c:pt>
                <c:pt idx="1">
                  <c:v>Civil engineering</c:v>
                </c:pt>
                <c:pt idx="2">
                  <c:v>Speicalized construction activities</c:v>
                </c:pt>
              </c:strCache>
            </c:strRef>
          </c:cat>
          <c:val>
            <c:numRef>
              <c:f>Construction!$B$2:$B$4</c:f>
              <c:numCache>
                <c:formatCode>0.0</c:formatCode>
                <c:ptCount val="3"/>
                <c:pt idx="0">
                  <c:v>30</c:v>
                </c:pt>
                <c:pt idx="1">
                  <c:v>17.600000000000001</c:v>
                </c:pt>
                <c:pt idx="2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5-4CBB-A4B7-95200F1AEA65}"/>
            </c:ext>
          </c:extLst>
        </c:ser>
        <c:ser>
          <c:idx val="1"/>
          <c:order val="1"/>
          <c:tx>
            <c:strRef>
              <c:f>Construction!$C$1</c:f>
              <c:strCache>
                <c:ptCount val="1"/>
                <c:pt idx="0">
                  <c:v>May-2023</c:v>
                </c:pt>
              </c:strCache>
            </c:strRef>
          </c:tx>
          <c:spPr>
            <a:solidFill>
              <a:srgbClr val="09BB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GB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Construction!$A$2:$A$4</c:f>
              <c:strCache>
                <c:ptCount val="3"/>
                <c:pt idx="0">
                  <c:v>Construction of buildings</c:v>
                </c:pt>
                <c:pt idx="1">
                  <c:v>Civil engineering</c:v>
                </c:pt>
                <c:pt idx="2">
                  <c:v>Speicalized construction activities</c:v>
                </c:pt>
              </c:strCache>
            </c:strRef>
          </c:cat>
          <c:val>
            <c:numRef>
              <c:f>Construction!$C$2:$C$4</c:f>
              <c:numCache>
                <c:formatCode>0.0</c:formatCode>
                <c:ptCount val="3"/>
                <c:pt idx="0">
                  <c:v>28.6</c:v>
                </c:pt>
                <c:pt idx="1">
                  <c:v>17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65-4CBB-A4B7-95200F1AE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3"/>
        <c:axId val="744806888"/>
        <c:axId val="744802576"/>
      </c:barChart>
      <c:catAx>
        <c:axId val="744806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744802576"/>
        <c:crosses val="autoZero"/>
        <c:auto val="1"/>
        <c:lblAlgn val="ctr"/>
        <c:lblOffset val="50"/>
        <c:tickLblSkip val="1"/>
        <c:noMultiLvlLbl val="0"/>
      </c:catAx>
      <c:valAx>
        <c:axId val="7448025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r>
                  <a:rPr lang="en-GB" sz="160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charset="0"/>
                  <a:ea typeface="Century Gothic" panose="020B0502020202020204" charset="0"/>
                  <a:cs typeface="Century Gothic" panose="020B0502020202020204" charset="0"/>
                  <a:sym typeface="Century Gothic" panose="020B0502020202020204" charset="0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744806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0195058562662038"/>
          <c:y val="6.2324310160210332E-2"/>
          <c:w val="0.25929449068569199"/>
          <c:h val="4.47681411198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charset="0"/>
              <a:ea typeface="Century Gothic" panose="020B0502020202020204" charset="0"/>
              <a:cs typeface="Century Gothic" panose="020B0502020202020204" charset="0"/>
              <a:sym typeface="Century Gothic" panose="020B050202020202020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4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1224438240"/>
        <c:axId val="-1224437696"/>
      </c:barChart>
      <c:catAx>
        <c:axId val="-1224438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low"/>
        <c:crossAx val="-1224437696"/>
        <c:crosses val="autoZero"/>
        <c:auto val="1"/>
        <c:lblAlgn val="ctr"/>
        <c:lblOffset val="100"/>
        <c:noMultiLvlLbl val="0"/>
      </c:catAx>
      <c:valAx>
        <c:axId val="-1224437696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-1224438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b="1">
          <a:latin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7.8054941927439794E-2"/>
          <c:w val="1"/>
          <c:h val="0.90808932016028121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1308220832"/>
        <c:axId val="-1308218656"/>
      </c:barChart>
      <c:catAx>
        <c:axId val="-130822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low"/>
        <c:crossAx val="-1308218656"/>
        <c:crosses val="autoZero"/>
        <c:auto val="1"/>
        <c:lblAlgn val="ctr"/>
        <c:lblOffset val="100"/>
        <c:noMultiLvlLbl val="0"/>
      </c:catAx>
      <c:valAx>
        <c:axId val="-1308218656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-130822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b="1">
          <a:latin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60453821115508"/>
          <c:y val="2.6757048370029245E-2"/>
          <c:w val="0.78630523154473253"/>
          <c:h val="0.89406082060536574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1308218112"/>
        <c:axId val="-1536956272"/>
      </c:barChart>
      <c:catAx>
        <c:axId val="-1308218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low"/>
        <c:crossAx val="-1536956272"/>
        <c:crosses val="autoZero"/>
        <c:auto val="1"/>
        <c:lblAlgn val="ctr"/>
        <c:lblOffset val="100"/>
        <c:noMultiLvlLbl val="0"/>
      </c:catAx>
      <c:valAx>
        <c:axId val="-1536956272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-130821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b="1">
          <a:latin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2282333003514854E-2"/>
          <c:y val="0.14385733914593393"/>
          <c:w val="0.88562756118525143"/>
          <c:h val="0.79612242940955968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8"/>
        <c:axId val="-1149107552"/>
        <c:axId val="-1149107008"/>
      </c:barChart>
      <c:catAx>
        <c:axId val="-1149107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low"/>
        <c:crossAx val="-1149107008"/>
        <c:crosses val="autoZero"/>
        <c:auto val="1"/>
        <c:lblAlgn val="ctr"/>
        <c:lblOffset val="100"/>
        <c:noMultiLvlLbl val="0"/>
      </c:catAx>
      <c:valAx>
        <c:axId val="-1149107008"/>
        <c:scaling>
          <c:orientation val="minMax"/>
        </c:scaling>
        <c:delete val="1"/>
        <c:axPos val="b"/>
        <c:numFmt formatCode="_-* #,##0.0_-;\-* #,##0.0_-;_-* &quot;-&quot;??_-;_-@_-" sourceLinked="1"/>
        <c:majorTickMark val="none"/>
        <c:minorTickMark val="none"/>
        <c:tickLblPos val="nextTo"/>
        <c:crossAx val="-1149107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b="1">
          <a:latin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4607845252220185"/>
          <c:y val="9.173457252475357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6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entury Gothic" panose="020B0502020202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9718039631011035"/>
          <c:y val="7.5630930749040981E-2"/>
          <c:w val="0.45399492762063154"/>
          <c:h val="0.877160547239287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Service!$B$1</c:f>
              <c:strCache>
                <c:ptCount val="1"/>
                <c:pt idx="0">
                  <c:v>Apr-23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346519894507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C1B-44D2-BA4C-F1EC7FBE86B4}"/>
                </c:ext>
              </c:extLst>
            </c:dLbl>
            <c:dLbl>
              <c:idx val="2"/>
              <c:layout>
                <c:manualLayout>
                  <c:x val="-3.66930397890150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1B-44D2-BA4C-F1EC7FBE86B4}"/>
                </c:ext>
              </c:extLst>
            </c:dLbl>
            <c:dLbl>
              <c:idx val="3"/>
              <c:layout>
                <c:manualLayout>
                  <c:x val="-6.191950464396284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C1B-44D2-BA4C-F1EC7FBE86B4}"/>
                </c:ext>
              </c:extLst>
            </c:dLbl>
            <c:dLbl>
              <c:idx val="4"/>
              <c:layout>
                <c:manualLayout>
                  <c:x val="-7.3386079578030047E-2"/>
                  <c:y val="-7.46158793144028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1B-44D2-BA4C-F1EC7FBE86B4}"/>
                </c:ext>
              </c:extLst>
            </c:dLbl>
            <c:dLbl>
              <c:idx val="5"/>
              <c:layout>
                <c:manualLayout>
                  <c:x val="-8.25593395252838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1B-44D2-BA4C-F1EC7FBE86B4}"/>
                </c:ext>
              </c:extLst>
            </c:dLbl>
            <c:dLbl>
              <c:idx val="6"/>
              <c:layout>
                <c:manualLayout>
                  <c:x val="-8.4852654512097322E-2"/>
                  <c:y val="-7.46158793144028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1B-44D2-BA4C-F1EC7FBE86B4}"/>
                </c:ext>
              </c:extLst>
            </c:dLbl>
            <c:dLbl>
              <c:idx val="7"/>
              <c:layout>
                <c:manualLayout>
                  <c:x val="-8.25593395252837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1B-44D2-BA4C-F1EC7FBE86B4}"/>
                </c:ext>
              </c:extLst>
            </c:dLbl>
            <c:dLbl>
              <c:idx val="8"/>
              <c:layout>
                <c:manualLayout>
                  <c:x val="-8.2559339525283881E-2"/>
                  <c:y val="-6.1050061050060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1B-44D2-BA4C-F1EC7FBE86B4}"/>
                </c:ext>
              </c:extLst>
            </c:dLbl>
            <c:dLbl>
              <c:idx val="9"/>
              <c:layout>
                <c:manualLayout>
                  <c:x val="-8.94392844857240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1B-44D2-BA4C-F1EC7FBE86B4}"/>
                </c:ext>
              </c:extLst>
            </c:dLbl>
            <c:dLbl>
              <c:idx val="10"/>
              <c:layout>
                <c:manualLayout>
                  <c:x val="-7.33860795780300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1B-44D2-BA4C-F1EC7FBE86B4}"/>
                </c:ext>
              </c:extLst>
            </c:dLbl>
            <c:dLbl>
              <c:idx val="11"/>
              <c:layout>
                <c:manualLayout>
                  <c:x val="-0.100592740664899"/>
                  <c:y val="-2.11768400744780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1B-44D2-BA4C-F1EC7FBE86B4}"/>
                </c:ext>
              </c:extLst>
            </c:dLbl>
            <c:dLbl>
              <c:idx val="12"/>
              <c:layout>
                <c:manualLayout>
                  <c:x val="-8.94392844857241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1B-44D2-BA4C-F1EC7FBE86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Service!$A$2:$A$14</c:f>
              <c:strCache>
                <c:ptCount val="13"/>
                <c:pt idx="0">
                  <c:v>Computer programming, consultancy and related activities</c:v>
                </c:pt>
                <c:pt idx="1">
                  <c:v>Telecommmunications</c:v>
                </c:pt>
                <c:pt idx="2">
                  <c:v>Publishing activities</c:v>
                </c:pt>
                <c:pt idx="3">
                  <c:v>Programming and broadcasting activities</c:v>
                </c:pt>
                <c:pt idx="4">
                  <c:v>Land transportation and transport via pipelines</c:v>
                </c:pt>
                <c:pt idx="5">
                  <c:v>Food and beverage service activities</c:v>
                </c:pt>
                <c:pt idx="6">
                  <c:v>Motion picture, video and television production, sound recording and music publishing</c:v>
                </c:pt>
                <c:pt idx="7">
                  <c:v>Water transportation</c:v>
                </c:pt>
                <c:pt idx="8">
                  <c:v>Accommodation</c:v>
                </c:pt>
                <c:pt idx="9">
                  <c:v>Warehousing and support activities for transportation</c:v>
                </c:pt>
                <c:pt idx="10">
                  <c:v>Postal and courier activities</c:v>
                </c:pt>
                <c:pt idx="11">
                  <c:v>Air transport</c:v>
                </c:pt>
                <c:pt idx="12">
                  <c:v>Information service activities</c:v>
                </c:pt>
              </c:strCache>
            </c:strRef>
          </c:cat>
          <c:val>
            <c:numRef>
              <c:f>Service!$B$2:$B$14</c:f>
              <c:numCache>
                <c:formatCode>_-* #,##0.0_-;\-* #,##0.0_-;_-* "-"??_-;_-@_-</c:formatCode>
                <c:ptCount val="13"/>
                <c:pt idx="0">
                  <c:v>4</c:v>
                </c:pt>
                <c:pt idx="1">
                  <c:v>11.7</c:v>
                </c:pt>
                <c:pt idx="2">
                  <c:v>14.4</c:v>
                </c:pt>
                <c:pt idx="3">
                  <c:v>26.6</c:v>
                </c:pt>
                <c:pt idx="4">
                  <c:v>27.2</c:v>
                </c:pt>
                <c:pt idx="5">
                  <c:v>42.8</c:v>
                </c:pt>
                <c:pt idx="6">
                  <c:v>45.3</c:v>
                </c:pt>
                <c:pt idx="7">
                  <c:v>50.7</c:v>
                </c:pt>
                <c:pt idx="8">
                  <c:v>52.7</c:v>
                </c:pt>
                <c:pt idx="9">
                  <c:v>52.4</c:v>
                </c:pt>
                <c:pt idx="10">
                  <c:v>42.3</c:v>
                </c:pt>
                <c:pt idx="11">
                  <c:v>126.8</c:v>
                </c:pt>
                <c:pt idx="12">
                  <c:v>247.1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C1B-44D2-BA4C-F1EC7FBE86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"/>
        <c:axId val="735083936"/>
        <c:axId val="735081416"/>
      </c:barChart>
      <c:catAx>
        <c:axId val="735083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06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glow>
              <a:schemeClr val="accent1">
                <a:alpha val="65000"/>
              </a:schemeClr>
            </a:glow>
            <a:outerShdw blurRad="50800" dist="50800" dir="5400000" sx="1000" sy="1000" algn="ctr" rotWithShape="0">
              <a:srgbClr val="000000">
                <a:alpha val="35000"/>
              </a:srgbClr>
            </a:outerShdw>
            <a:softEdge rad="6731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35081416"/>
        <c:crosses val="autoZero"/>
        <c:auto val="1"/>
        <c:lblAlgn val="ctr"/>
        <c:lblOffset val="100"/>
        <c:noMultiLvlLbl val="0"/>
      </c:catAx>
      <c:valAx>
        <c:axId val="735081416"/>
        <c:scaling>
          <c:orientation val="minMax"/>
          <c:max val="250"/>
        </c:scaling>
        <c:delete val="0"/>
        <c:axPos val="b"/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083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US" sz="1600" b="1" dirty="0">
                <a:latin typeface="Century Gothic" panose="020B0502020202020204" pitchFamily="34" charset="0"/>
              </a:rPr>
              <a:t>May-23</a:t>
            </a:r>
          </a:p>
        </c:rich>
      </c:tx>
      <c:layout>
        <c:manualLayout>
          <c:xMode val="edge"/>
          <c:yMode val="edge"/>
          <c:x val="0.52571819298111611"/>
          <c:y val="1.36700772498055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7606904671226907"/>
          <c:y val="7.420565070794119E-2"/>
          <c:w val="0.48277345670345684"/>
          <c:h val="0.872506978171556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9BB9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3015238193569068E-3"/>
                  <c:y val="-1.550779383235834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03-40B5-AC6F-CEB0B44940C8}"/>
                </c:ext>
              </c:extLst>
            </c:dLbl>
            <c:dLbl>
              <c:idx val="1"/>
              <c:layout>
                <c:manualLayout>
                  <c:x val="-1.5904571458070657E-2"/>
                  <c:y val="-1.550779383235834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03-40B5-AC6F-CEB0B44940C8}"/>
                </c:ext>
              </c:extLst>
            </c:dLbl>
            <c:dLbl>
              <c:idx val="2"/>
              <c:layout>
                <c:manualLayout>
                  <c:x val="-2.12060952774276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03-40B5-AC6F-CEB0B44940C8}"/>
                </c:ext>
              </c:extLst>
            </c:dLbl>
            <c:dLbl>
              <c:idx val="3"/>
              <c:layout>
                <c:manualLayout>
                  <c:x val="-3.71106667354984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03-40B5-AC6F-CEB0B44940C8}"/>
                </c:ext>
              </c:extLst>
            </c:dLbl>
            <c:dLbl>
              <c:idx val="4"/>
              <c:layout>
                <c:manualLayout>
                  <c:x val="-4.7713714374212228E-2"/>
                  <c:y val="-7.75389691617917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03-40B5-AC6F-CEB0B44940C8}"/>
                </c:ext>
              </c:extLst>
            </c:dLbl>
            <c:dLbl>
              <c:idx val="5"/>
              <c:layout>
                <c:manualLayout>
                  <c:x val="-5.47824128000213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03-40B5-AC6F-CEB0B44940C8}"/>
                </c:ext>
              </c:extLst>
            </c:dLbl>
            <c:dLbl>
              <c:idx val="6"/>
              <c:layout>
                <c:manualLayout>
                  <c:x val="-5.6549587406473673E-2"/>
                  <c:y val="-7.753896916179171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03-40B5-AC6F-CEB0B44940C8}"/>
                </c:ext>
              </c:extLst>
            </c:dLbl>
            <c:dLbl>
              <c:idx val="7"/>
              <c:layout>
                <c:manualLayout>
                  <c:x val="-6.00839366193783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03-40B5-AC6F-CEB0B44940C8}"/>
                </c:ext>
              </c:extLst>
            </c:dLbl>
            <c:dLbl>
              <c:idx val="8"/>
              <c:layout>
                <c:manualLayout>
                  <c:x val="-5.654958740647367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03-40B5-AC6F-CEB0B44940C8}"/>
                </c:ext>
              </c:extLst>
            </c:dLbl>
            <c:dLbl>
              <c:idx val="9"/>
              <c:layout>
                <c:manualLayout>
                  <c:x val="-6.1851111225830646E-2"/>
                  <c:y val="2.11472358814309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03-40B5-AC6F-CEB0B44940C8}"/>
                </c:ext>
              </c:extLst>
            </c:dLbl>
            <c:dLbl>
              <c:idx val="10"/>
              <c:layout>
                <c:manualLayout>
                  <c:x val="-6.00839366193782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03-40B5-AC6F-CEB0B44940C8}"/>
                </c:ext>
              </c:extLst>
            </c:dLbl>
            <c:dLbl>
              <c:idx val="11"/>
              <c:layout>
                <c:manualLayout>
                  <c:x val="-7.42213334709968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403-40B5-AC6F-CEB0B44940C8}"/>
                </c:ext>
              </c:extLst>
            </c:dLbl>
            <c:dLbl>
              <c:idx val="12"/>
              <c:layout>
                <c:manualLayout>
                  <c:x val="-5.6549587406473673E-2"/>
                  <c:y val="-2.11472358814308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403-40B5-AC6F-CEB0B44940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Service!$A$2:$A$14</c:f>
              <c:strCache>
                <c:ptCount val="13"/>
                <c:pt idx="0">
                  <c:v>Computer programming, consultancy and related activities</c:v>
                </c:pt>
                <c:pt idx="1">
                  <c:v>Telecommmunications</c:v>
                </c:pt>
                <c:pt idx="2">
                  <c:v>Publishing activities</c:v>
                </c:pt>
                <c:pt idx="3">
                  <c:v>Programming and broadcasting activities</c:v>
                </c:pt>
                <c:pt idx="4">
                  <c:v>Land transportation and transport via pipelines</c:v>
                </c:pt>
                <c:pt idx="5">
                  <c:v>Food and beverage service activities</c:v>
                </c:pt>
                <c:pt idx="6">
                  <c:v>Motion picture, video and television production, sound recording and music publishing</c:v>
                </c:pt>
                <c:pt idx="7">
                  <c:v>Water transportation</c:v>
                </c:pt>
                <c:pt idx="8">
                  <c:v>Accommodation</c:v>
                </c:pt>
                <c:pt idx="9">
                  <c:v>Warehousing and support activities for transportation</c:v>
                </c:pt>
                <c:pt idx="10">
                  <c:v>Postal and courier activities</c:v>
                </c:pt>
                <c:pt idx="11">
                  <c:v>Air transport</c:v>
                </c:pt>
                <c:pt idx="12">
                  <c:v>Information service activities</c:v>
                </c:pt>
              </c:strCache>
            </c:strRef>
          </c:cat>
          <c:val>
            <c:numRef>
              <c:f>Service!$C$2:$C$14</c:f>
              <c:numCache>
                <c:formatCode>_-* #,##0.0_-;\-* #,##0.0_-;_-* "-"??_-;_-@_-</c:formatCode>
                <c:ptCount val="13"/>
                <c:pt idx="0">
                  <c:v>4</c:v>
                </c:pt>
                <c:pt idx="1">
                  <c:v>11.7</c:v>
                </c:pt>
                <c:pt idx="2">
                  <c:v>14.3</c:v>
                </c:pt>
                <c:pt idx="3">
                  <c:v>16.7</c:v>
                </c:pt>
                <c:pt idx="4">
                  <c:v>26.7</c:v>
                </c:pt>
                <c:pt idx="5">
                  <c:v>44.5</c:v>
                </c:pt>
                <c:pt idx="6">
                  <c:v>44.9</c:v>
                </c:pt>
                <c:pt idx="7">
                  <c:v>32.200000000000003</c:v>
                </c:pt>
                <c:pt idx="8">
                  <c:v>52.2</c:v>
                </c:pt>
                <c:pt idx="9">
                  <c:v>51.7</c:v>
                </c:pt>
                <c:pt idx="10">
                  <c:v>42.3</c:v>
                </c:pt>
                <c:pt idx="11">
                  <c:v>135</c:v>
                </c:pt>
                <c:pt idx="12">
                  <c:v>247.1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403-40B5-AC6F-CEB0B4494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overlap val="-10"/>
        <c:axId val="1922770063"/>
        <c:axId val="1922753743"/>
      </c:barChart>
      <c:catAx>
        <c:axId val="19227700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22753743"/>
        <c:crosses val="autoZero"/>
        <c:auto val="1"/>
        <c:lblAlgn val="ctr"/>
        <c:lblOffset val="100"/>
        <c:noMultiLvlLbl val="0"/>
      </c:catAx>
      <c:valAx>
        <c:axId val="1922753743"/>
        <c:scaling>
          <c:orientation val="minMax"/>
          <c:max val="25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2770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1224434976"/>
        <c:axId val="-1224440960"/>
      </c:barChart>
      <c:catAx>
        <c:axId val="-122443497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-1224440960"/>
        <c:crosses val="autoZero"/>
        <c:auto val="1"/>
        <c:lblAlgn val="ctr"/>
        <c:lblOffset val="100"/>
        <c:noMultiLvlLbl val="0"/>
      </c:catAx>
      <c:valAx>
        <c:axId val="-122444096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-122443497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0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9387387387387399"/>
          <c:y val="7.7647789626255296E-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charset="0"/>
              <a:ea typeface="Century Gothic" panose="020B0502020202020204" charset="0"/>
              <a:cs typeface="Century Gothic" panose="020B0502020202020204" charset="0"/>
              <a:sym typeface="Century Gothic" panose="020B050202020202020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Dis_inflation!$C$1</c:f>
              <c:strCache>
                <c:ptCount val="1"/>
                <c:pt idx="0">
                  <c:v>Monthly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EB-4E0D-B603-E8DE2D278C88}"/>
              </c:ext>
            </c:extLst>
          </c:dPt>
          <c:dLbls>
            <c:dLbl>
              <c:idx val="3"/>
              <c:layout>
                <c:manualLayout>
                  <c:x val="2.7027027027026799E-3"/>
                  <c:y val="0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EB-4E0D-B603-E8DE2D278C88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GB" sz="1600" b="1" i="0" u="none" strike="noStrike" kern="1200" baseline="0">
                      <a:solidFill>
                        <a:schemeClr val="tx1"/>
                      </a:solidFill>
                      <a:latin typeface="Century Gothic" panose="020B0502020202020204" charset="0"/>
                      <a:ea typeface="Century Gothic" panose="020B0502020202020204" charset="0"/>
                      <a:cs typeface="Century Gothic" panose="020B0502020202020204" charset="0"/>
                      <a:sym typeface="Century Gothic" panose="020B0502020202020204" charset="0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6EB-4E0D-B603-E8DE2D278C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600" b="1" i="0" u="none" strike="noStrike" kern="1200" baseline="0">
                    <a:solidFill>
                      <a:srgbClr val="FF0000"/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Dis_inflation!$A$2:$A$10</c:f>
              <c:strCache>
                <c:ptCount val="9"/>
                <c:pt idx="0">
                  <c:v>Information and communication</c:v>
                </c:pt>
                <c:pt idx="1">
                  <c:v>Water supply; sewerage, waste management</c:v>
                </c:pt>
                <c:pt idx="2">
                  <c:v>Construction</c:v>
                </c:pt>
                <c:pt idx="3">
                  <c:v>Electricity and gas</c:v>
                </c:pt>
                <c:pt idx="4">
                  <c:v>Accommodation and food service activities</c:v>
                </c:pt>
                <c:pt idx="5">
                  <c:v>Overall</c:v>
                </c:pt>
                <c:pt idx="6">
                  <c:v>Manufacturing</c:v>
                </c:pt>
                <c:pt idx="7">
                  <c:v>Transportaton and storage</c:v>
                </c:pt>
                <c:pt idx="8">
                  <c:v>Mining</c:v>
                </c:pt>
              </c:strCache>
            </c:strRef>
          </c:cat>
          <c:val>
            <c:numRef>
              <c:f>Dis_inflation!$C$2:$C$10</c:f>
              <c:numCache>
                <c:formatCode>0.0</c:formatCode>
                <c:ptCount val="9"/>
                <c:pt idx="0">
                  <c:v>-1.1000000000000001</c:v>
                </c:pt>
                <c:pt idx="1">
                  <c:v>0</c:v>
                </c:pt>
                <c:pt idx="2">
                  <c:v>0</c:v>
                </c:pt>
                <c:pt idx="3">
                  <c:v>-0.1</c:v>
                </c:pt>
                <c:pt idx="4">
                  <c:v>1</c:v>
                </c:pt>
                <c:pt idx="5">
                  <c:v>-2.7</c:v>
                </c:pt>
                <c:pt idx="6">
                  <c:v>0.8</c:v>
                </c:pt>
                <c:pt idx="7">
                  <c:v>-0.1</c:v>
                </c:pt>
                <c:pt idx="8">
                  <c:v>-6.3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EB-4E0D-B603-E8DE2D278C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744808456"/>
        <c:axId val="744802968"/>
      </c:barChart>
      <c:catAx>
        <c:axId val="74480845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744802968"/>
        <c:crosses val="autoZero"/>
        <c:auto val="1"/>
        <c:lblAlgn val="ctr"/>
        <c:lblOffset val="100"/>
        <c:noMultiLvlLbl val="0"/>
      </c:catAx>
      <c:valAx>
        <c:axId val="74480296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448084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0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8576576576576602"/>
          <c:y val="9.3177347551506393E-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charset="0"/>
              <a:ea typeface="Century Gothic" panose="020B0502020202020204" charset="0"/>
              <a:cs typeface="Century Gothic" panose="020B0502020202020204" charset="0"/>
              <a:sym typeface="Century Gothic" panose="020B050202020202020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Dis_inflation!$B$1</c:f>
              <c:strCache>
                <c:ptCount val="1"/>
                <c:pt idx="0">
                  <c:v>Yearly</c:v>
                </c:pt>
              </c:strCache>
            </c:strRef>
          </c:tx>
          <c:spPr>
            <a:solidFill>
              <a:srgbClr val="09BB9F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6C-438E-8793-48F37E50A2CF}"/>
              </c:ext>
            </c:extLst>
          </c:dPt>
          <c:dLbls>
            <c:dLbl>
              <c:idx val="3"/>
              <c:layout>
                <c:manualLayout>
                  <c:x val="2.1621621621621599E-2"/>
                  <c:y val="-1.55295579252511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6C-438E-8793-48F37E50A2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Dis_inflation!$A$2:$A$10</c:f>
              <c:strCache>
                <c:ptCount val="9"/>
                <c:pt idx="0">
                  <c:v>Information and communication</c:v>
                </c:pt>
                <c:pt idx="1">
                  <c:v>Water supply; sewerage, waste management</c:v>
                </c:pt>
                <c:pt idx="2">
                  <c:v>Construction</c:v>
                </c:pt>
                <c:pt idx="3">
                  <c:v>Electricity and gas</c:v>
                </c:pt>
                <c:pt idx="4">
                  <c:v>Accommodation and food service activities</c:v>
                </c:pt>
                <c:pt idx="5">
                  <c:v>Overall</c:v>
                </c:pt>
                <c:pt idx="6">
                  <c:v>Manufacturing</c:v>
                </c:pt>
                <c:pt idx="7">
                  <c:v>Transportaton and storage</c:v>
                </c:pt>
                <c:pt idx="8">
                  <c:v>Mining</c:v>
                </c:pt>
              </c:strCache>
            </c:strRef>
          </c:cat>
          <c:val>
            <c:numRef>
              <c:f>Dis_inflation!$B$2:$B$10</c:f>
              <c:numCache>
                <c:formatCode>0.0</c:formatCode>
                <c:ptCount val="9"/>
                <c:pt idx="0">
                  <c:v>11.2</c:v>
                </c:pt>
                <c:pt idx="1">
                  <c:v>31.7</c:v>
                </c:pt>
                <c:pt idx="2">
                  <c:v>20</c:v>
                </c:pt>
                <c:pt idx="3">
                  <c:v>51.8</c:v>
                </c:pt>
                <c:pt idx="4">
                  <c:v>51</c:v>
                </c:pt>
                <c:pt idx="5">
                  <c:v>30.3</c:v>
                </c:pt>
                <c:pt idx="6">
                  <c:v>25.5</c:v>
                </c:pt>
                <c:pt idx="7">
                  <c:v>50.7</c:v>
                </c:pt>
                <c:pt idx="8">
                  <c:v>36.5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6C-438E-8793-48F37E50A2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744809240"/>
        <c:axId val="744809632"/>
      </c:barChart>
      <c:catAx>
        <c:axId val="7448092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744809632"/>
        <c:crosses val="autoZero"/>
        <c:auto val="1"/>
        <c:lblAlgn val="ctr"/>
        <c:lblOffset val="100"/>
        <c:noMultiLvlLbl val="0"/>
      </c:catAx>
      <c:valAx>
        <c:axId val="74480963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744809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0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'Change in sub-sector'!$B$1</c:f>
              <c:strCache>
                <c:ptCount val="1"/>
                <c:pt idx="0">
                  <c:v>Apr. 23</c:v>
                </c:pt>
              </c:strCache>
            </c:strRef>
          </c:tx>
          <c:spPr>
            <a:solidFill>
              <a:srgbClr val="FFCA76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en-GB"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charset="0"/>
                      <a:ea typeface="Century Gothic" panose="020B0502020202020204" charset="0"/>
                      <a:cs typeface="Century Gothic" panose="020B0502020202020204" charset="0"/>
                      <a:sym typeface="Century Gothic" panose="020B0502020202020204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EC8-4723-BD27-9B27484F71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'Change in sub-sector'!$A$2:$A$9</c:f>
              <c:strCache>
                <c:ptCount val="8"/>
                <c:pt idx="0">
                  <c:v>Mining and quarrying</c:v>
                </c:pt>
                <c:pt idx="1">
                  <c:v>Manufacturing</c:v>
                </c:pt>
                <c:pt idx="2">
                  <c:v>Electricity and gas</c:v>
                </c:pt>
                <c:pt idx="3">
                  <c:v>Water supply, sewerage, waste management</c:v>
                </c:pt>
                <c:pt idx="4">
                  <c:v>Construction</c:v>
                </c:pt>
                <c:pt idx="5">
                  <c:v>Transportation and storage</c:v>
                </c:pt>
                <c:pt idx="6">
                  <c:v>Accommodation and food service activities</c:v>
                </c:pt>
                <c:pt idx="7">
                  <c:v>Information and communication</c:v>
                </c:pt>
              </c:strCache>
            </c:strRef>
          </c:cat>
          <c:val>
            <c:numRef>
              <c:f>'Change in sub-sector'!$B$2:$B$9</c:f>
              <c:numCache>
                <c:formatCode>_-* #,##0.0_-;\-* #,##0.0_-;_-* "-"??_-;_-@_-</c:formatCode>
                <c:ptCount val="8"/>
                <c:pt idx="0">
                  <c:v>45.1</c:v>
                </c:pt>
                <c:pt idx="1">
                  <c:v>26.3</c:v>
                </c:pt>
                <c:pt idx="2">
                  <c:v>52</c:v>
                </c:pt>
                <c:pt idx="3">
                  <c:v>33.4</c:v>
                </c:pt>
                <c:pt idx="4">
                  <c:v>20.8</c:v>
                </c:pt>
                <c:pt idx="5" formatCode="General">
                  <c:v>51.8</c:v>
                </c:pt>
                <c:pt idx="6" formatCode="General">
                  <c:v>51.1</c:v>
                </c:pt>
                <c:pt idx="7" formatCode="General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C8-4723-BD27-9B27484F7105}"/>
            </c:ext>
          </c:extLst>
        </c:ser>
        <c:ser>
          <c:idx val="1"/>
          <c:order val="1"/>
          <c:tx>
            <c:strRef>
              <c:f>'Change in sub-sector'!$C$1</c:f>
              <c:strCache>
                <c:ptCount val="1"/>
                <c:pt idx="0">
                  <c:v>May 23</c:v>
                </c:pt>
              </c:strCache>
            </c:strRef>
          </c:tx>
          <c:spPr>
            <a:solidFill>
              <a:srgbClr val="09BB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'Change in sub-sector'!$A$2:$A$9</c:f>
              <c:strCache>
                <c:ptCount val="8"/>
                <c:pt idx="0">
                  <c:v>Mining and quarrying</c:v>
                </c:pt>
                <c:pt idx="1">
                  <c:v>Manufacturing</c:v>
                </c:pt>
                <c:pt idx="2">
                  <c:v>Electricity and gas</c:v>
                </c:pt>
                <c:pt idx="3">
                  <c:v>Water supply, sewerage, waste management</c:v>
                </c:pt>
                <c:pt idx="4">
                  <c:v>Construction</c:v>
                </c:pt>
                <c:pt idx="5">
                  <c:v>Transportation and storage</c:v>
                </c:pt>
                <c:pt idx="6">
                  <c:v>Accommodation and food service activities</c:v>
                </c:pt>
                <c:pt idx="7">
                  <c:v>Information and communication</c:v>
                </c:pt>
              </c:strCache>
            </c:strRef>
          </c:cat>
          <c:val>
            <c:numRef>
              <c:f>'Change in sub-sector'!$C$2:$C$9</c:f>
              <c:numCache>
                <c:formatCode>_-* #,##0.0_-;\-* #,##0.0_-;_-* "-"??_-;_-@_-</c:formatCode>
                <c:ptCount val="8"/>
                <c:pt idx="0">
                  <c:v>36.5</c:v>
                </c:pt>
                <c:pt idx="1">
                  <c:v>25.5</c:v>
                </c:pt>
                <c:pt idx="2">
                  <c:v>51.8</c:v>
                </c:pt>
                <c:pt idx="3">
                  <c:v>31.7</c:v>
                </c:pt>
                <c:pt idx="4">
                  <c:v>20</c:v>
                </c:pt>
                <c:pt idx="5" formatCode="General">
                  <c:v>50.7</c:v>
                </c:pt>
                <c:pt idx="6" formatCode="General">
                  <c:v>51</c:v>
                </c:pt>
                <c:pt idx="7" formatCode="General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C8-4723-BD27-9B27484F710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-3"/>
        <c:axId val="346007208"/>
        <c:axId val="346007600"/>
      </c:barChart>
      <c:catAx>
        <c:axId val="346007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346007600"/>
        <c:crosses val="autoZero"/>
        <c:auto val="1"/>
        <c:lblAlgn val="ctr"/>
        <c:lblOffset val="100"/>
        <c:noMultiLvlLbl val="0"/>
      </c:catAx>
      <c:valAx>
        <c:axId val="3460076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r>
                  <a:rPr lang="en-GB" sz="1600"/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charset="0"/>
                  <a:ea typeface="Century Gothic" panose="020B0502020202020204" charset="0"/>
                  <a:cs typeface="Century Gothic" panose="020B0502020202020204" charset="0"/>
                  <a:sym typeface="Century Gothic" panose="020B0502020202020204" charset="0"/>
                </a:defRPr>
              </a:pPr>
              <a:endParaRPr lang="en-US"/>
            </a:p>
          </c:txPr>
        </c:title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346007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70305192231470504"/>
          <c:y val="1.60363490578645E-2"/>
          <c:w val="0.25929449068569199"/>
          <c:h val="4.47681411198717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charset="0"/>
              <a:ea typeface="Century Gothic" panose="020B0502020202020204" charset="0"/>
              <a:cs typeface="Century Gothic" panose="020B0502020202020204" charset="0"/>
              <a:sym typeface="Century Gothic" panose="020B050202020202020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1224436608"/>
        <c:axId val="-1224433888"/>
      </c:barChart>
      <c:catAx>
        <c:axId val="-122443660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-1224433888"/>
        <c:crosses val="autoZero"/>
        <c:auto val="1"/>
        <c:lblAlgn val="ctr"/>
        <c:lblOffset val="100"/>
        <c:noMultiLvlLbl val="0"/>
      </c:catAx>
      <c:valAx>
        <c:axId val="-1224433888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-122443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0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-1224440416"/>
        <c:axId val="-1224439872"/>
      </c:barChart>
      <c:catAx>
        <c:axId val="-122444041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crossAx val="-1224439872"/>
        <c:crosses val="autoZero"/>
        <c:auto val="1"/>
        <c:lblAlgn val="ctr"/>
        <c:lblOffset val="100"/>
        <c:noMultiLvlLbl val="0"/>
      </c:catAx>
      <c:valAx>
        <c:axId val="-122443987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-122444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0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95671920"/>
        <c:axId val="395676232"/>
      </c:barChart>
      <c:catAx>
        <c:axId val="3956719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395676232"/>
        <c:crosses val="autoZero"/>
        <c:auto val="1"/>
        <c:lblAlgn val="ctr"/>
        <c:lblOffset val="100"/>
        <c:noMultiLvlLbl val="0"/>
      </c:catAx>
      <c:valAx>
        <c:axId val="39567623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39567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0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48576576576576602"/>
          <c:y val="9.3177347551506393E-3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charset="0"/>
              <a:ea typeface="Century Gothic" panose="020B0502020202020204" charset="0"/>
              <a:cs typeface="Century Gothic" panose="020B0502020202020204" charset="0"/>
              <a:sym typeface="Century Gothic" panose="020B050202020202020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'Manufacturing_Sub sector'!$B$1</c:f>
              <c:strCache>
                <c:ptCount val="1"/>
                <c:pt idx="0">
                  <c:v> Apr. 23 </c:v>
                </c:pt>
              </c:strCache>
            </c:strRef>
          </c:tx>
          <c:spPr>
            <a:solidFill>
              <a:srgbClr val="FFCA76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1621621621621599E-2"/>
                  <c:y val="-1.55295579252511E-3"/>
                </c:manualLayout>
              </c:layout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6F-49B3-9E9E-2204596255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600" b="1" i="0" u="none" strike="noStrike" kern="1200" baseline="0">
                    <a:solidFill>
                      <a:sysClr val="windowText" lastClr="000000"/>
                    </a:solidFill>
                    <a:latin typeface="Century Gothic" panose="020B0502020202020204" charset="0"/>
                    <a:ea typeface="Century Gothic" panose="020B0502020202020204" charset="0"/>
                    <a:cs typeface="Century Gothic" panose="020B0502020202020204" charset="0"/>
                    <a:sym typeface="Century Gothic" panose="020B050202020202020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'Manufacturing_Sub sector'!$A$2:$A$15</c:f>
              <c:strCache>
                <c:ptCount val="14"/>
                <c:pt idx="0">
                  <c:v>Manufacture of rubber and plastics products</c:v>
                </c:pt>
                <c:pt idx="1">
                  <c:v>Manufacture of electrical equipment</c:v>
                </c:pt>
                <c:pt idx="2">
                  <c:v>Printing and reproduction of recorded media</c:v>
                </c:pt>
                <c:pt idx="3">
                  <c:v>Manufacture of furniture</c:v>
                </c:pt>
                <c:pt idx="4">
                  <c:v>Manufacture of wood and of products of wood and cork, except furniture;
manufacture of articles of straw and plaiting materials</c:v>
                </c:pt>
                <c:pt idx="5">
                  <c:v>Manufacture of textiles</c:v>
                </c:pt>
                <c:pt idx="6">
                  <c:v>Manufacture of food products</c:v>
                </c:pt>
                <c:pt idx="7">
                  <c:v>Manufacture of chemical and chemical products</c:v>
                </c:pt>
                <c:pt idx="8">
                  <c:v>Manufacture of pharmaceuticals, medicinal chemical and botanical products</c:v>
                </c:pt>
                <c:pt idx="9">
                  <c:v>Manufacture of other non-metallic mineral products</c:v>
                </c:pt>
                <c:pt idx="10">
                  <c:v>Manufacture of other transport equipments</c:v>
                </c:pt>
                <c:pt idx="11">
                  <c:v>Manufacture of computer, electronics and optical products</c:v>
                </c:pt>
                <c:pt idx="12">
                  <c:v>Manufacture of vehicles, trailers and semi-trailers</c:v>
                </c:pt>
                <c:pt idx="13">
                  <c:v>Manufacture of fabricated metals products, except machinery and equipment</c:v>
                </c:pt>
              </c:strCache>
            </c:strRef>
          </c:cat>
          <c:val>
            <c:numRef>
              <c:f>'Manufacturing_Sub sector'!$B$2:$B$15</c:f>
              <c:numCache>
                <c:formatCode>0.0</c:formatCode>
                <c:ptCount val="14"/>
                <c:pt idx="0">
                  <c:v>41.2</c:v>
                </c:pt>
                <c:pt idx="1">
                  <c:v>41.5</c:v>
                </c:pt>
                <c:pt idx="2">
                  <c:v>30.6</c:v>
                </c:pt>
                <c:pt idx="3">
                  <c:v>39.1</c:v>
                </c:pt>
                <c:pt idx="4">
                  <c:v>68.2</c:v>
                </c:pt>
                <c:pt idx="5">
                  <c:v>109.9</c:v>
                </c:pt>
                <c:pt idx="6">
                  <c:v>32.799999999999997</c:v>
                </c:pt>
                <c:pt idx="7">
                  <c:v>55.5</c:v>
                </c:pt>
                <c:pt idx="8">
                  <c:v>97.6</c:v>
                </c:pt>
                <c:pt idx="9" formatCode="_-* #,##0.0_-;\-* #,##0.0_-;_-* &quot;-&quot;??_-;_-@_-">
                  <c:v>52.5</c:v>
                </c:pt>
                <c:pt idx="10" formatCode="_-* #,##0.0_-;\-* #,##0.0_-;_-* &quot;-&quot;??_-;_-@_-">
                  <c:v>40</c:v>
                </c:pt>
                <c:pt idx="11" formatCode="_-* #,##0.0_-;\-* #,##0.0_-;_-* &quot;-&quot;??_-;_-@_-">
                  <c:v>30.6</c:v>
                </c:pt>
                <c:pt idx="12" formatCode="_-* #,##0.0_-;\-* #,##0.0_-;_-* &quot;-&quot;??_-;_-@_-">
                  <c:v>46.2</c:v>
                </c:pt>
                <c:pt idx="13" formatCode="_-* #,##0.0_-;\-* #,##0.0_-;_-* &quot;-&quot;??_-;_-@_-">
                  <c:v>58.1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6F-49B3-9E9E-2204596255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395679368"/>
        <c:axId val="395674664"/>
      </c:barChart>
      <c:catAx>
        <c:axId val="39567936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charset="0"/>
                <a:ea typeface="Century Gothic" panose="020B0502020202020204" charset="0"/>
                <a:cs typeface="Century Gothic" panose="020B0502020202020204" charset="0"/>
                <a:sym typeface="Century Gothic" panose="020B0502020202020204" charset="0"/>
              </a:defRPr>
            </a:pPr>
            <a:endParaRPr lang="en-US"/>
          </a:p>
        </c:txPr>
        <c:crossAx val="395674664"/>
        <c:crosses val="autoZero"/>
        <c:auto val="1"/>
        <c:lblAlgn val="ctr"/>
        <c:lblOffset val="100"/>
        <c:noMultiLvlLbl val="0"/>
      </c:catAx>
      <c:valAx>
        <c:axId val="39567466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395679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000" b="1">
          <a:latin typeface="Century Gothic" panose="020B0502020202020204" charset="0"/>
          <a:ea typeface="Century Gothic" panose="020B0502020202020204" charset="0"/>
          <a:cs typeface="Century Gothic" panose="020B0502020202020204" charset="0"/>
          <a:sym typeface="Century Gothic" panose="020B050202020202020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DED21-0DCD-4009-8AE1-59EA3BCF9632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17739-9974-4E61-81FE-324C3C455E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79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56D9C-9D5A-48EB-BAED-232D06BA5B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56D9C-9D5A-48EB-BAED-232D06BA5B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1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17739-9974-4E61-81FE-324C3C455E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343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17739-9974-4E61-81FE-324C3C455E0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086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17739-9974-4E61-81FE-324C3C455E0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26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A17739-9974-4E61-81FE-324C3C455E0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11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5211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1316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65" y="1122363"/>
            <a:ext cx="631639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6265" y="3602038"/>
            <a:ext cx="631639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2A39F5-0189-4317-B4ED-1C146A5F0D6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21/06/2023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1ADF6F-126D-42BF-B493-D0BB08E4110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21/06/2023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2FB27B-4D99-4CCA-97D0-1D060CBC7E5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21/06/2023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149" y="2953581"/>
            <a:ext cx="7903702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1B92A4-34FF-4EC6-BF4D-457B9A4F9B4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21/06/2023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998ECD-BDCD-4E4B-B5A7-70AAB13FF0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21/06/2023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1C4DD3-906D-4AD7-B9FF-A8E35338C70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21/06/2023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A8DA9-49F5-4AAD-B298-F098FE5CBFC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21/06/2023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576DDC-A7B5-4C00-BFE4-1D28AA18D60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21/06/2023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C3B5A0-66CF-4721-B266-C37654CF5E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21/06/2023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7290F-F619-4E5A-AB60-242CE690175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21/06/2023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274984-A65A-47BF-8831-616CBF63AA2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21/06/2023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6ACAE5-AD1C-4835-9773-BBF6707C766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21/06/2023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0563" y="6396038"/>
            <a:ext cx="2262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5D1AC1F-6027-449A-AE5A-32CA69C5608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t>21/06/2023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>
                <a:solidFill>
                  <a:prstClr val="black">
                    <a:tint val="75000"/>
                  </a:prstClr>
                </a:solidFill>
              </a:rPr>
              <a:t>December 22,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5075" y="6399213"/>
            <a:ext cx="6905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5.pn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Relationship Id="rId9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nthony.krakah@statsghana.gov.gh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2265" y="1596496"/>
            <a:ext cx="4385993" cy="660401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latin typeface="Century Gothic" panose="020B0502020202020204" charset="0"/>
                <a:cs typeface="Century Gothic" panose="020B0502020202020204" charset="0"/>
              </a:rPr>
              <a:t>PRESS RELEASE</a:t>
            </a:r>
            <a:endParaRPr lang="en-US" sz="3600" dirty="0"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6" name="Picture 5" descr="Logo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392" y="2080874"/>
            <a:ext cx="1396105" cy="1329043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5465" y="2653771"/>
            <a:ext cx="6570391" cy="1825095"/>
          </a:xfrm>
        </p:spPr>
        <p:txBody>
          <a:bodyPr/>
          <a:lstStyle/>
          <a:p>
            <a:r>
              <a:rPr lang="en-US" sz="4400" b="1" dirty="0">
                <a:solidFill>
                  <a:srgbClr val="002060"/>
                </a:solidFill>
                <a:latin typeface="Raleway"/>
              </a:rPr>
              <a:t>GHANA PRODUCER PRICE INDEX AND INFLATION </a:t>
            </a:r>
          </a:p>
          <a:p>
            <a:r>
              <a:rPr lang="en-US" sz="4400" b="1" dirty="0">
                <a:solidFill>
                  <a:srgbClr val="002060"/>
                </a:solidFill>
                <a:latin typeface="Raleway"/>
              </a:rPr>
              <a:t>MAY </a:t>
            </a:r>
            <a:r>
              <a:rPr lang="en-US" sz="5000" b="1" dirty="0">
                <a:solidFill>
                  <a:srgbClr val="002060"/>
                </a:solidFill>
                <a:latin typeface="Raleway"/>
              </a:rPr>
              <a:t>2023</a:t>
            </a:r>
            <a:r>
              <a:rPr lang="en-US" sz="4400" b="1" dirty="0">
                <a:solidFill>
                  <a:srgbClr val="002060"/>
                </a:solidFill>
                <a:latin typeface="Raleway"/>
              </a:rPr>
              <a:t> 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0" name="Title 1"/>
          <p:cNvSpPr txBox="1"/>
          <p:nvPr/>
        </p:nvSpPr>
        <p:spPr bwMode="auto">
          <a:xfrm>
            <a:off x="3993532" y="5541961"/>
            <a:ext cx="3378459" cy="50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Trebuchet MS" panose="020B0603020202020204" pitchFamily="34" charset="0"/>
              </a:rPr>
              <a:t>21</a:t>
            </a:r>
            <a:r>
              <a:rPr lang="en-US" sz="2400" baseline="30000" dirty="0">
                <a:solidFill>
                  <a:srgbClr val="000000"/>
                </a:solidFill>
                <a:latin typeface="Century Gothic" panose="020B0502020202020204" pitchFamily="34" charset="0"/>
                <a:cs typeface="Trebuchet MS" panose="020B0603020202020204" pitchFamily="34" charset="0"/>
              </a:rPr>
              <a:t>ST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Trebuchet MS" panose="020B060302020202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Century Gothic" panose="020B0502020202020204" pitchFamily="34" charset="0"/>
                <a:cs typeface="Trebuchet MS" panose="020B0603020202020204" pitchFamily="34" charset="0"/>
              </a:rPr>
              <a:t>JUNE </a:t>
            </a:r>
            <a:r>
              <a:rPr lang="en-US" sz="2400" dirty="0">
                <a:solidFill>
                  <a:srgbClr val="000000"/>
                </a:solidFill>
                <a:latin typeface="Century Gothic" panose="020B0502020202020204" pitchFamily="34" charset="0"/>
                <a:cs typeface="Trebuchet MS" panose="020B0603020202020204" pitchFamily="34" charset="0"/>
              </a:rPr>
              <a:t>2023</a:t>
            </a:r>
            <a:endParaRPr lang="en-US" sz="2400" dirty="0">
              <a:latin typeface="Century Gothic" panose="020B0502020202020204" pitchFamily="34" charset="0"/>
              <a:cs typeface="Trebuchet MS" panose="020B06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75" y="0"/>
            <a:ext cx="10515600" cy="56642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  <a:cs typeface="Trebuchet MS" panose="020B0603020202020204" pitchFamily="34" charset="0"/>
              </a:rPr>
              <a:t>Change in Sub-Sector Producer Inflation Apr. Vs. May 2023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21/06/2023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D55-98D6-482A-A5E1-882E8908E56A}" type="slidenum">
              <a:rPr lang="en-GB" sz="2000" dirty="0" smtClean="0">
                <a:latin typeface="Raleway"/>
              </a:rPr>
              <a:t>10</a:t>
            </a:fld>
            <a:endParaRPr lang="en-GB" sz="2000">
              <a:latin typeface="Raleway"/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B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153386"/>
              </p:ext>
            </p:extLst>
          </p:nvPr>
        </p:nvGraphicFramePr>
        <p:xfrm>
          <a:off x="301657" y="566420"/>
          <a:ext cx="11623249" cy="5495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9723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382873"/>
                </a:solidFill>
                <a:latin typeface="Century Gothic" panose="020B0502020202020204" pitchFamily="34" charset="0"/>
                <a:ea typeface="Cambria" panose="02040503050406030204"/>
              </a:rPr>
              <a:t>Producer Inflation for Manufacturing Sub-Sector for Apr. and May 2023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21/06/2023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D55-98D6-482A-A5E1-882E8908E56A}" type="slidenum">
              <a:rPr lang="en-GB" sz="2000" dirty="0" smtClean="0">
                <a:latin typeface="Raleway"/>
              </a:rPr>
              <a:t>11</a:t>
            </a:fld>
            <a:endParaRPr lang="en-GB" sz="2000">
              <a:latin typeface="Raleway"/>
              <a:cs typeface="Calibri" panose="020F0502020204030204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924958"/>
              </p:ext>
            </p:extLst>
          </p:nvPr>
        </p:nvGraphicFramePr>
        <p:xfrm>
          <a:off x="7879404" y="797668"/>
          <a:ext cx="4075889" cy="537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891410"/>
              </p:ext>
            </p:extLst>
          </p:nvPr>
        </p:nvGraphicFramePr>
        <p:xfrm>
          <a:off x="1253764" y="980388"/>
          <a:ext cx="5608949" cy="475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730821"/>
              </p:ext>
            </p:extLst>
          </p:nvPr>
        </p:nvGraphicFramePr>
        <p:xfrm>
          <a:off x="2557267" y="980388"/>
          <a:ext cx="4075889" cy="4897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343744"/>
              </p:ext>
            </p:extLst>
          </p:nvPr>
        </p:nvGraphicFramePr>
        <p:xfrm>
          <a:off x="236706" y="697230"/>
          <a:ext cx="6748555" cy="527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999819"/>
              </p:ext>
            </p:extLst>
          </p:nvPr>
        </p:nvGraphicFramePr>
        <p:xfrm>
          <a:off x="6633155" y="697230"/>
          <a:ext cx="5322137" cy="527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12" y="96837"/>
            <a:ext cx="10498963" cy="856064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382873"/>
                </a:solidFill>
                <a:latin typeface="Century Gothic" panose="020B0502020202020204" pitchFamily="34" charset="0"/>
                <a:ea typeface="Cambria" panose="02040503050406030204"/>
              </a:rPr>
              <a:t>Producer Inflation for Mining and Quarrying Sub-Sector for Apr. and May 2023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21/06/2023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D55-98D6-482A-A5E1-882E8908E56A}" type="slidenum">
              <a:rPr lang="en-GB" sz="2000" dirty="0" smtClean="0">
                <a:latin typeface="Raleway"/>
              </a:rPr>
              <a:t>12</a:t>
            </a:fld>
            <a:endParaRPr lang="en-GB" sz="2000">
              <a:latin typeface="Raleway"/>
              <a:cs typeface="Calibri" panose="020F0502020204030204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063819"/>
              </p:ext>
            </p:extLst>
          </p:nvPr>
        </p:nvGraphicFramePr>
        <p:xfrm>
          <a:off x="358219" y="876693"/>
          <a:ext cx="11484531" cy="511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17" y="127651"/>
            <a:ext cx="10515600" cy="721360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rgbClr val="382873"/>
                </a:solidFill>
                <a:latin typeface="Century Gothic" panose="020B0502020202020204" pitchFamily="34" charset="0"/>
                <a:ea typeface="Cambria" panose="02040503050406030204"/>
              </a:rPr>
              <a:t>Producer Inflation for Construction Sub-Sector for Apr. and May 2023</a:t>
            </a:r>
            <a:endParaRPr lang="en-US" sz="2800" b="1" dirty="0">
              <a:solidFill>
                <a:srgbClr val="382873"/>
              </a:solidFill>
              <a:latin typeface="Raleway"/>
              <a:ea typeface="Cambria" panose="0204050305040603020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21/06/2023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737410"/>
              </p:ext>
            </p:extLst>
          </p:nvPr>
        </p:nvGraphicFramePr>
        <p:xfrm>
          <a:off x="311085" y="943275"/>
          <a:ext cx="11531665" cy="506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45"/>
            <a:ext cx="10515600" cy="901561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382873"/>
                </a:solidFill>
                <a:latin typeface="Century Gothic" panose="020B0502020202020204" pitchFamily="34" charset="0"/>
                <a:ea typeface="Cambria" panose="02040503050406030204"/>
              </a:rPr>
              <a:t>Producer Inflation for Services Sub-Sector for Apr. and May 2023</a:t>
            </a:r>
            <a:endParaRPr lang="en-US" sz="3600" b="1" dirty="0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21/06/2023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170713"/>
              </p:ext>
            </p:extLst>
          </p:nvPr>
        </p:nvGraphicFramePr>
        <p:xfrm>
          <a:off x="7626484" y="1201068"/>
          <a:ext cx="4367719" cy="500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761277"/>
              </p:ext>
            </p:extLst>
          </p:nvPr>
        </p:nvGraphicFramePr>
        <p:xfrm>
          <a:off x="7791450" y="1126154"/>
          <a:ext cx="4051300" cy="493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8963571"/>
              </p:ext>
            </p:extLst>
          </p:nvPr>
        </p:nvGraphicFramePr>
        <p:xfrm>
          <a:off x="6841986" y="1068415"/>
          <a:ext cx="5243652" cy="5191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7174734"/>
              </p:ext>
            </p:extLst>
          </p:nvPr>
        </p:nvGraphicFramePr>
        <p:xfrm>
          <a:off x="7117592" y="951868"/>
          <a:ext cx="4925942" cy="508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D11C6AB-94F7-F9AE-07F0-5BE333214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471733"/>
              </p:ext>
            </p:extLst>
          </p:nvPr>
        </p:nvGraphicFramePr>
        <p:xfrm>
          <a:off x="349250" y="906006"/>
          <a:ext cx="6953250" cy="508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6D128DF-981D-4C67-49F8-5552584FA4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0199211"/>
              </p:ext>
            </p:extLst>
          </p:nvPr>
        </p:nvGraphicFramePr>
        <p:xfrm>
          <a:off x="5074409" y="863946"/>
          <a:ext cx="6768341" cy="513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75" y="-34603"/>
            <a:ext cx="10515600" cy="638485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Highlights (1/2)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21/06/2023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57144" y="1255530"/>
            <a:ext cx="1756794" cy="1999800"/>
          </a:xfrm>
          <a:prstGeom prst="ellipse">
            <a:avLst/>
          </a:prstGeom>
          <a:solidFill>
            <a:srgbClr val="D53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b="1" dirty="0">
                <a:latin typeface="Century Gothic" panose="020B0502020202020204" charset="0"/>
                <a:cs typeface="Century Gothic" panose="020B0502020202020204" charset="0"/>
              </a:rPr>
              <a:t>34.3%</a:t>
            </a:r>
          </a:p>
          <a:p>
            <a:pPr algn="ctr"/>
            <a:r>
              <a:rPr lang="en-GB" altLang="en-US" sz="1000" dirty="0">
                <a:latin typeface="Century Gothic" panose="020B0502020202020204" charset="0"/>
                <a:cs typeface="Century Gothic" panose="020B0502020202020204" charset="0"/>
              </a:rPr>
              <a:t>April 2023 yearly Producer Inflation</a:t>
            </a:r>
          </a:p>
        </p:txBody>
      </p:sp>
      <p:sp>
        <p:nvSpPr>
          <p:cNvPr id="8" name="Oval 7"/>
          <p:cNvSpPr/>
          <p:nvPr/>
        </p:nvSpPr>
        <p:spPr>
          <a:xfrm>
            <a:off x="2604899" y="2615184"/>
            <a:ext cx="1767531" cy="1440000"/>
          </a:xfrm>
          <a:prstGeom prst="ellipse">
            <a:avLst/>
          </a:prstGeom>
          <a:solidFill>
            <a:srgbClr val="2C1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400" b="1" dirty="0">
                <a:latin typeface="Century Gothic" panose="020B0502020202020204" charset="0"/>
                <a:cs typeface="Century Gothic" panose="020B0502020202020204" charset="0"/>
              </a:rPr>
              <a:t>30.3%</a:t>
            </a:r>
          </a:p>
          <a:p>
            <a:pPr algn="ctr"/>
            <a:r>
              <a:rPr lang="en-GB" altLang="en-US" sz="1400" dirty="0">
                <a:latin typeface="Century Gothic" panose="020B0502020202020204" charset="0"/>
                <a:cs typeface="Century Gothic" panose="020B0502020202020204" charset="0"/>
              </a:rPr>
              <a:t>May 2023 yearly Producer Inflation</a:t>
            </a:r>
          </a:p>
        </p:txBody>
      </p:sp>
      <p:cxnSp>
        <p:nvCxnSpPr>
          <p:cNvPr id="9" name="Straight Connector 8"/>
          <p:cNvCxnSpPr>
            <a:cxnSpLocks/>
            <a:stCxn id="6" idx="6"/>
            <a:endCxn id="8" idx="2"/>
          </p:cNvCxnSpPr>
          <p:nvPr/>
        </p:nvCxnSpPr>
        <p:spPr>
          <a:xfrm>
            <a:off x="2013938" y="2255430"/>
            <a:ext cx="590961" cy="1079754"/>
          </a:xfrm>
          <a:prstGeom prst="line">
            <a:avLst/>
          </a:prstGeom>
          <a:ln w="57150">
            <a:solidFill>
              <a:srgbClr val="2C197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76470" y="998220"/>
            <a:ext cx="2721600" cy="2199640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latin typeface="Century Gothic" panose="020B0502020202020204" charset="0"/>
                <a:cs typeface="Century Gothic" panose="020B0502020202020204" charset="0"/>
              </a:rPr>
              <a:t>32.5</a:t>
            </a:r>
            <a:r>
              <a:rPr lang="en-GB" altLang="en-US" sz="1800" dirty="0">
                <a:latin typeface="Century Gothic" panose="020B0502020202020204" charset="0"/>
                <a:cs typeface="Century Gothic" panose="020B0502020202020204" charset="0"/>
              </a:rPr>
              <a:t> %</a:t>
            </a:r>
          </a:p>
          <a:p>
            <a:pPr algn="ctr"/>
            <a:r>
              <a:rPr lang="en-GB" altLang="en-US" sz="1800" dirty="0">
                <a:latin typeface="Century Gothic" panose="020B0502020202020204" charset="0"/>
                <a:cs typeface="Century Gothic" panose="020B0502020202020204" charset="0"/>
              </a:rPr>
              <a:t>Industry</a:t>
            </a:r>
          </a:p>
        </p:txBody>
      </p:sp>
      <p:sp>
        <p:nvSpPr>
          <p:cNvPr id="11" name="Oval 10"/>
          <p:cNvSpPr/>
          <p:nvPr/>
        </p:nvSpPr>
        <p:spPr>
          <a:xfrm>
            <a:off x="6682740" y="3264991"/>
            <a:ext cx="1278255" cy="1251138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18.1%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Service</a:t>
            </a:r>
          </a:p>
        </p:txBody>
      </p:sp>
      <p:sp>
        <p:nvSpPr>
          <p:cNvPr id="13" name="Oval 12"/>
          <p:cNvSpPr/>
          <p:nvPr/>
        </p:nvSpPr>
        <p:spPr>
          <a:xfrm>
            <a:off x="8140700" y="196850"/>
            <a:ext cx="1440000" cy="1075769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36.5 %</a:t>
            </a:r>
          </a:p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Mining and quarrying</a:t>
            </a:r>
          </a:p>
        </p:txBody>
      </p:sp>
      <p:sp>
        <p:nvSpPr>
          <p:cNvPr id="14" name="Oval 13"/>
          <p:cNvSpPr/>
          <p:nvPr/>
        </p:nvSpPr>
        <p:spPr>
          <a:xfrm>
            <a:off x="10088245" y="0"/>
            <a:ext cx="1440000" cy="1440000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25.5%</a:t>
            </a:r>
          </a:p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Manufacturing</a:t>
            </a:r>
          </a:p>
        </p:txBody>
      </p:sp>
      <p:sp>
        <p:nvSpPr>
          <p:cNvPr id="15" name="Oval 14"/>
          <p:cNvSpPr/>
          <p:nvPr/>
        </p:nvSpPr>
        <p:spPr>
          <a:xfrm>
            <a:off x="8140700" y="1439683"/>
            <a:ext cx="1767530" cy="1825308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51.8%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Electricity and gas</a:t>
            </a:r>
          </a:p>
        </p:txBody>
      </p:sp>
      <p:sp>
        <p:nvSpPr>
          <p:cNvPr id="16" name="Oval 15"/>
          <p:cNvSpPr/>
          <p:nvPr/>
        </p:nvSpPr>
        <p:spPr>
          <a:xfrm>
            <a:off x="10223500" y="1697990"/>
            <a:ext cx="1088665" cy="1114880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31.7%</a:t>
            </a:r>
          </a:p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Water supply, sewerage and waste management</a:t>
            </a:r>
          </a:p>
        </p:txBody>
      </p:sp>
      <p:sp>
        <p:nvSpPr>
          <p:cNvPr id="17" name="Oval 16"/>
          <p:cNvSpPr/>
          <p:nvPr/>
        </p:nvSpPr>
        <p:spPr>
          <a:xfrm>
            <a:off x="4721406" y="3725545"/>
            <a:ext cx="1439999" cy="1278255"/>
          </a:xfrm>
          <a:prstGeom prst="ellipse">
            <a:avLst/>
          </a:prstGeom>
          <a:solidFill>
            <a:srgbClr val="5F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20.0%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Construction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8986520" y="3197860"/>
            <a:ext cx="1440000" cy="1440000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50.7 %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Transport and storage</a:t>
            </a:r>
          </a:p>
        </p:txBody>
      </p:sp>
      <p:sp>
        <p:nvSpPr>
          <p:cNvPr id="20" name="Oval 19"/>
          <p:cNvSpPr/>
          <p:nvPr/>
        </p:nvSpPr>
        <p:spPr>
          <a:xfrm>
            <a:off x="7960995" y="4486275"/>
            <a:ext cx="1440000" cy="1251138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51.0 %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Accommodation and food</a:t>
            </a:r>
          </a:p>
        </p:txBody>
      </p:sp>
      <p:sp>
        <p:nvSpPr>
          <p:cNvPr id="21" name="Oval 20"/>
          <p:cNvSpPr/>
          <p:nvPr/>
        </p:nvSpPr>
        <p:spPr>
          <a:xfrm>
            <a:off x="9992412" y="4602480"/>
            <a:ext cx="1535833" cy="804368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11.2%</a:t>
            </a:r>
          </a:p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Information and communication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475" y="-34603"/>
            <a:ext cx="10515600" cy="638485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Highlights (2/2)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21/06/2023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45829" y="1265190"/>
            <a:ext cx="1866522" cy="1999800"/>
          </a:xfrm>
          <a:prstGeom prst="ellipse">
            <a:avLst/>
          </a:prstGeom>
          <a:solidFill>
            <a:srgbClr val="D53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600" b="1" dirty="0">
                <a:latin typeface="Century Gothic" panose="020B0502020202020204" charset="0"/>
                <a:cs typeface="Century Gothic" panose="020B0502020202020204" charset="0"/>
              </a:rPr>
              <a:t>2.8 %</a:t>
            </a:r>
          </a:p>
          <a:p>
            <a:pPr algn="ctr"/>
            <a:r>
              <a:rPr lang="en-GB" altLang="en-US" sz="1000" dirty="0">
                <a:latin typeface="Century Gothic" panose="020B0502020202020204" charset="0"/>
                <a:cs typeface="Century Gothic" panose="020B0502020202020204" charset="0"/>
              </a:rPr>
              <a:t>April 2023 monthly producer inflation</a:t>
            </a:r>
          </a:p>
        </p:txBody>
      </p:sp>
      <p:sp>
        <p:nvSpPr>
          <p:cNvPr id="8" name="Oval 7"/>
          <p:cNvSpPr/>
          <p:nvPr/>
        </p:nvSpPr>
        <p:spPr>
          <a:xfrm>
            <a:off x="2267711" y="2606039"/>
            <a:ext cx="2179433" cy="1649225"/>
          </a:xfrm>
          <a:prstGeom prst="ellipse">
            <a:avLst/>
          </a:prstGeom>
          <a:solidFill>
            <a:srgbClr val="2C1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400" b="1">
                <a:latin typeface="Century Gothic" panose="020B0502020202020204" charset="0"/>
                <a:cs typeface="Century Gothic" panose="020B0502020202020204" charset="0"/>
              </a:rPr>
              <a:t>-2.7 </a:t>
            </a:r>
            <a:r>
              <a:rPr lang="en-GB" altLang="en-US" sz="2400" b="1" dirty="0">
                <a:latin typeface="Century Gothic" panose="020B0502020202020204" charset="0"/>
                <a:cs typeface="Century Gothic" panose="020B0502020202020204" charset="0"/>
              </a:rPr>
              <a:t>%</a:t>
            </a:r>
          </a:p>
          <a:p>
            <a:pPr algn="ctr"/>
            <a:r>
              <a:rPr lang="en-GB" altLang="en-US" sz="1400" dirty="0">
                <a:latin typeface="Century Gothic" panose="020B0502020202020204" charset="0"/>
                <a:cs typeface="Century Gothic" panose="020B0502020202020204" charset="0"/>
              </a:rPr>
              <a:t>May 2023 monthly Producer Inflation</a:t>
            </a:r>
          </a:p>
        </p:txBody>
      </p:sp>
      <p:cxnSp>
        <p:nvCxnSpPr>
          <p:cNvPr id="9" name="Straight Connector 8"/>
          <p:cNvCxnSpPr>
            <a:stCxn id="6" idx="6"/>
            <a:endCxn id="8" idx="2"/>
          </p:cNvCxnSpPr>
          <p:nvPr/>
        </p:nvCxnSpPr>
        <p:spPr>
          <a:xfrm>
            <a:off x="2012351" y="2265090"/>
            <a:ext cx="255360" cy="1165562"/>
          </a:xfrm>
          <a:prstGeom prst="line">
            <a:avLst/>
          </a:prstGeom>
          <a:ln w="57150">
            <a:solidFill>
              <a:srgbClr val="2C197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776470" y="998221"/>
            <a:ext cx="1560149" cy="1326832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dirty="0">
                <a:latin typeface="Century Gothic" panose="020B0502020202020204" charset="0"/>
                <a:cs typeface="Century Gothic" panose="020B0502020202020204" charset="0"/>
              </a:rPr>
              <a:t>-3.0</a:t>
            </a:r>
            <a:r>
              <a:rPr lang="en-GB" altLang="en-US" sz="1800" dirty="0">
                <a:latin typeface="Century Gothic" panose="020B0502020202020204" charset="0"/>
                <a:cs typeface="Century Gothic" panose="020B0502020202020204" charset="0"/>
              </a:rPr>
              <a:t> %</a:t>
            </a:r>
          </a:p>
          <a:p>
            <a:pPr algn="ctr"/>
            <a:r>
              <a:rPr lang="en-GB" altLang="en-US" sz="1800" dirty="0">
                <a:latin typeface="Century Gothic" panose="020B0502020202020204" charset="0"/>
                <a:cs typeface="Century Gothic" panose="020B0502020202020204" charset="0"/>
              </a:rPr>
              <a:t>Industry</a:t>
            </a:r>
          </a:p>
        </p:txBody>
      </p:sp>
      <p:sp>
        <p:nvSpPr>
          <p:cNvPr id="11" name="Oval 10"/>
          <p:cNvSpPr/>
          <p:nvPr/>
        </p:nvSpPr>
        <p:spPr>
          <a:xfrm>
            <a:off x="6395744" y="2264547"/>
            <a:ext cx="1560150" cy="1746885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-0.9%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Service</a:t>
            </a:r>
          </a:p>
        </p:txBody>
      </p:sp>
      <p:sp>
        <p:nvSpPr>
          <p:cNvPr id="13" name="Oval 12"/>
          <p:cNvSpPr/>
          <p:nvPr/>
        </p:nvSpPr>
        <p:spPr>
          <a:xfrm>
            <a:off x="8140700" y="196850"/>
            <a:ext cx="1440000" cy="1440000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-6.3 %</a:t>
            </a:r>
          </a:p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Mining and quarrying</a:t>
            </a:r>
          </a:p>
        </p:txBody>
      </p:sp>
      <p:sp>
        <p:nvSpPr>
          <p:cNvPr id="14" name="Oval 13"/>
          <p:cNvSpPr/>
          <p:nvPr/>
        </p:nvSpPr>
        <p:spPr>
          <a:xfrm>
            <a:off x="10223329" y="294005"/>
            <a:ext cx="1089195" cy="779640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0.8%</a:t>
            </a:r>
          </a:p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Manufacturing</a:t>
            </a:r>
          </a:p>
        </p:txBody>
      </p:sp>
      <p:sp>
        <p:nvSpPr>
          <p:cNvPr id="15" name="Oval 14"/>
          <p:cNvSpPr/>
          <p:nvPr/>
        </p:nvSpPr>
        <p:spPr>
          <a:xfrm>
            <a:off x="8272780" y="1824990"/>
            <a:ext cx="1440000" cy="1440000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-0.1%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Electricity and gas</a:t>
            </a:r>
          </a:p>
        </p:txBody>
      </p:sp>
      <p:sp>
        <p:nvSpPr>
          <p:cNvPr id="16" name="Oval 15"/>
          <p:cNvSpPr/>
          <p:nvPr/>
        </p:nvSpPr>
        <p:spPr>
          <a:xfrm>
            <a:off x="10223500" y="1697990"/>
            <a:ext cx="1440000" cy="1440000"/>
          </a:xfrm>
          <a:prstGeom prst="ellipse">
            <a:avLst/>
          </a:prstGeom>
          <a:solidFill>
            <a:srgbClr val="1560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0.0%</a:t>
            </a:r>
          </a:p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Water supply, sewerage and waste management</a:t>
            </a:r>
          </a:p>
        </p:txBody>
      </p:sp>
      <p:sp>
        <p:nvSpPr>
          <p:cNvPr id="17" name="Oval 16"/>
          <p:cNvSpPr/>
          <p:nvPr/>
        </p:nvSpPr>
        <p:spPr>
          <a:xfrm>
            <a:off x="4815085" y="2947895"/>
            <a:ext cx="1406605" cy="1124041"/>
          </a:xfrm>
          <a:prstGeom prst="ellipse">
            <a:avLst/>
          </a:prstGeom>
          <a:solidFill>
            <a:srgbClr val="5F6C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0.0 %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Construction</a:t>
            </a:r>
          </a:p>
        </p:txBody>
      </p:sp>
      <p:sp>
        <p:nvSpPr>
          <p:cNvPr id="18" name="Oval 17"/>
          <p:cNvSpPr/>
          <p:nvPr/>
        </p:nvSpPr>
        <p:spPr>
          <a:xfrm>
            <a:off x="9327515" y="3198495"/>
            <a:ext cx="1268213" cy="1160603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-0.1 %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Transport and storage</a:t>
            </a:r>
          </a:p>
        </p:txBody>
      </p:sp>
      <p:sp>
        <p:nvSpPr>
          <p:cNvPr id="20" name="Oval 19"/>
          <p:cNvSpPr/>
          <p:nvPr/>
        </p:nvSpPr>
        <p:spPr>
          <a:xfrm>
            <a:off x="8272779" y="4486276"/>
            <a:ext cx="1587658" cy="689610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1.0%</a:t>
            </a:r>
          </a:p>
          <a:p>
            <a:pPr algn="ctr"/>
            <a:r>
              <a:rPr lang="en-GB" altLang="en-US" sz="1000" b="1" dirty="0">
                <a:latin typeface="Century Gothic" panose="020B0502020202020204" charset="0"/>
                <a:cs typeface="Century Gothic" panose="020B0502020202020204" charset="0"/>
              </a:rPr>
              <a:t>Accommodation and food</a:t>
            </a:r>
          </a:p>
        </p:txBody>
      </p:sp>
      <p:sp>
        <p:nvSpPr>
          <p:cNvPr id="21" name="Oval 20"/>
          <p:cNvSpPr/>
          <p:nvPr/>
        </p:nvSpPr>
        <p:spPr>
          <a:xfrm>
            <a:off x="10143241" y="4602480"/>
            <a:ext cx="1699329" cy="1440000"/>
          </a:xfrm>
          <a:prstGeom prst="ellipse">
            <a:avLst/>
          </a:prstGeom>
          <a:solidFill>
            <a:srgbClr val="FA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-1.1 %</a:t>
            </a:r>
          </a:p>
          <a:p>
            <a:pPr algn="ctr"/>
            <a:r>
              <a:rPr lang="en-GB" altLang="en-US" sz="900" b="1" dirty="0">
                <a:latin typeface="Century Gothic" panose="020B0502020202020204" charset="0"/>
                <a:cs typeface="Century Gothic" panose="020B0502020202020204" charset="0"/>
              </a:rPr>
              <a:t>Information and communication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8503" y="1662544"/>
            <a:ext cx="5836110" cy="428105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entury Gothic" panose="020B0502020202020204" pitchFamily="34" charset="0"/>
                <a:ea typeface="Cambria" panose="02040503050406030204" pitchFamily="18" charset="0"/>
              </a:rPr>
              <a:t>THANK YOU</a:t>
            </a: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dirty="0">
                <a:latin typeface="Century Gothic" panose="020B0502020202020204" pitchFamily="34" charset="0"/>
                <a:ea typeface="Cambria" panose="02040503050406030204" pitchFamily="18" charset="0"/>
              </a:rPr>
              <a:t>End of Press Release for </a:t>
            </a:r>
            <a:br>
              <a:rPr lang="en-US" sz="2000" dirty="0">
                <a:latin typeface="Century Gothic" panose="020B0502020202020204" pitchFamily="34" charset="0"/>
                <a:ea typeface="Cambria" panose="02040503050406030204" pitchFamily="18" charset="0"/>
              </a:rPr>
            </a:br>
            <a:r>
              <a:rPr lang="en-US" sz="2000" dirty="0">
                <a:latin typeface="Century Gothic" panose="020B0502020202020204" pitchFamily="34" charset="0"/>
                <a:ea typeface="Cambria" panose="02040503050406030204" pitchFamily="18" charset="0"/>
              </a:rPr>
              <a:t>May 2023 Producer Price Index</a:t>
            </a: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0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For enquiries, please contact:</a:t>
            </a:r>
            <a:br>
              <a:rPr lang="en-US" sz="20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r>
              <a:rPr lang="en-US" sz="20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Mr. Anthony </a:t>
            </a:r>
            <a:r>
              <a:rPr lang="en-US" sz="2000" i="1" dirty="0" err="1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Krakah</a:t>
            </a:r>
            <a:br>
              <a:rPr lang="en-US" sz="20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r>
              <a:rPr lang="en-US" sz="20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  <a:t>(Head, Business &amp; Industrial Statistics, GSS)</a:t>
            </a:r>
            <a:br>
              <a:rPr lang="en-US" sz="20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r>
              <a:rPr lang="en-US" sz="20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  <a:hlinkClick r:id="rId2"/>
              </a:rPr>
              <a:t>Anthony.krakah@statsghana.gov.gh</a:t>
            </a:r>
            <a:br>
              <a:rPr lang="en-US" sz="20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br>
              <a:rPr lang="en-US" sz="2000" i="1" dirty="0">
                <a:solidFill>
                  <a:schemeClr val="tx1"/>
                </a:solidFill>
                <a:latin typeface="Century Gothic" panose="020B0502020202020204" pitchFamily="34" charset="0"/>
                <a:ea typeface="Cambria" panose="02040503050406030204" pitchFamily="18" charset="0"/>
              </a:rPr>
            </a:br>
            <a:br>
              <a:rPr lang="en-US" sz="2000" dirty="0">
                <a:latin typeface="Century Gothic" panose="020B0502020202020204" pitchFamily="34" charset="0"/>
                <a:ea typeface="Cambria" panose="02040503050406030204" pitchFamily="18" charset="0"/>
              </a:rPr>
            </a:br>
            <a:b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7392" y="2080874"/>
            <a:ext cx="1396105" cy="13290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058"/>
            <a:ext cx="10515600" cy="790815"/>
          </a:xfrm>
        </p:spPr>
        <p:txBody>
          <a:bodyPr/>
          <a:lstStyle/>
          <a:p>
            <a:pPr algn="ctr"/>
            <a:r>
              <a:rPr lang="en-GB" sz="3600" b="1">
                <a:solidFill>
                  <a:srgbClr val="382873"/>
                </a:solidFill>
                <a:latin typeface="Crimson Text" panose="02000503000000000000" pitchFamily="2" charset="0"/>
                <a:ea typeface="Cambria" panose="02040503050406030204" pitchFamily="18" charset="0"/>
              </a:rPr>
              <a:t>In this release, we present:</a:t>
            </a:r>
            <a:endParaRPr lang="en-US" sz="3600" b="1">
              <a:solidFill>
                <a:srgbClr val="382873"/>
              </a:solidFill>
              <a:latin typeface="Crimson Text" panose="02000503000000000000" pitchFamily="2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267" y="835805"/>
            <a:ext cx="11650133" cy="5019425"/>
          </a:xfrm>
        </p:spPr>
        <p:txBody>
          <a:bodyPr/>
          <a:lstStyle/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3000" dirty="0">
                <a:latin typeface="Raleway"/>
                <a:cs typeface="Times New Roman" panose="02020603050405020304"/>
              </a:rPr>
              <a:t>Definition and Measurement of the Producer Price Index (PPI)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3000" dirty="0">
              <a:latin typeface="Raleway" pitchFamily="34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3000" dirty="0">
                <a:latin typeface="Raleway"/>
                <a:cs typeface="Times New Roman" panose="02020603050405020304"/>
              </a:rPr>
              <a:t>Producer Price Index and Producer Inflation for May 2023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3000" dirty="0">
              <a:latin typeface="Raleway" pitchFamily="34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3000" dirty="0">
                <a:latin typeface="Raleway"/>
                <a:cs typeface="Times New Roman" panose="02020603050405020304"/>
              </a:rPr>
              <a:t>Disaggregation of the May 2023 Producer Inflation 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CA" sz="3000" dirty="0">
              <a:latin typeface="Raleway"/>
              <a:cs typeface="Times New Roman" panose="02020603050405020304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CA" sz="3000" dirty="0">
                <a:latin typeface="Raleway"/>
                <a:cs typeface="Times New Roman" panose="02020603050405020304"/>
              </a:rPr>
              <a:t>Highlights of May 2023 Producer Inflation</a:t>
            </a:r>
          </a:p>
          <a:p>
            <a:endParaRPr lang="en-US" sz="3000" dirty="0">
              <a:latin typeface="Raleway"/>
              <a:cs typeface="Calibri" panose="020F0502020204030204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>
                <a:solidFill>
                  <a:prstClr val="black">
                    <a:tint val="75000"/>
                  </a:prstClr>
                </a:solidFill>
                <a:latin typeface="Century Gothic" panose="020B0502020202020204" pitchFamily="34" charset="0"/>
              </a:rPr>
              <a:t>21/06/2023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D55-98D6-482A-A5E1-882E8908E56A}" type="slidenum">
              <a:rPr lang="en-GB" sz="2000" dirty="0" smtClean="0">
                <a:latin typeface="Raleway"/>
              </a:rPr>
              <a:t>2</a:t>
            </a:fld>
            <a:endParaRPr lang="en-GB" sz="2000">
              <a:latin typeface="Raleway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83129"/>
            <a:ext cx="11318875" cy="564572"/>
          </a:xfrm>
        </p:spPr>
        <p:txBody>
          <a:bodyPr/>
          <a:lstStyle/>
          <a:p>
            <a:pPr algn="ctr"/>
            <a:r>
              <a:rPr lang="en-GB" sz="3400" b="1">
                <a:solidFill>
                  <a:srgbClr val="382873"/>
                </a:solidFill>
                <a:latin typeface="Raleway"/>
                <a:ea typeface="Cambria" panose="02040503050406030204"/>
                <a:sym typeface="+mn-ea"/>
              </a:rPr>
              <a:t>Definition and Measurement of PPI and Inflation (1/2)</a:t>
            </a:r>
            <a:endParaRPr lang="en-US" sz="3400">
              <a:latin typeface="Ralewa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25" y="647699"/>
            <a:ext cx="11630941" cy="5477933"/>
          </a:xfrm>
        </p:spPr>
        <p:txBody>
          <a:bodyPr/>
          <a:lstStyle/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/>
                <a:cs typeface="Times New Roman" panose="02020603050405020304"/>
              </a:rPr>
              <a:t>The Producer Price Index (PPI) measures the average change over time in the selling prices of goods and services as received by domestic producers.</a:t>
            </a:r>
            <a:endParaRPr lang="en-GB" sz="2600" dirty="0">
              <a:latin typeface="Calibri" panose="020F0502020204030204"/>
              <a:cs typeface="Calibri" panose="020F05020202040302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600" dirty="0">
              <a:latin typeface="Raleway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/>
                <a:cs typeface="Times New Roman" panose="02020603050405020304"/>
              </a:rPr>
              <a:t>Price collected for the computation of PPI are known as factory gate prices, which are the prices firms assign to their products.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600" dirty="0">
              <a:latin typeface="Raleway"/>
              <a:ea typeface="+mn-lt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/>
                <a:ea typeface="+mn-lt"/>
                <a:cs typeface="Times New Roman" panose="02020603050405020304"/>
              </a:rPr>
              <a:t>These prices exclude sales and excise taxes, government subsidies other costs incurred by other intermediaries and consumers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600" dirty="0">
              <a:latin typeface="Raleway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600" dirty="0">
                <a:latin typeface="Raleway"/>
                <a:cs typeface="Times New Roman" panose="02020603050405020304"/>
              </a:rPr>
              <a:t>The rate of Producer Inflation is the relative change in PPI between periods </a:t>
            </a:r>
            <a:endParaRPr lang="en-GB" sz="2600" dirty="0">
              <a:latin typeface="Calibri" panose="020F0502020204030204"/>
              <a:cs typeface="Calibri" panose="020F0502020204030204"/>
            </a:endParaRPr>
          </a:p>
          <a:p>
            <a:pPr marL="109855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600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8FBC5-ED23-2943-9810-ABC0351CB05B}" type="slidenum">
              <a:rPr lang="en-US" sz="2000" dirty="0" smtClean="0">
                <a:latin typeface="Raleway"/>
              </a:rPr>
              <a:t>3</a:t>
            </a:fld>
            <a:endParaRPr lang="en-US" sz="2000">
              <a:latin typeface="Raleway"/>
              <a:cs typeface="Calibri" panose="020F0502020204030204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561107" y="6399213"/>
            <a:ext cx="2262187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21/06/2023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83129"/>
            <a:ext cx="11327341" cy="564572"/>
          </a:xfrm>
        </p:spPr>
        <p:txBody>
          <a:bodyPr/>
          <a:lstStyle/>
          <a:p>
            <a:pPr algn="ctr"/>
            <a:r>
              <a:rPr lang="en-GB" sz="3400" b="1">
                <a:solidFill>
                  <a:srgbClr val="382873"/>
                </a:solidFill>
                <a:latin typeface="Raleway"/>
                <a:ea typeface="Cambria" panose="02040503050406030204"/>
                <a:sym typeface="+mn-ea"/>
              </a:rPr>
              <a:t>Definition and Measurement of PPI and Inflation (2/2)</a:t>
            </a:r>
            <a:endParaRPr lang="en-US" sz="3400">
              <a:latin typeface="Raleway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92" y="647699"/>
            <a:ext cx="12020407" cy="5477933"/>
          </a:xfrm>
        </p:spPr>
        <p:txBody>
          <a:bodyPr/>
          <a:lstStyle/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Raleway"/>
                <a:cs typeface="Times New Roman" panose="02020603050405020304"/>
              </a:rPr>
              <a:t>PPI computation is based on a fixed basket of products.</a:t>
            </a:r>
            <a:endParaRPr lang="en-GB" sz="2400" dirty="0">
              <a:latin typeface="Calibri" panose="020F0502020204030204"/>
              <a:cs typeface="Calibri" panose="020F05020202040302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Raleway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Raleway"/>
                <a:cs typeface="Times New Roman" panose="02020603050405020304"/>
              </a:rPr>
              <a:t>Firms are the primary source of data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Raleway"/>
              <a:ea typeface="+mn-lt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Raleway"/>
                <a:ea typeface="+mn-lt"/>
                <a:cs typeface="Times New Roman" panose="02020603050405020304"/>
              </a:rPr>
              <a:t>Firms are selected based on the Integrated Business Establishment Survey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Raleway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Raleway"/>
                <a:cs typeface="Times New Roman" panose="02020603050405020304"/>
              </a:rPr>
              <a:t>Variables for the computation of  PPI are weights, prices, quantities and products.</a:t>
            </a:r>
            <a:endParaRPr lang="en-GB" sz="2400" dirty="0">
              <a:latin typeface="Calibri" panose="020F0502020204030204"/>
              <a:cs typeface="Calibri" panose="020F05020202040302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Raleway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Raleway"/>
                <a:cs typeface="Times New Roman" panose="02020603050405020304"/>
              </a:rPr>
              <a:t>Two reference periods for the computation of PPI are the </a:t>
            </a:r>
            <a:r>
              <a:rPr lang="en-GB" sz="2400" b="1" dirty="0">
                <a:latin typeface="Raleway"/>
                <a:cs typeface="Times New Roman" panose="02020603050405020304"/>
              </a:rPr>
              <a:t>weight</a:t>
            </a:r>
            <a:r>
              <a:rPr lang="en-GB" sz="2400" dirty="0">
                <a:latin typeface="Raleway"/>
                <a:cs typeface="Times New Roman" panose="02020603050405020304"/>
              </a:rPr>
              <a:t> reference (industry and product shares) and the </a:t>
            </a:r>
            <a:r>
              <a:rPr lang="en-GB" sz="2400" b="1" dirty="0">
                <a:latin typeface="Raleway"/>
                <a:cs typeface="Times New Roman" panose="02020603050405020304"/>
              </a:rPr>
              <a:t>index</a:t>
            </a:r>
            <a:r>
              <a:rPr lang="en-GB" sz="2400" dirty="0">
                <a:latin typeface="Raleway"/>
                <a:cs typeface="Times New Roman" panose="02020603050405020304"/>
              </a:rPr>
              <a:t> reference for price comparison.</a:t>
            </a: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GB" sz="2400" dirty="0">
              <a:latin typeface="Raleway"/>
              <a:cs typeface="Times New Roman" panose="02020603050405020304"/>
            </a:endParaRPr>
          </a:p>
          <a:p>
            <a:pPr marL="3556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Raleway"/>
                <a:cs typeface="Times New Roman" panose="02020603050405020304"/>
              </a:rPr>
              <a:t>The computation is done from a dual time perspective, monthly and annually</a:t>
            </a:r>
          </a:p>
          <a:p>
            <a:pPr marL="109855" indent="0" algn="just" fontAlgn="auto">
              <a:lnSpc>
                <a:spcPct val="150000"/>
              </a:lnSpc>
              <a:spcAft>
                <a:spcPts val="0"/>
              </a:spcAft>
              <a:buNone/>
            </a:pP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8FBC5-ED23-2943-9810-ABC0351CB05B}" type="slidenum">
              <a:rPr lang="en-US" sz="2000" dirty="0" smtClean="0">
                <a:latin typeface="Raleway"/>
              </a:rPr>
              <a:t>4</a:t>
            </a:fld>
            <a:endParaRPr lang="en-US" sz="2000">
              <a:latin typeface="Raleway"/>
              <a:cs typeface="Calibri" panose="020F0502020204030204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21/06/2023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206653"/>
            <a:ext cx="10515600" cy="677837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382873"/>
                </a:solidFill>
                <a:latin typeface="Raleway"/>
                <a:ea typeface="+mj-lt"/>
                <a:cs typeface="+mj-lt"/>
              </a:rPr>
              <a:t>Reference Periods - PPI and Inflation </a:t>
            </a:r>
            <a:endParaRPr lang="en-US" sz="3600" dirty="0">
              <a:latin typeface="Raleway"/>
              <a:ea typeface="+mj-lt"/>
              <a:cs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142" y="885032"/>
            <a:ext cx="10515600" cy="4863067"/>
          </a:xfrm>
        </p:spPr>
        <p:txBody>
          <a:bodyPr/>
          <a:lstStyle/>
          <a:p>
            <a:pPr marL="330200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Raleway"/>
                <a:cs typeface="Times New Roman" panose="02020603050405020304"/>
              </a:rPr>
              <a:t>Weight Reference-2019</a:t>
            </a:r>
          </a:p>
          <a:p>
            <a:pPr marL="7874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Raleway"/>
                <a:cs typeface="Times New Roman" panose="02020603050405020304"/>
              </a:rPr>
              <a:t>Weight reference at the industry level is based on 2019 Gross Value Output (GVO)</a:t>
            </a:r>
          </a:p>
          <a:p>
            <a:pPr marL="431800" lvl="1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Raleway"/>
              <a:cs typeface="Times New Roman" panose="02020603050405020304"/>
            </a:endParaRPr>
          </a:p>
          <a:p>
            <a:pPr marL="7874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Raleway"/>
                <a:cs typeface="Times New Roman" panose="02020603050405020304"/>
              </a:rPr>
              <a:t>Selection of firms is based on the Integrated Business Establishment Survey (II)</a:t>
            </a:r>
            <a:endParaRPr lang="en-US" dirty="0"/>
          </a:p>
          <a:p>
            <a:pPr marL="7874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800" dirty="0">
              <a:latin typeface="Raleway"/>
              <a:cs typeface="Times New Roman" panose="02020603050405020304"/>
            </a:endParaRPr>
          </a:p>
          <a:p>
            <a:pPr marL="330200" lvl="1" indent="-355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Raleway"/>
                <a:cs typeface="Times New Roman" panose="02020603050405020304"/>
              </a:rPr>
              <a:t>Index Reference (Price Comparison)– March 2020 to February 2021 =100</a:t>
            </a:r>
          </a:p>
          <a:p>
            <a:pPr marL="4318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Raleway" pitchFamily="34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1000"/>
              </a:spcBef>
              <a:buNone/>
            </a:pPr>
            <a:endParaRPr lang="en-US" sz="2800" dirty="0">
              <a:latin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21/06/2023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D55-98D6-482A-A5E1-882E8908E56A}" type="slidenum">
              <a:rPr lang="en-GB" sz="2000" dirty="0" smtClean="0">
                <a:latin typeface="Raleway"/>
              </a:rPr>
              <a:t>5</a:t>
            </a:fld>
            <a:endParaRPr lang="en-GB" sz="2000">
              <a:latin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7" y="144992"/>
            <a:ext cx="10532533" cy="530205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rgbClr val="382873"/>
                </a:solidFill>
                <a:latin typeface="Raleway"/>
                <a:ea typeface="Cambria" panose="02040503050406030204"/>
              </a:rPr>
              <a:t>PPI Weights </a:t>
            </a:r>
            <a:endParaRPr lang="en-US" sz="3600" dirty="0">
              <a:latin typeface="Raleway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21/06/2023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D55-98D6-482A-A5E1-882E8908E56A}" type="slidenum">
              <a:rPr lang="en-GB" sz="2000" smtClean="0">
                <a:latin typeface="Raleway"/>
              </a:rPr>
              <a:t>6</a:t>
            </a:fld>
            <a:endParaRPr lang="en-GB" sz="2000">
              <a:latin typeface="Raleway"/>
              <a:cs typeface="Calibri" panose="020F0502020204030204"/>
            </a:endParaRPr>
          </a:p>
        </p:txBody>
      </p:sp>
      <p:pic>
        <p:nvPicPr>
          <p:cNvPr id="13" name="Picture 12" descr="Text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7" y="410094"/>
            <a:ext cx="12192000" cy="58589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967" y="275662"/>
            <a:ext cx="11506200" cy="552150"/>
          </a:xfrm>
        </p:spPr>
        <p:txBody>
          <a:bodyPr/>
          <a:lstStyle/>
          <a:p>
            <a:pPr algn="ctr"/>
            <a:r>
              <a:rPr lang="en-CA" sz="3600" b="1" dirty="0">
                <a:solidFill>
                  <a:srgbClr val="382873"/>
                </a:solidFill>
                <a:latin typeface="Raleway"/>
                <a:ea typeface="Cambria" panose="02040503050406030204"/>
              </a:rPr>
              <a:t>Producer Price Index and Producer Inflation for May 2023</a:t>
            </a:r>
            <a:endParaRPr lang="en-US" sz="3600" b="1" dirty="0">
              <a:solidFill>
                <a:srgbClr val="382873"/>
              </a:solidFill>
              <a:latin typeface="Raleway"/>
              <a:ea typeface="Cambria" panose="02040503050406030204"/>
            </a:endParaRPr>
          </a:p>
        </p:txBody>
      </p:sp>
      <p:sp>
        <p:nvSpPr>
          <p:cNvPr id="6" name="Content Placeholder 7"/>
          <p:cNvSpPr txBox="1">
            <a:spLocks noGrp="1"/>
          </p:cNvSpPr>
          <p:nvPr>
            <p:ph sz="half" idx="1"/>
          </p:nvPr>
        </p:nvSpPr>
        <p:spPr>
          <a:xfrm>
            <a:off x="19641" y="984560"/>
            <a:ext cx="4317261" cy="5194582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n-GB" dirty="0">
                <a:latin typeface="Raleway"/>
                <a:cs typeface="Times New Roman" panose="02020603050405020304"/>
              </a:rPr>
              <a:t>Year-on-year inflation rate at factory prices for all goods and services</a:t>
            </a:r>
            <a:r>
              <a:rPr lang="en-US" altLang="en-GB" b="1" dirty="0">
                <a:latin typeface="Raleway"/>
                <a:cs typeface="Times New Roman" panose="02020603050405020304"/>
              </a:rPr>
              <a:t> </a:t>
            </a:r>
            <a:r>
              <a:rPr lang="en-US" altLang="en-GB" dirty="0">
                <a:latin typeface="Raleway"/>
                <a:cs typeface="Times New Roman" panose="02020603050405020304"/>
              </a:rPr>
              <a:t>was 30.3 % in May 2023</a:t>
            </a:r>
            <a:r>
              <a:rPr lang="en-GB" dirty="0">
                <a:latin typeface="Raleway"/>
                <a:cs typeface="Times New Roman" panose="02020603050405020304"/>
              </a:rPr>
              <a:t>.</a:t>
            </a: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dirty="0">
              <a:latin typeface="Raleway"/>
              <a:cs typeface="Times New Roman" panose="02020603050405020304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altLang="en-GB" dirty="0">
                <a:latin typeface="Raleway" pitchFamily="34" charset="0"/>
                <a:cs typeface="Times New Roman" panose="02020603050405020304" pitchFamily="18" charset="0"/>
              </a:rPr>
              <a:t>The monthly producer inflation rate was -2.7%.</a:t>
            </a:r>
            <a:endParaRPr lang="en-GB" dirty="0">
              <a:latin typeface="Raleway" pitchFamily="34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</a:pPr>
            <a:endParaRPr lang="en-GB" dirty="0">
              <a:latin typeface="Trebuchet MS" panose="020B060302020202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179705" indent="-17970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GB" dirty="0">
              <a:latin typeface="Trebuchet MS" panose="020B0603020202020204" pitchFamily="34" charset="0"/>
              <a:ea typeface="Calibri" panose="020F050202020403020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43725664"/>
              </p:ext>
            </p:extLst>
          </p:nvPr>
        </p:nvGraphicFramePr>
        <p:xfrm>
          <a:off x="4157221" y="989815"/>
          <a:ext cx="8015138" cy="439015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28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8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8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9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946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en-GB" sz="2400" dirty="0">
                          <a:latin typeface="Century Gothic" panose="020B0502020202020204" pitchFamily="34" charset="0"/>
                        </a:rPr>
                        <a:t>Month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en-GB" sz="2400" dirty="0">
                          <a:latin typeface="Century Gothic" panose="020B0502020202020204" pitchFamily="34" charset="0"/>
                        </a:rPr>
                        <a:t>PPI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2300" dirty="0">
                          <a:latin typeface="Century Gothic" panose="020B0502020202020204" pitchFamily="34" charset="0"/>
                        </a:rPr>
                        <a:t>(03/</a:t>
                      </a:r>
                      <a:r>
                        <a:rPr lang="en-US" altLang="en-GB" sz="2300" dirty="0">
                          <a:latin typeface="Century Gothic" panose="020B0502020202020204" pitchFamily="34" charset="0"/>
                        </a:rPr>
                        <a:t>2020-02/2021</a:t>
                      </a:r>
                      <a:r>
                        <a:rPr lang="en-GB" sz="2300" dirty="0">
                          <a:latin typeface="Century Gothic" panose="020B0502020202020204" pitchFamily="34" charset="0"/>
                        </a:rPr>
                        <a:t> =100)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en-GB" sz="2400">
                          <a:latin typeface="Century Gothic" panose="020B0502020202020204" pitchFamily="34" charset="0"/>
                        </a:rPr>
                        <a:t>Inflation</a:t>
                      </a:r>
                      <a:endParaRPr lang="en-GB" sz="240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4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GB" sz="2400" dirty="0">
                          <a:latin typeface="Century Gothic" panose="020B0502020202020204" pitchFamily="34" charset="0"/>
                        </a:rPr>
                        <a:t>Monthly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   </a:t>
                      </a:r>
                      <a:r>
                        <a:rPr lang="en-US" altLang="en-GB" sz="2400" dirty="0">
                          <a:latin typeface="Century Gothic" panose="020B0502020202020204" pitchFamily="34" charset="0"/>
                        </a:rPr>
                        <a:t>Yearly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1333">
                <a:tc>
                  <a:txBody>
                    <a:bodyPr/>
                    <a:lstStyle/>
                    <a:p>
                      <a:pPr algn="r"/>
                      <a:r>
                        <a:rPr lang="en-US" altLang="en-GB" sz="2800" u="none" strike="noStrike" kern="1200" baseline="0" dirty="0">
                          <a:latin typeface="Century Gothic" panose="020B0502020202020204" pitchFamily="34" charset="0"/>
                        </a:rPr>
                        <a:t>Apr.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GB" sz="2800" u="none" strike="noStrike" dirty="0">
                          <a:latin typeface="Century Gothic" panose="020B0502020202020204" pitchFamily="34" charset="0"/>
                        </a:rPr>
                        <a:t> 198.8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en-GB" sz="2800" u="none" strike="noStrike" dirty="0">
                          <a:latin typeface="Century Gothic" panose="020B0502020202020204" pitchFamily="34" charset="0"/>
                        </a:rPr>
                        <a:t>2.8     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GB" sz="2800" u="none" strike="noStrike" dirty="0">
                          <a:latin typeface="Century Gothic" panose="020B0502020202020204" pitchFamily="34" charset="0"/>
                        </a:rPr>
                        <a:t>34.3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77">
                <a:tc>
                  <a:txBody>
                    <a:bodyPr/>
                    <a:lstStyle/>
                    <a:p>
                      <a:pPr algn="r"/>
                      <a:r>
                        <a:rPr lang="en-US" altLang="en-GB" sz="2800" u="none" strike="noStrike" kern="1200" baseline="0" dirty="0">
                          <a:latin typeface="Century Gothic" panose="020B0502020202020204" pitchFamily="34" charset="0"/>
                        </a:rPr>
                        <a:t>May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GB" sz="2800" u="none" strike="noStrike" dirty="0">
                          <a:latin typeface="Century Gothic" panose="020B0502020202020204" pitchFamily="34" charset="0"/>
                        </a:rPr>
                        <a:t>148.5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GB" sz="2800" u="none" strike="noStrike" dirty="0">
                          <a:latin typeface="Century Gothic" panose="020B0502020202020204" pitchFamily="34" charset="0"/>
                        </a:rPr>
                        <a:t>0.4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en-GB" sz="2800" u="none" strike="noStrike" dirty="0">
                          <a:latin typeface="Century Gothic" panose="020B0502020202020204" pitchFamily="34" charset="0"/>
                        </a:rPr>
                        <a:t>41.5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78122610"/>
                  </a:ext>
                </a:extLst>
              </a:tr>
              <a:tr h="822322">
                <a:tc>
                  <a:txBody>
                    <a:bodyPr/>
                    <a:lstStyle/>
                    <a:p>
                      <a:pPr algn="r"/>
                      <a:r>
                        <a:rPr lang="en-US" altLang="en-GB" sz="2800" b="1" u="none" strike="noStrike" kern="1200" baseline="0" dirty="0">
                          <a:latin typeface="Century Gothic" panose="020B0502020202020204" pitchFamily="34" charset="0"/>
                        </a:rPr>
                        <a:t>May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GB" sz="2800" b="1" u="none" strike="noStrike" kern="1200" dirty="0">
                          <a:latin typeface="Century Gothic" panose="020B0502020202020204" pitchFamily="34" charset="0"/>
                        </a:rPr>
                        <a:t>p193.5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GB" sz="2800" b="1" u="none" strike="noStrike" kern="1200" dirty="0">
                          <a:latin typeface="Century Gothic" panose="020B0502020202020204" pitchFamily="34" charset="0"/>
                        </a:rPr>
                        <a:t>p-2.7</a:t>
                      </a:r>
                      <a:r>
                        <a:rPr lang="en-US" altLang="en-GB" sz="2800" b="1" u="none" strike="noStrike" kern="1200" dirty="0"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en-GB" sz="2800" b="1" u="none" strike="noStrike" kern="1200" dirty="0">
                          <a:latin typeface="Century Gothic" panose="020B0502020202020204" pitchFamily="34" charset="0"/>
                        </a:rPr>
                        <a:t>p30.3</a:t>
                      </a:r>
                      <a:r>
                        <a:rPr lang="en-US" altLang="en-GB" sz="2800" b="1" u="none" strike="noStrike" kern="1200" dirty="0">
                          <a:highlight>
                            <a:srgbClr val="FFFF00"/>
                          </a:highlight>
                          <a:latin typeface="Century Gothic" panose="020B0502020202020204" pitchFamily="34" charset="0"/>
                        </a:rPr>
                        <a:t> 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072">
                <a:tc gridSpan="4"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latin typeface="Century Gothic" panose="020B0502020202020204" pitchFamily="34" charset="0"/>
                        </a:rPr>
                        <a:t>p = provisional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21/06/2023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D55-98D6-482A-A5E1-882E8908E56A}" type="slidenum">
              <a:rPr lang="en-GB" sz="2000" dirty="0" smtClean="0">
                <a:latin typeface="Raleway"/>
              </a:rPr>
              <a:t>7</a:t>
            </a:fld>
            <a:endParaRPr lang="en-GB" sz="2000">
              <a:latin typeface="Raleway"/>
              <a:cs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34911"/>
          </a:xfrm>
        </p:spPr>
        <p:txBody>
          <a:bodyPr/>
          <a:lstStyle/>
          <a:p>
            <a:pPr algn="ctr"/>
            <a:r>
              <a:rPr lang="en-CA" sz="3600" b="1" dirty="0">
                <a:solidFill>
                  <a:srgbClr val="382873"/>
                </a:solidFill>
                <a:latin typeface="Trebuchet MS" panose="020B0603020202020204" pitchFamily="34" charset="0"/>
                <a:ea typeface="Cambria" panose="02040503050406030204"/>
                <a:cs typeface="Trebuchet MS" panose="020B0603020202020204" pitchFamily="34" charset="0"/>
              </a:rPr>
              <a:t>Disaggregation of the Apr. and May 2023 Producer Inflation by Sectors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21/06/2023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D55-98D6-482A-A5E1-882E8908E56A}" type="slidenum">
              <a:rPr lang="en-GB" sz="2000" dirty="0" smtClean="0">
                <a:latin typeface="Raleway"/>
              </a:rPr>
              <a:t>8</a:t>
            </a:fld>
            <a:endParaRPr lang="en-GB" sz="2000">
              <a:latin typeface="Raleway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1466572"/>
              </p:ext>
            </p:extLst>
          </p:nvPr>
        </p:nvGraphicFramePr>
        <p:xfrm>
          <a:off x="320511" y="1046375"/>
          <a:ext cx="11613823" cy="495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5141"/>
            <a:ext cx="10515600" cy="942467"/>
          </a:xfrm>
        </p:spPr>
        <p:txBody>
          <a:bodyPr/>
          <a:lstStyle/>
          <a:p>
            <a:pPr algn="ctr"/>
            <a:r>
              <a:rPr lang="en-CA" sz="3200" b="1" dirty="0">
                <a:solidFill>
                  <a:srgbClr val="382873"/>
                </a:solidFill>
                <a:latin typeface="Century Gothic" panose="020B0502020202020204" charset="0"/>
                <a:ea typeface="Cambria" panose="02040503050406030204"/>
                <a:cs typeface="Century Gothic" panose="020B0502020202020204" charset="0"/>
              </a:rPr>
              <a:t>Disaggregation of the May 2023 Producer Inflation by Sub-Sectors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21/06/2023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CBD55-98D6-482A-A5E1-882E8908E56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771814"/>
              </p:ext>
            </p:extLst>
          </p:nvPr>
        </p:nvGraphicFramePr>
        <p:xfrm>
          <a:off x="6638544" y="1304417"/>
          <a:ext cx="4956426" cy="474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9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418734"/>
              </p:ext>
            </p:extLst>
          </p:nvPr>
        </p:nvGraphicFramePr>
        <p:xfrm>
          <a:off x="6174556" y="1109187"/>
          <a:ext cx="5668194" cy="5084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00000000-0008-0000-09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019396"/>
              </p:ext>
            </p:extLst>
          </p:nvPr>
        </p:nvGraphicFramePr>
        <p:xfrm>
          <a:off x="263952" y="1109187"/>
          <a:ext cx="6495068" cy="5067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52176417"/>
      </p:ext>
    </p:extLst>
  </p:cSld>
  <p:clrMapOvr>
    <a:masterClrMapping/>
  </p:clrMapOvr>
</p:sld>
</file>

<file path=ppt/theme/theme1.xml><?xml version="1.0" encoding="utf-8"?>
<a:theme xmlns:a="http://schemas.openxmlformats.org/drawingml/2006/main" name="AHIES_Presentation_2021_Use of Maps">
  <a:themeElements>
    <a:clrScheme name="Custom 4">
      <a:dk1>
        <a:sysClr val="windowText" lastClr="000000"/>
      </a:dk1>
      <a:lt1>
        <a:sysClr val="window" lastClr="FFFFFF"/>
      </a:lt1>
      <a:dk2>
        <a:srgbClr val="00206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675</Words>
  <Application>Microsoft Office PowerPoint</Application>
  <PresentationFormat>Widescreen</PresentationFormat>
  <Paragraphs>167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Century Gothic</vt:lpstr>
      <vt:lpstr>Crimson Text</vt:lpstr>
      <vt:lpstr>Raleway</vt:lpstr>
      <vt:lpstr>Trebuchet MS</vt:lpstr>
      <vt:lpstr>Wingdings</vt:lpstr>
      <vt:lpstr>AHIES_Presentation_2021_Use of Maps</vt:lpstr>
      <vt:lpstr>PRESS RELEASE</vt:lpstr>
      <vt:lpstr>In this release, we present:</vt:lpstr>
      <vt:lpstr>Definition and Measurement of PPI and Inflation (1/2)</vt:lpstr>
      <vt:lpstr>Definition and Measurement of PPI and Inflation (2/2)</vt:lpstr>
      <vt:lpstr>Reference Periods - PPI and Inflation </vt:lpstr>
      <vt:lpstr>PPI Weights </vt:lpstr>
      <vt:lpstr>Producer Price Index and Producer Inflation for May 2023</vt:lpstr>
      <vt:lpstr>Disaggregation of the Apr. and May 2023 Producer Inflation by Sectors</vt:lpstr>
      <vt:lpstr>Disaggregation of the May 2023 Producer Inflation by Sub-Sectors</vt:lpstr>
      <vt:lpstr>Change in Sub-Sector Producer Inflation Apr. Vs. May 2023</vt:lpstr>
      <vt:lpstr>Producer Inflation for Manufacturing Sub-Sector for Apr. and May 2023</vt:lpstr>
      <vt:lpstr>Producer Inflation for Mining and Quarrying Sub-Sector for Apr. and May 2023</vt:lpstr>
      <vt:lpstr>Producer Inflation for Construction Sub-Sector for Apr. and May 2023</vt:lpstr>
      <vt:lpstr>Producer Inflation for Services Sub-Sector for Apr. and May 2023</vt:lpstr>
      <vt:lpstr>Highlights (1/2)</vt:lpstr>
      <vt:lpstr>Highlights (2/2)</vt:lpstr>
      <vt:lpstr>THANK YOU  End of Press Release for  May 2023 Producer Price Index  For enquiries, please contact: Mr. Anthony Krakah (Head, Business &amp; Industrial Statistics, GSS) Anthony.krakah@statsghana.gov.gh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AUGUSTA OKANTEY</dc:creator>
  <cp:lastModifiedBy>Patrick Agyekum</cp:lastModifiedBy>
  <cp:revision>115</cp:revision>
  <dcterms:created xsi:type="dcterms:W3CDTF">2022-11-14T08:58:00Z</dcterms:created>
  <dcterms:modified xsi:type="dcterms:W3CDTF">2023-06-21T11:05:22Z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17186EBDAF0A4148B0F6CA35B9710F97</vt:lpwstr>
  </property>
  <property fmtid="{D5CDD505-2E9C-101B-9397-08002B2CF9AE}" pid="3" name="KSOProductBuildVer">
    <vt:lpwstr>2057-11.2.0.11380</vt:lpwstr>
  </property>
</Properties>
</file>