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48" r:id="rId1"/>
  </p:sldMasterIdLst>
  <p:notesMasterIdLst>
    <p:notesMasterId r:id="rId18"/>
  </p:notesMasterIdLst>
  <p:sldIdLst>
    <p:sldId id="260" r:id="rId2"/>
    <p:sldId id="275" r:id="rId3"/>
    <p:sldId id="593" r:id="rId4"/>
    <p:sldId id="646" r:id="rId5"/>
    <p:sldId id="623" r:id="rId6"/>
    <p:sldId id="625" r:id="rId7"/>
    <p:sldId id="668" r:id="rId8"/>
    <p:sldId id="642" r:id="rId9"/>
    <p:sldId id="670" r:id="rId10"/>
    <p:sldId id="634" r:id="rId11"/>
    <p:sldId id="631" r:id="rId12"/>
    <p:sldId id="632" r:id="rId13"/>
    <p:sldId id="635" r:id="rId14"/>
    <p:sldId id="644" r:id="rId15"/>
    <p:sldId id="665" r:id="rId16"/>
    <p:sldId id="274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. Fiifi" initials="GFB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C00"/>
    <a:srgbClr val="5F6C8E"/>
    <a:srgbClr val="15607A"/>
    <a:srgbClr val="2C1971"/>
    <a:srgbClr val="D531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1" autoAdjust="0"/>
    <p:restoredTop sz="96247" autoAdjust="0"/>
  </p:normalViewPr>
  <p:slideViewPr>
    <p:cSldViewPr snapToGrid="0">
      <p:cViewPr varScale="1">
        <p:scale>
          <a:sx n="75" d="100"/>
          <a:sy n="75" d="100"/>
        </p:scale>
        <p:origin x="6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Desktop\GSS\INDUSTRIAL%20&amp;%20BUS.%20STATS\PPI\Updated%20PPI\Power%20Point_PPI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Desktop\GSS\INDUSTRIAL%20&amp;%20BUS.%20STATS\PPI\Updated%20PPI\Power%20Point_PPI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1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Dis_Sectors!$B$1</c:f>
              <c:strCache>
                <c:ptCount val="1"/>
                <c:pt idx="0">
                  <c:v>August_ 24</c:v>
                </c:pt>
              </c:strCache>
            </c:strRef>
          </c:tx>
          <c:spPr>
            <a:solidFill>
              <a:srgbClr val="FFCA7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GB"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charset="0"/>
                    <a:ea typeface="Century Gothic" panose="020B0502020202020204" charset="0"/>
                    <a:cs typeface="Century Gothic" panose="020B0502020202020204" charset="0"/>
                    <a:sym typeface="Century Gothic" panose="020B050202020202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Dis_Sectors!$A$2:$A$4</c:f>
              <c:strCache>
                <c:ptCount val="3"/>
                <c:pt idx="0">
                  <c:v>Industry</c:v>
                </c:pt>
                <c:pt idx="1">
                  <c:v>Construction</c:v>
                </c:pt>
                <c:pt idx="2">
                  <c:v>Services</c:v>
                </c:pt>
              </c:strCache>
            </c:strRef>
          </c:cat>
          <c:val>
            <c:numRef>
              <c:f>Dis_Sectors!$B$2:$B$4</c:f>
              <c:numCache>
                <c:formatCode>0.0</c:formatCode>
                <c:ptCount val="3"/>
                <c:pt idx="0">
                  <c:v>44.6</c:v>
                </c:pt>
                <c:pt idx="1">
                  <c:v>22.7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52-4C74-B5E4-3A6DB0E29536}"/>
            </c:ext>
          </c:extLst>
        </c:ser>
        <c:ser>
          <c:idx val="1"/>
          <c:order val="1"/>
          <c:tx>
            <c:strRef>
              <c:f>Dis_Sectors!$C$1</c:f>
              <c:strCache>
                <c:ptCount val="1"/>
                <c:pt idx="0">
                  <c:v>September_ 24</c:v>
                </c:pt>
              </c:strCache>
            </c:strRef>
          </c:tx>
          <c:spPr>
            <a:solidFill>
              <a:srgbClr val="09BB9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GB"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charset="0"/>
                    <a:ea typeface="Century Gothic" panose="020B0502020202020204" charset="0"/>
                    <a:cs typeface="Century Gothic" panose="020B0502020202020204" charset="0"/>
                    <a:sym typeface="Century Gothic" panose="020B050202020202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Dis_Sectors!$A$2:$A$4</c:f>
              <c:strCache>
                <c:ptCount val="3"/>
                <c:pt idx="0">
                  <c:v>Industry</c:v>
                </c:pt>
                <c:pt idx="1">
                  <c:v>Construction</c:v>
                </c:pt>
                <c:pt idx="2">
                  <c:v>Services</c:v>
                </c:pt>
              </c:strCache>
            </c:strRef>
          </c:cat>
          <c:val>
            <c:numRef>
              <c:f>Dis_Sectors!$C$2:$C$4</c:f>
              <c:numCache>
                <c:formatCode>0.0</c:formatCode>
                <c:ptCount val="3"/>
                <c:pt idx="0">
                  <c:v>43</c:v>
                </c:pt>
                <c:pt idx="1">
                  <c:v>23.2</c:v>
                </c:pt>
                <c:pt idx="2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52-4C74-B5E4-3A6DB0E295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3"/>
        <c:axId val="392169048"/>
        <c:axId val="195616720"/>
      </c:barChart>
      <c:catAx>
        <c:axId val="392169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pPr>
            <a:endParaRPr lang="en-US"/>
          </a:p>
        </c:txPr>
        <c:crossAx val="195616720"/>
        <c:crosses val="autoZero"/>
        <c:auto val="1"/>
        <c:lblAlgn val="ctr"/>
        <c:lblOffset val="50"/>
        <c:tickLblSkip val="1"/>
        <c:noMultiLvlLbl val="0"/>
      </c:catAx>
      <c:valAx>
        <c:axId val="1956167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GB"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charset="0"/>
                    <a:ea typeface="Century Gothic" panose="020B0502020202020204" charset="0"/>
                    <a:cs typeface="Century Gothic" panose="020B0502020202020204" charset="0"/>
                    <a:sym typeface="Century Gothic" panose="020B0502020202020204" charset="0"/>
                  </a:defRPr>
                </a:pPr>
                <a:r>
                  <a:rPr lang="en-GB" sz="180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GB"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charset="0"/>
                  <a:ea typeface="Century Gothic" panose="020B0502020202020204" charset="0"/>
                  <a:cs typeface="Century Gothic" panose="020B0502020202020204" charset="0"/>
                  <a:sym typeface="Century Gothic" panose="020B0502020202020204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pPr>
            <a:endParaRPr lang="en-US"/>
          </a:p>
        </c:txPr>
        <c:crossAx val="392169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57393347870696931"/>
          <c:y val="2.2040625288095368E-2"/>
          <c:w val="0.40028583915879618"/>
          <c:h val="7.09188548084209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charset="0"/>
              <a:ea typeface="Century Gothic" panose="020B0502020202020204" charset="0"/>
              <a:cs typeface="Century Gothic" panose="020B0502020202020204" charset="0"/>
              <a:sym typeface="Century Gothic" panose="020B050202020202020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400" b="1">
          <a:latin typeface="Century Gothic" panose="020B0502020202020204" charset="0"/>
          <a:ea typeface="Century Gothic" panose="020B0502020202020204" charset="0"/>
          <a:cs typeface="Century Gothic" panose="020B0502020202020204" charset="0"/>
          <a:sym typeface="Century Gothic" panose="020B0502020202020204" charset="0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718039631011035"/>
          <c:y val="7.5630930749040981E-2"/>
          <c:w val="0.45399492762063154"/>
          <c:h val="0.877160547239287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Service!$B$1</c:f>
              <c:strCache>
                <c:ptCount val="1"/>
                <c:pt idx="0">
                  <c:v>September_ 24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5286250744506422E-2"/>
                  <c:y val="-4.24080821900839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F7-4249-8193-7C133482FB13}"/>
                </c:ext>
              </c:extLst>
            </c:dLbl>
            <c:dLbl>
              <c:idx val="1"/>
              <c:layout>
                <c:manualLayout>
                  <c:x val="-8.89778667556453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F7-4249-8193-7C133482FB13}"/>
                </c:ext>
              </c:extLst>
            </c:dLbl>
            <c:dLbl>
              <c:idx val="2"/>
              <c:layout>
                <c:manualLayout>
                  <c:x val="-9.999675966430123E-3"/>
                  <c:y val="-1.554972141437556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F7-4249-8193-7C133482FB13}"/>
                </c:ext>
              </c:extLst>
            </c:dLbl>
            <c:dLbl>
              <c:idx val="3"/>
              <c:layout>
                <c:manualLayout>
                  <c:x val="-1.0757213906820206E-2"/>
                  <c:y val="-7.774860707187781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F7-4249-8193-7C133482FB13}"/>
                </c:ext>
              </c:extLst>
            </c:dLbl>
            <c:dLbl>
              <c:idx val="4"/>
              <c:layout>
                <c:manualLayout>
                  <c:x val="-4.42805009734151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F7-4249-8193-7C133482FB13}"/>
                </c:ext>
              </c:extLst>
            </c:dLbl>
            <c:dLbl>
              <c:idx val="5"/>
              <c:layout>
                <c:manualLayout>
                  <c:x val="-1.8050421375005801E-2"/>
                  <c:y val="-7.774860707187781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F7-4249-8193-7C133482FB13}"/>
                </c:ext>
              </c:extLst>
            </c:dLbl>
            <c:dLbl>
              <c:idx val="6"/>
              <c:layout>
                <c:manualLayout>
                  <c:x val="-2.25681499522269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3F7-4249-8193-7C133482FB13}"/>
                </c:ext>
              </c:extLst>
            </c:dLbl>
            <c:dLbl>
              <c:idx val="7"/>
              <c:layout>
                <c:manualLayout>
                  <c:x val="-1.3601528037223656E-2"/>
                  <c:y val="-2.12044105173876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F7-4249-8193-7C133482FB13}"/>
                </c:ext>
              </c:extLst>
            </c:dLbl>
            <c:dLbl>
              <c:idx val="8"/>
              <c:layout>
                <c:manualLayout>
                  <c:x val="-1.1377081368332462E-2"/>
                  <c:y val="-1.8641515230443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3F7-4249-8193-7C133482FB13}"/>
                </c:ext>
              </c:extLst>
            </c:dLbl>
            <c:dLbl>
              <c:idx val="9"/>
              <c:layout>
                <c:manualLayout>
                  <c:x val="-1.6032480424431429E-2"/>
                  <c:y val="-3.887430353593890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3F7-4249-8193-7C133482FB13}"/>
                </c:ext>
              </c:extLst>
            </c:dLbl>
            <c:dLbl>
              <c:idx val="10"/>
              <c:layout>
                <c:manualLayout>
                  <c:x val="-1.110156525729579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3F7-4249-8193-7C133482FB13}"/>
                </c:ext>
              </c:extLst>
            </c:dLbl>
            <c:dLbl>
              <c:idx val="11"/>
              <c:layout>
                <c:manualLayout>
                  <c:x val="-1.828827953062432E-2"/>
                  <c:y val="-2.11760266607895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3F7-4249-8193-7C133482FB13}"/>
                </c:ext>
              </c:extLst>
            </c:dLbl>
            <c:dLbl>
              <c:idx val="12"/>
              <c:layout>
                <c:manualLayout>
                  <c:x val="-1.6032480424431429E-2"/>
                  <c:y val="-2.120441051738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3F7-4249-8193-7C133482FB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Service!$A$2:$A$14</c:f>
              <c:strCache>
                <c:ptCount val="13"/>
                <c:pt idx="0">
                  <c:v>Air transport</c:v>
                </c:pt>
                <c:pt idx="1">
                  <c:v>Information service activities</c:v>
                </c:pt>
                <c:pt idx="2">
                  <c:v>Postal and courier activities</c:v>
                </c:pt>
                <c:pt idx="3">
                  <c:v>Computer programming, consultancy and related activities</c:v>
                </c:pt>
                <c:pt idx="4">
                  <c:v>Motion picture, video and television production, sound recording and music publishing</c:v>
                </c:pt>
                <c:pt idx="5">
                  <c:v>Water transportation</c:v>
                </c:pt>
                <c:pt idx="6">
                  <c:v>Land transportation </c:v>
                </c:pt>
                <c:pt idx="7">
                  <c:v>Telecommmunications</c:v>
                </c:pt>
                <c:pt idx="8">
                  <c:v>Publishing activities</c:v>
                </c:pt>
                <c:pt idx="9">
                  <c:v>Programming and broadcasting activities</c:v>
                </c:pt>
                <c:pt idx="10">
                  <c:v>Food and beverage service activities</c:v>
                </c:pt>
                <c:pt idx="11">
                  <c:v>Accommodation</c:v>
                </c:pt>
                <c:pt idx="12">
                  <c:v>Warehousing and support activities for transportation</c:v>
                </c:pt>
              </c:strCache>
            </c:strRef>
          </c:cat>
          <c:val>
            <c:numRef>
              <c:f>Service!$B$2:$B$14</c:f>
              <c:numCache>
                <c:formatCode>0.0</c:formatCode>
                <c:ptCount val="13"/>
                <c:pt idx="0" formatCode="_-* #,##0.0_-;\-* #,##0.0_-;_-* &quot;-&quot;??_-;_-@_-">
                  <c:v>-0.5</c:v>
                </c:pt>
                <c:pt idx="1">
                  <c:v>0</c:v>
                </c:pt>
                <c:pt idx="2" formatCode="_-* #,##0.0_-;\-* #,##0.0_-;_-* &quot;-&quot;??_-;_-@_-">
                  <c:v>0.4</c:v>
                </c:pt>
                <c:pt idx="3" formatCode="_-* #,##0.0_-;\-* #,##0.0_-;_-* &quot;-&quot;??_-;_-@_-">
                  <c:v>0.7</c:v>
                </c:pt>
                <c:pt idx="4" formatCode="_-* #,##0.0_-;\-* #,##0.0_-;_-* &quot;-&quot;??_-;_-@_-">
                  <c:v>0.9</c:v>
                </c:pt>
                <c:pt idx="5" formatCode="_-* #,##0.0_-;\-* #,##0.0_-;_-* &quot;-&quot;??_-;_-@_-">
                  <c:v>1.8</c:v>
                </c:pt>
                <c:pt idx="6" formatCode="_-* #,##0.0_-;\-* #,##0.0_-;_-* &quot;-&quot;??_-;_-@_-">
                  <c:v>7.6</c:v>
                </c:pt>
                <c:pt idx="7" formatCode="_-* #,##0.0_-;\-* #,##0.0_-;_-* &quot;-&quot;??_-;_-@_-">
                  <c:v>8.1999999999999993</c:v>
                </c:pt>
                <c:pt idx="8" formatCode="_-* #,##0.0_-;\-* #,##0.0_-;_-* &quot;-&quot;??_-;_-@_-">
                  <c:v>11.3</c:v>
                </c:pt>
                <c:pt idx="9" formatCode="_-* #,##0.0_-;\-* #,##0.0_-;_-* &quot;-&quot;??_-;_-@_-">
                  <c:v>17.3</c:v>
                </c:pt>
                <c:pt idx="10" formatCode="_-* #,##0.0_-;\-* #,##0.0_-;_-* &quot;-&quot;??_-;_-@_-">
                  <c:v>23.3</c:v>
                </c:pt>
                <c:pt idx="11" formatCode="_-* #,##0.0_-;\-* #,##0.0_-;_-* &quot;-&quot;??_-;_-@_-">
                  <c:v>32.5</c:v>
                </c:pt>
                <c:pt idx="12" formatCode="_-* #,##0.0_-;\-* #,##0.0_-;_-* &quot;-&quot;??_-;_-@_-">
                  <c:v>36.700000000000003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3F7-4249-8193-7C133482FB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"/>
        <c:axId val="735083936"/>
        <c:axId val="735081416"/>
      </c:barChart>
      <c:catAx>
        <c:axId val="735083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06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glow>
              <a:schemeClr val="accent1">
                <a:alpha val="65000"/>
              </a:schemeClr>
            </a:glow>
            <a:outerShdw blurRad="50800" dist="50800" dir="5400000" sx="1000" sy="1000" algn="ctr" rotWithShape="0">
              <a:srgbClr val="000000">
                <a:alpha val="35000"/>
              </a:srgbClr>
            </a:outerShdw>
            <a:softEdge rad="673100"/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35081416"/>
        <c:crosses val="autoZero"/>
        <c:auto val="1"/>
        <c:lblAlgn val="ctr"/>
        <c:lblOffset val="100"/>
        <c:noMultiLvlLbl val="0"/>
      </c:catAx>
      <c:valAx>
        <c:axId val="735081416"/>
        <c:scaling>
          <c:orientation val="minMax"/>
          <c:max val="40"/>
          <c:min val="-1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35083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charset="0"/>
              <a:ea typeface="Century Gothic" panose="020B0502020202020204" charset="0"/>
              <a:cs typeface="Century Gothic" panose="020B0502020202020204" charset="0"/>
              <a:sym typeface="Century Gothic" panose="020B050202020202020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Dis_inflation!$C$1</c:f>
              <c:strCache>
                <c:ptCount val="1"/>
                <c:pt idx="0">
                  <c:v>Monthly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8A-4240-9CC3-F066C47E0921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88A-4240-9CC3-F066C47E0921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88A-4240-9CC3-F066C47E092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88A-4240-9CC3-F066C47E0921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88A-4240-9CC3-F066C47E0921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88A-4240-9CC3-F066C47E0921}"/>
              </c:ext>
            </c:extLst>
          </c:dPt>
          <c:dLbls>
            <c:dLbl>
              <c:idx val="0"/>
              <c:layout>
                <c:manualLayout>
                  <c:x val="-8.1022242956530731E-3"/>
                  <c:y val="1.11759366480427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5617631144458E-2"/>
                      <c:h val="3.83700997799311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288A-4240-9CC3-F066C47E0921}"/>
                </c:ext>
              </c:extLst>
            </c:dLbl>
            <c:dLbl>
              <c:idx val="1"/>
              <c:layout>
                <c:manualLayout>
                  <c:x val="-5.9928325392646781E-3"/>
                  <c:y val="2.23536334247016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88A-4240-9CC3-F066C47E0921}"/>
                </c:ext>
              </c:extLst>
            </c:dLbl>
            <c:dLbl>
              <c:idx val="2"/>
              <c:layout>
                <c:manualLayout>
                  <c:x val="-6.9415601148104088E-3"/>
                  <c:y val="8.196237572088078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8A-4240-9CC3-F066C47E0921}"/>
                </c:ext>
              </c:extLst>
            </c:dLbl>
            <c:dLbl>
              <c:idx val="3"/>
              <c:layout>
                <c:manualLayout>
                  <c:x val="-8.138915949423018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8A-4240-9CC3-F066C47E0921}"/>
                </c:ext>
              </c:extLst>
            </c:dLbl>
            <c:dLbl>
              <c:idx val="4"/>
              <c:layout>
                <c:manualLayout>
                  <c:x val="-5.5421319102785934E-3"/>
                  <c:y val="2.23536334247016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8A-4240-9CC3-F066C47E0921}"/>
                </c:ext>
              </c:extLst>
            </c:dLbl>
            <c:dLbl>
              <c:idx val="5"/>
              <c:layout>
                <c:manualLayout>
                  <c:x val="-6.340625942829047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8A-4240-9CC3-F066C47E0921}"/>
                </c:ext>
              </c:extLst>
            </c:dLbl>
            <c:dLbl>
              <c:idx val="6"/>
              <c:layout>
                <c:manualLayout>
                  <c:x val="-9.3076742521963347E-4"/>
                  <c:y val="4.28560485575902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88A-4240-9CC3-F066C47E0921}"/>
                </c:ext>
              </c:extLst>
            </c:dLbl>
            <c:dLbl>
              <c:idx val="7"/>
              <c:layout>
                <c:manualLayout>
                  <c:x val="-7.589958180869904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88A-4240-9CC3-F066C47E0921}"/>
                </c:ext>
              </c:extLst>
            </c:dLbl>
            <c:dLbl>
              <c:idx val="8"/>
              <c:layout>
                <c:manualLayout>
                  <c:x val="-9.9379763844426837E-3"/>
                  <c:y val="-2.049059393022019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88A-4240-9CC3-F066C47E09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600" b="1" i="0" u="none" strike="noStrike" kern="1200" baseline="0">
                    <a:solidFill>
                      <a:srgbClr val="FF0000"/>
                    </a:solidFill>
                    <a:latin typeface="Century Gothic" panose="020B0502020202020204" charset="0"/>
                    <a:ea typeface="Century Gothic" panose="020B0502020202020204" charset="0"/>
                    <a:cs typeface="Century Gothic" panose="020B0502020202020204" charset="0"/>
                    <a:sym typeface="Century Gothic" panose="020B050202020202020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Dis_inflation!$A$2:$A$10</c:f>
              <c:strCache>
                <c:ptCount val="9"/>
                <c:pt idx="0">
                  <c:v>Water supply; sewerage, waste management</c:v>
                </c:pt>
                <c:pt idx="1">
                  <c:v>Information and communication</c:v>
                </c:pt>
                <c:pt idx="2">
                  <c:v>Electricity and gas</c:v>
                </c:pt>
                <c:pt idx="3">
                  <c:v>Manufacturing</c:v>
                </c:pt>
                <c:pt idx="4">
                  <c:v>Construction</c:v>
                </c:pt>
                <c:pt idx="5">
                  <c:v>Overall</c:v>
                </c:pt>
                <c:pt idx="6">
                  <c:v>Transportaton and storage</c:v>
                </c:pt>
                <c:pt idx="7">
                  <c:v>Accommodation and food service activities</c:v>
                </c:pt>
                <c:pt idx="8">
                  <c:v>Mining and Quarrying</c:v>
                </c:pt>
              </c:strCache>
            </c:strRef>
          </c:cat>
          <c:val>
            <c:numRef>
              <c:f>Dis_inflation!$C$2:$C$10</c:f>
              <c:numCache>
                <c:formatCode>0.0</c:formatCode>
                <c:ptCount val="9"/>
                <c:pt idx="0">
                  <c:v>1.9</c:v>
                </c:pt>
                <c:pt idx="1">
                  <c:v>0</c:v>
                </c:pt>
                <c:pt idx="2">
                  <c:v>0.7</c:v>
                </c:pt>
                <c:pt idx="3">
                  <c:v>-0.3</c:v>
                </c:pt>
                <c:pt idx="4">
                  <c:v>0.5</c:v>
                </c:pt>
                <c:pt idx="5">
                  <c:v>0.6</c:v>
                </c:pt>
                <c:pt idx="6">
                  <c:v>2.2999999999999998</c:v>
                </c:pt>
                <c:pt idx="7">
                  <c:v>1.3</c:v>
                </c:pt>
                <c:pt idx="8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88A-4240-9CC3-F066C47E09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744808456"/>
        <c:axId val="744802968"/>
      </c:barChart>
      <c:catAx>
        <c:axId val="74480845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400" b="1" i="0" u="none" strike="noStrike" kern="1200" baseline="0">
                <a:solidFill>
                  <a:schemeClr val="bg1"/>
                </a:solidFill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pPr>
            <a:endParaRPr lang="en-US"/>
          </a:p>
        </c:txPr>
        <c:crossAx val="744802968"/>
        <c:crosses val="autoZero"/>
        <c:auto val="1"/>
        <c:lblAlgn val="ctr"/>
        <c:lblOffset val="100"/>
        <c:noMultiLvlLbl val="0"/>
      </c:catAx>
      <c:valAx>
        <c:axId val="744802968"/>
        <c:scaling>
          <c:orientation val="minMax"/>
          <c:max val="20"/>
        </c:scaling>
        <c:delete val="1"/>
        <c:axPos val="b"/>
        <c:numFmt formatCode="0.0" sourceLinked="1"/>
        <c:majorTickMark val="out"/>
        <c:minorTickMark val="none"/>
        <c:tickLblPos val="nextTo"/>
        <c:crossAx val="7448084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000" b="1">
          <a:latin typeface="Century Gothic" panose="020B0502020202020204" charset="0"/>
          <a:ea typeface="Century Gothic" panose="020B0502020202020204" charset="0"/>
          <a:cs typeface="Century Gothic" panose="020B0502020202020204" charset="0"/>
          <a:sym typeface="Century Gothic" panose="020B050202020202020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48576576576576602"/>
          <c:y val="9.3177347551506393E-3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GB"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charset="0"/>
              <a:ea typeface="Century Gothic" panose="020B0502020202020204" charset="0"/>
              <a:cs typeface="Century Gothic" panose="020B0502020202020204" charset="0"/>
              <a:sym typeface="Century Gothic" panose="020B050202020202020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Dis_inflation!$B$1</c:f>
              <c:strCache>
                <c:ptCount val="1"/>
                <c:pt idx="0">
                  <c:v>Yearly</c:v>
                </c:pt>
              </c:strCache>
            </c:strRef>
          </c:tx>
          <c:spPr>
            <a:solidFill>
              <a:srgbClr val="09BB9F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9BB9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31-40BB-885D-DA34E617C042}"/>
              </c:ext>
            </c:extLst>
          </c:dPt>
          <c:dPt>
            <c:idx val="3"/>
            <c:invertIfNegative val="0"/>
            <c:bubble3D val="0"/>
            <c:spPr>
              <a:solidFill>
                <a:srgbClr val="09BB9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31-40BB-885D-DA34E617C042}"/>
              </c:ext>
            </c:extLst>
          </c:dPt>
          <c:dPt>
            <c:idx val="4"/>
            <c:invertIfNegative val="0"/>
            <c:bubble3D val="0"/>
            <c:spPr>
              <a:solidFill>
                <a:srgbClr val="09BB9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31-40BB-885D-DA34E617C04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31-40BB-885D-DA34E617C042}"/>
              </c:ext>
            </c:extLst>
          </c:dPt>
          <c:dPt>
            <c:idx val="6"/>
            <c:invertIfNegative val="0"/>
            <c:bubble3D val="0"/>
            <c:spPr>
              <a:solidFill>
                <a:srgbClr val="09BB9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C31-40BB-885D-DA34E617C042}"/>
              </c:ext>
            </c:extLst>
          </c:dPt>
          <c:dPt>
            <c:idx val="7"/>
            <c:invertIfNegative val="0"/>
            <c:bubble3D val="0"/>
            <c:spPr>
              <a:solidFill>
                <a:srgbClr val="09BB9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C31-40BB-885D-DA34E617C042}"/>
              </c:ext>
            </c:extLst>
          </c:dPt>
          <c:dLbls>
            <c:dLbl>
              <c:idx val="0"/>
              <c:layout>
                <c:manualLayout>
                  <c:x val="-2.6998701140220311E-2"/>
                  <c:y val="-2.23536334247016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C31-40BB-885D-DA34E617C042}"/>
                </c:ext>
              </c:extLst>
            </c:dLbl>
            <c:dLbl>
              <c:idx val="1"/>
              <c:layout>
                <c:manualLayout>
                  <c:x val="-7.6794585759208445E-2"/>
                  <c:y val="-1.11768167123508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326169678881294E-2"/>
                      <c:h val="4.83285554642048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3C31-40BB-885D-DA34E617C042}"/>
                </c:ext>
              </c:extLst>
            </c:dLbl>
            <c:dLbl>
              <c:idx val="2"/>
              <c:layout>
                <c:manualLayout>
                  <c:x val="-7.0849423478778761E-2"/>
                  <c:y val="8.196237572088078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31-40BB-885D-DA34E617C042}"/>
                </c:ext>
              </c:extLst>
            </c:dLbl>
            <c:dLbl>
              <c:idx val="3"/>
              <c:layout>
                <c:manualLayout>
                  <c:x val="-6.8246476012229509E-2"/>
                  <c:y val="-1.55296147800120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31-40BB-885D-DA34E617C042}"/>
                </c:ext>
              </c:extLst>
            </c:dLbl>
            <c:dLbl>
              <c:idx val="4"/>
              <c:layout>
                <c:manualLayout>
                  <c:x val="-7.2396058543205202E-2"/>
                  <c:y val="-2.23536334247016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31-40BB-885D-DA34E617C042}"/>
                </c:ext>
              </c:extLst>
            </c:dLbl>
            <c:dLbl>
              <c:idx val="5"/>
              <c:layout>
                <c:manualLayout>
                  <c:x val="-6.701461599026949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31-40BB-885D-DA34E617C042}"/>
                </c:ext>
              </c:extLst>
            </c:dLbl>
            <c:dLbl>
              <c:idx val="6"/>
              <c:layout>
                <c:manualLayout>
                  <c:x val="-7.575072403074945E-2"/>
                  <c:y val="-2.23536334247016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C31-40BB-885D-DA34E617C0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charset="0"/>
                    <a:ea typeface="Century Gothic" panose="020B0502020202020204" charset="0"/>
                    <a:cs typeface="Century Gothic" panose="020B0502020202020204" charset="0"/>
                    <a:sym typeface="Century Gothic" panose="020B050202020202020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Dis_inflation!$A$2:$A$10</c:f>
              <c:strCache>
                <c:ptCount val="9"/>
                <c:pt idx="0">
                  <c:v>Water supply; sewerage, waste management</c:v>
                </c:pt>
                <c:pt idx="1">
                  <c:v>Information and communication</c:v>
                </c:pt>
                <c:pt idx="2">
                  <c:v>Electricity and gas</c:v>
                </c:pt>
                <c:pt idx="3">
                  <c:v>Manufacturing</c:v>
                </c:pt>
                <c:pt idx="4">
                  <c:v>Construction</c:v>
                </c:pt>
                <c:pt idx="5">
                  <c:v>Overall</c:v>
                </c:pt>
                <c:pt idx="6">
                  <c:v>Transportaton and storage</c:v>
                </c:pt>
                <c:pt idx="7">
                  <c:v>Accommodation and food service activities</c:v>
                </c:pt>
                <c:pt idx="8">
                  <c:v>Mining and Quarrying</c:v>
                </c:pt>
              </c:strCache>
            </c:strRef>
          </c:cat>
          <c:val>
            <c:numRef>
              <c:f>Dis_inflation!$B$2:$B$10</c:f>
              <c:numCache>
                <c:formatCode>0.0</c:formatCode>
                <c:ptCount val="9"/>
                <c:pt idx="0">
                  <c:v>4</c:v>
                </c:pt>
                <c:pt idx="1">
                  <c:v>8.1</c:v>
                </c:pt>
                <c:pt idx="2">
                  <c:v>10.4</c:v>
                </c:pt>
                <c:pt idx="3">
                  <c:v>21.8</c:v>
                </c:pt>
                <c:pt idx="4">
                  <c:v>23.2</c:v>
                </c:pt>
                <c:pt idx="5">
                  <c:v>30.4</c:v>
                </c:pt>
                <c:pt idx="6">
                  <c:v>30.9</c:v>
                </c:pt>
                <c:pt idx="7">
                  <c:v>31.1</c:v>
                </c:pt>
                <c:pt idx="8">
                  <c:v>48.7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C31-40BB-885D-DA34E617C0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744809240"/>
        <c:axId val="744809632"/>
      </c:barChart>
      <c:catAx>
        <c:axId val="74480924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pPr>
            <a:endParaRPr lang="en-US"/>
          </a:p>
        </c:txPr>
        <c:crossAx val="744809632"/>
        <c:crosses val="autoZero"/>
        <c:auto val="1"/>
        <c:lblAlgn val="ctr"/>
        <c:lblOffset val="100"/>
        <c:noMultiLvlLbl val="0"/>
      </c:catAx>
      <c:valAx>
        <c:axId val="74480963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744809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000" b="1">
          <a:latin typeface="Century Gothic" panose="020B0502020202020204" charset="0"/>
          <a:ea typeface="Century Gothic" panose="020B0502020202020204" charset="0"/>
          <a:cs typeface="Century Gothic" panose="020B0502020202020204" charset="0"/>
          <a:sym typeface="Century Gothic" panose="020B050202020202020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Construction!$C$1</c:f>
              <c:strCache>
                <c:ptCount val="1"/>
                <c:pt idx="0">
                  <c:v>September_ 24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283576813610248E-17"/>
                  <c:y val="-1.133073025188429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29-4FD4-88B0-3ADE33E81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GB"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charset="0"/>
                    <a:ea typeface="Century Gothic" panose="020B0502020202020204" charset="0"/>
                    <a:cs typeface="Century Gothic" panose="020B0502020202020204" charset="0"/>
                    <a:sym typeface="Century Gothic" panose="020B050202020202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Construction!$A$2:$A$4</c:f>
              <c:strCache>
                <c:ptCount val="3"/>
                <c:pt idx="0">
                  <c:v>Civil engineering</c:v>
                </c:pt>
                <c:pt idx="1">
                  <c:v>Construction of buildings</c:v>
                </c:pt>
                <c:pt idx="2">
                  <c:v>Specialized construction activities</c:v>
                </c:pt>
              </c:strCache>
            </c:strRef>
          </c:cat>
          <c:val>
            <c:numRef>
              <c:f>Construction!$C$2:$C$4</c:f>
              <c:numCache>
                <c:formatCode>0.0</c:formatCode>
                <c:ptCount val="3"/>
                <c:pt idx="0">
                  <c:v>24.8</c:v>
                </c:pt>
                <c:pt idx="1">
                  <c:v>20</c:v>
                </c:pt>
                <c:pt idx="2">
                  <c:v>17.2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29-4FD4-88B0-3ADE33E812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3"/>
        <c:axId val="744806888"/>
        <c:axId val="744802576"/>
      </c:barChart>
      <c:catAx>
        <c:axId val="744806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pPr>
            <a:endParaRPr lang="en-US"/>
          </a:p>
        </c:txPr>
        <c:crossAx val="744802576"/>
        <c:crosses val="autoZero"/>
        <c:auto val="1"/>
        <c:lblAlgn val="ctr"/>
        <c:lblOffset val="50"/>
        <c:tickLblSkip val="1"/>
        <c:noMultiLvlLbl val="0"/>
      </c:catAx>
      <c:valAx>
        <c:axId val="7448025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GB"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charset="0"/>
                    <a:ea typeface="Century Gothic" panose="020B0502020202020204" charset="0"/>
                    <a:cs typeface="Century Gothic" panose="020B0502020202020204" charset="0"/>
                    <a:sym typeface="Century Gothic" panose="020B0502020202020204" charset="0"/>
                  </a:defRPr>
                </a:pPr>
                <a:r>
                  <a:rPr lang="en-GB" sz="180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GB"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charset="0"/>
                  <a:ea typeface="Century Gothic" panose="020B0502020202020204" charset="0"/>
                  <a:cs typeface="Century Gothic" panose="020B0502020202020204" charset="0"/>
                  <a:sym typeface="Century Gothic" panose="020B0502020202020204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pPr>
            <a:endParaRPr lang="en-US"/>
          </a:p>
        </c:txPr>
        <c:crossAx val="744806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400" b="1">
          <a:latin typeface="Century Gothic" panose="020B0502020202020204" charset="0"/>
          <a:ea typeface="Century Gothic" panose="020B0502020202020204" charset="0"/>
          <a:cs typeface="Century Gothic" panose="020B0502020202020204" charset="0"/>
          <a:sym typeface="Century Gothic" panose="020B050202020202020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'Mining&amp;Quarrying'!$C$1</c:f>
              <c:strCache>
                <c:ptCount val="1"/>
                <c:pt idx="0">
                  <c:v>September_ 24</c:v>
                </c:pt>
              </c:strCache>
            </c:strRef>
          </c:tx>
          <c:spPr>
            <a:solidFill>
              <a:srgbClr val="09BB9F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3831258644536654E-3"/>
                  <c:y val="-2.76740002767400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BC-4230-B394-6C7079D787FC}"/>
                </c:ext>
              </c:extLst>
            </c:dLbl>
            <c:dLbl>
              <c:idx val="4"/>
              <c:layout>
                <c:manualLayout>
                  <c:x val="6.9156293222682247E-3"/>
                  <c:y val="-5.53480005534800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BC-4230-B394-6C7079D787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charset="0"/>
                    <a:ea typeface="Century Gothic" panose="020B0502020202020204" charset="0"/>
                    <a:cs typeface="Century Gothic" panose="020B0502020202020204" charset="0"/>
                    <a:sym typeface="Century Gothic" panose="020B050202020202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'Mining&amp;Quarrying'!$A$2:$A$6</c:f>
              <c:strCache>
                <c:ptCount val="5"/>
                <c:pt idx="0">
                  <c:v>Mining of metal ores</c:v>
                </c:pt>
                <c:pt idx="1">
                  <c:v>Mining less crude oil</c:v>
                </c:pt>
                <c:pt idx="2">
                  <c:v>Mining support service activities</c:v>
                </c:pt>
                <c:pt idx="3">
                  <c:v>Other mining and quarrying</c:v>
                </c:pt>
                <c:pt idx="4">
                  <c:v>Extraction of Crude and natural gas</c:v>
                </c:pt>
              </c:strCache>
            </c:strRef>
          </c:cat>
          <c:val>
            <c:numRef>
              <c:f>'Mining&amp;Quarrying'!$C$2:$C$6</c:f>
              <c:numCache>
                <c:formatCode>_-* #,##0.0_-;\-* #,##0.0_-;_-* "-"??_-;_-@_-</c:formatCode>
                <c:ptCount val="5"/>
                <c:pt idx="0">
                  <c:v>81.599999999999994</c:v>
                </c:pt>
                <c:pt idx="1">
                  <c:v>80.8</c:v>
                </c:pt>
                <c:pt idx="2">
                  <c:v>38.700000000000003</c:v>
                </c:pt>
                <c:pt idx="3">
                  <c:v>32.799999999999997</c:v>
                </c:pt>
                <c:pt idx="4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BC-4230-B394-6C7079D787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3"/>
        <c:axId val="395680152"/>
        <c:axId val="395676624"/>
      </c:barChart>
      <c:catAx>
        <c:axId val="395680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pPr>
            <a:endParaRPr lang="en-US"/>
          </a:p>
        </c:txPr>
        <c:crossAx val="395676624"/>
        <c:crosses val="autoZero"/>
        <c:auto val="1"/>
        <c:lblAlgn val="ctr"/>
        <c:lblOffset val="100"/>
        <c:noMultiLvlLbl val="0"/>
      </c:catAx>
      <c:valAx>
        <c:axId val="3956766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GB"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charset="0"/>
                    <a:ea typeface="Century Gothic" panose="020B0502020202020204" charset="0"/>
                    <a:cs typeface="Century Gothic" panose="020B0502020202020204" charset="0"/>
                    <a:sym typeface="Century Gothic" panose="020B0502020202020204" charset="0"/>
                  </a:defRPr>
                </a:pPr>
                <a:r>
                  <a:rPr lang="en-GB" sz="180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GB"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charset="0"/>
                  <a:ea typeface="Century Gothic" panose="020B0502020202020204" charset="0"/>
                  <a:cs typeface="Century Gothic" panose="020B0502020202020204" charset="0"/>
                  <a:sym typeface="Century Gothic" panose="020B0502020202020204" charset="0"/>
                </a:defRPr>
              </a:pPr>
              <a:endParaRPr lang="en-US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pPr>
            <a:endParaRPr lang="en-US"/>
          </a:p>
        </c:txPr>
        <c:crossAx val="395680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b="1">
          <a:latin typeface="Century Gothic" panose="020B0502020202020204" charset="0"/>
          <a:ea typeface="Century Gothic" panose="020B0502020202020204" charset="0"/>
          <a:cs typeface="Century Gothic" panose="020B0502020202020204" charset="0"/>
          <a:sym typeface="Century Gothic" panose="020B050202020202020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-1224436608"/>
        <c:axId val="-1224433888"/>
      </c:barChart>
      <c:catAx>
        <c:axId val="-122443660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-1224433888"/>
        <c:crosses val="autoZero"/>
        <c:auto val="1"/>
        <c:lblAlgn val="ctr"/>
        <c:lblOffset val="100"/>
        <c:noMultiLvlLbl val="0"/>
      </c:catAx>
      <c:valAx>
        <c:axId val="-122443388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-12244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000" b="1">
          <a:latin typeface="Century Gothic" panose="020B0502020202020204" charset="0"/>
          <a:ea typeface="Century Gothic" panose="020B0502020202020204" charset="0"/>
          <a:cs typeface="Century Gothic" panose="020B0502020202020204" charset="0"/>
          <a:sym typeface="Century Gothic" panose="020B0502020202020204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'Manufacturing_Sub sector'!$C$1</c:f>
              <c:strCache>
                <c:ptCount val="1"/>
                <c:pt idx="0">
                  <c:v>August 24</c:v>
                </c:pt>
              </c:strCache>
            </c:strRef>
          </c:tx>
          <c:spPr>
            <a:solidFill>
              <a:srgbClr val="14607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2941310032312917E-2"/>
                  <c:y val="-2.12912060277918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0D-4F0F-A4C2-CF7D3C16FA4A}"/>
                </c:ext>
              </c:extLst>
            </c:dLbl>
            <c:dLbl>
              <c:idx val="3"/>
              <c:layout>
                <c:manualLayout>
                  <c:x val="2.7027027027026799E-3"/>
                  <c:y val="0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0D-4F0F-A4C2-CF7D3C16FA4A}"/>
                </c:ext>
              </c:extLst>
            </c:dLbl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800" b="1" i="0" u="none" strike="noStrike" kern="1200" baseline="0">
                    <a:solidFill>
                      <a:schemeClr val="bg1"/>
                    </a:solidFill>
                    <a:latin typeface="Century Gothic" panose="020B0502020202020204" charset="0"/>
                    <a:ea typeface="Century Gothic" panose="020B0502020202020204" charset="0"/>
                    <a:cs typeface="Century Gothic" panose="020B0502020202020204" charset="0"/>
                    <a:sym typeface="Century Gothic" panose="020B050202020202020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'Manufacturing_Sub sector'!$A$13:$A$16</c:f>
              <c:strCache>
                <c:ptCount val="4"/>
                <c:pt idx="0">
                  <c:v>Manufacture of wood and of products of wood and cork, except furniture;</c:v>
                </c:pt>
                <c:pt idx="1">
                  <c:v>Manufacture of motor vehicles, trailers and semi-trailers</c:v>
                </c:pt>
                <c:pt idx="2">
                  <c:v>Manufacture of beverages</c:v>
                </c:pt>
                <c:pt idx="3">
                  <c:v>Manufacture of basic metals</c:v>
                </c:pt>
              </c:strCache>
            </c:strRef>
          </c:cat>
          <c:val>
            <c:numRef>
              <c:f>'Manufacturing_Sub sector'!$C$13:$C$16</c:f>
              <c:numCache>
                <c:formatCode>_-* #,##0.0_-;\-* #,##0.0_-;_-* "-"??_-;_-@_-</c:formatCode>
                <c:ptCount val="4"/>
                <c:pt idx="0">
                  <c:v>31.9</c:v>
                </c:pt>
                <c:pt idx="1">
                  <c:v>38.200000000000003</c:v>
                </c:pt>
                <c:pt idx="2">
                  <c:v>44.5</c:v>
                </c:pt>
                <c:pt idx="3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0D-4F0F-A4C2-CF7D3C16FA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95671920"/>
        <c:axId val="395676232"/>
      </c:barChart>
      <c:catAx>
        <c:axId val="3956719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pPr>
            <a:endParaRPr lang="en-US"/>
          </a:p>
        </c:txPr>
        <c:crossAx val="395676232"/>
        <c:crosses val="autoZero"/>
        <c:auto val="1"/>
        <c:lblAlgn val="ctr"/>
        <c:lblOffset val="100"/>
        <c:noMultiLvlLbl val="0"/>
      </c:catAx>
      <c:valAx>
        <c:axId val="395676232"/>
        <c:scaling>
          <c:orientation val="minMax"/>
        </c:scaling>
        <c:delete val="1"/>
        <c:axPos val="b"/>
        <c:numFmt formatCode="_-* #,##0.0_-;\-* #,##0.0_-;_-* &quot;-&quot;??_-;_-@_-" sourceLinked="1"/>
        <c:majorTickMark val="out"/>
        <c:minorTickMark val="none"/>
        <c:tickLblPos val="nextTo"/>
        <c:crossAx val="39567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000" b="1">
          <a:latin typeface="Century Gothic" panose="020B0502020202020204" charset="0"/>
          <a:ea typeface="Century Gothic" panose="020B0502020202020204" charset="0"/>
          <a:cs typeface="Century Gothic" panose="020B0502020202020204" charset="0"/>
          <a:sym typeface="Century Gothic" panose="020B0502020202020204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-1224438240"/>
        <c:axId val="-1224437696"/>
      </c:barChart>
      <c:catAx>
        <c:axId val="-1224438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low"/>
        <c:crossAx val="-1224437696"/>
        <c:crosses val="autoZero"/>
        <c:auto val="1"/>
        <c:lblAlgn val="ctr"/>
        <c:lblOffset val="100"/>
        <c:noMultiLvlLbl val="0"/>
      </c:catAx>
      <c:valAx>
        <c:axId val="-1224437696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-122443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b="1">
          <a:latin typeface="Century Gothic" panose="020B0502020202020204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7.8054941927439794E-2"/>
          <c:w val="1"/>
          <c:h val="0.90808932016028121"/>
        </c:manualLayout>
      </c:layout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-1308220832"/>
        <c:axId val="-1308218656"/>
      </c:barChart>
      <c:catAx>
        <c:axId val="-1308220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low"/>
        <c:crossAx val="-1308218656"/>
        <c:crosses val="autoZero"/>
        <c:auto val="1"/>
        <c:lblAlgn val="ctr"/>
        <c:lblOffset val="100"/>
        <c:noMultiLvlLbl val="0"/>
      </c:catAx>
      <c:valAx>
        <c:axId val="-1308218656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-130822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b="1">
          <a:latin typeface="Century Gothic" panose="020B050202020202020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DED21-0DCD-4009-8AE1-59EA3BCF9632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17739-9974-4E61-81FE-324C3C455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790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56D9C-9D5A-48EB-BAED-232D06BA5B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2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56D9C-9D5A-48EB-BAED-232D06BA5B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15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17739-9974-4E61-81FE-324C3C455E0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989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17739-9974-4E61-81FE-324C3C455E0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726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17739-9974-4E61-81FE-324C3C455E0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411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35211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91316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265" y="1122363"/>
            <a:ext cx="631639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6265" y="3602038"/>
            <a:ext cx="631639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2A39F5-0189-4317-B4ED-1C146A5F0D6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December 22,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1ADF6F-126D-42BF-B493-D0BB08E4110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December 22,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2FB27B-4D99-4CCA-97D0-1D060CBC7E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December 22,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149" y="2953581"/>
            <a:ext cx="7903702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B92A4-34FF-4EC6-BF4D-457B9A4F9B4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December 22,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998ECD-BDCD-4E4B-B5A7-70AAB13FF0A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December 22,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1C4DD3-906D-4AD7-B9FF-A8E35338C70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December 22,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3A8DA9-49F5-4AAD-B298-F098FE5CBFC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December 22,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576DDC-A7B5-4C00-BFE4-1D28AA18D60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December 22,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C3B5A0-66CF-4721-B266-C37654CF5E3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December 22,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F7290F-F619-4E5A-AB60-242CE690175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December 22,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274984-A65A-47BF-8831-616CBF63AA2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December 22,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6ACAE5-AD1C-4835-9773-BBF6707C766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December 22,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80563" y="6396038"/>
            <a:ext cx="2262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35D1AC1F-6027-449A-AE5A-32CA69C5608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December 22,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5075" y="6399213"/>
            <a:ext cx="690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anthony.krakah@statsghana.gov.gh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2265" y="1596496"/>
            <a:ext cx="4385993" cy="660401"/>
          </a:xfrm>
        </p:spPr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  <a:latin typeface="Century Gothic" panose="020B0502020202020204" charset="0"/>
                <a:cs typeface="Century Gothic" panose="020B0502020202020204" charset="0"/>
              </a:rPr>
              <a:t>PRESS RELEASE</a:t>
            </a:r>
            <a:endParaRPr lang="en-US" sz="3600" b="1" dirty="0">
              <a:latin typeface="Century Gothic" panose="020B0502020202020204" charset="0"/>
              <a:cs typeface="Century Gothic" panose="020B0502020202020204" charset="0"/>
            </a:endParaRPr>
          </a:p>
        </p:txBody>
      </p:sp>
      <p:pic>
        <p:nvPicPr>
          <p:cNvPr id="6" name="Picture 5" descr="Logo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7392" y="2080874"/>
            <a:ext cx="1396105" cy="1329043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5465" y="2653771"/>
            <a:ext cx="6570391" cy="2741189"/>
          </a:xfrm>
        </p:spPr>
        <p:txBody>
          <a:bodyPr/>
          <a:lstStyle/>
          <a:p>
            <a:r>
              <a:rPr lang="en-US" sz="4200" b="1" dirty="0">
                <a:solidFill>
                  <a:srgbClr val="002060"/>
                </a:solidFill>
                <a:latin typeface="Raleway"/>
              </a:rPr>
              <a:t>GHANA, SEPTEMBER 2024 </a:t>
            </a:r>
          </a:p>
          <a:p>
            <a:r>
              <a:rPr lang="en-US" sz="4400" b="1" dirty="0">
                <a:solidFill>
                  <a:srgbClr val="002060"/>
                </a:solidFill>
                <a:latin typeface="Raleway"/>
              </a:rPr>
              <a:t>PRODUCER PRICE INDEX AND INFLATION </a:t>
            </a:r>
          </a:p>
        </p:txBody>
      </p:sp>
      <p:sp>
        <p:nvSpPr>
          <p:cNvPr id="10" name="Title 1"/>
          <p:cNvSpPr txBox="1"/>
          <p:nvPr/>
        </p:nvSpPr>
        <p:spPr bwMode="auto">
          <a:xfrm>
            <a:off x="3537858" y="5541961"/>
            <a:ext cx="3834134" cy="50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cs typeface="Trebuchet MS" panose="020B0603020202020204" pitchFamily="34" charset="0"/>
              </a:rPr>
              <a:t>16th 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  <a:cs typeface="Trebuchet MS" panose="020B0603020202020204" pitchFamily="34" charset="0"/>
              </a:rPr>
              <a:t>October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cs typeface="Trebuchet MS" panose="020B0603020202020204" pitchFamily="34" charset="0"/>
              </a:rPr>
              <a:t>2024</a:t>
            </a:r>
            <a:endParaRPr lang="en-US" sz="2400" dirty="0">
              <a:latin typeface="Century Gothic" panose="020B0502020202020204" pitchFamily="34" charset="0"/>
              <a:cs typeface="Trebuchet MS" panose="020B06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" y="127651"/>
            <a:ext cx="11419840" cy="72136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382873"/>
                </a:solidFill>
                <a:latin typeface="Century Gothic" panose="020B0502020202020204" pitchFamily="34" charset="0"/>
                <a:ea typeface="Cambria" panose="02040503050406030204"/>
              </a:rPr>
              <a:t>Inflation of Sub-groups within the Construction Sub-Sector for September 2024</a:t>
            </a:r>
            <a:endParaRPr lang="en-US" sz="2800" b="1" dirty="0">
              <a:solidFill>
                <a:srgbClr val="382873"/>
              </a:solidFill>
              <a:latin typeface="Raleway"/>
              <a:ea typeface="Cambria" panose="02040503050406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984875" y="6362700"/>
            <a:ext cx="690563" cy="365125"/>
          </a:xfrm>
        </p:spPr>
        <p:txBody>
          <a:bodyPr/>
          <a:lstStyle/>
          <a:p>
            <a:r>
              <a:rPr lang="en-GB" sz="2000" dirty="0">
                <a:latin typeface="Raleway" pitchFamily="2" charset="0"/>
              </a:rPr>
              <a:t>10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DC83E72-ED87-51D3-208F-6BB03A1D3584}"/>
              </a:ext>
            </a:extLst>
          </p:cNvPr>
          <p:cNvSpPr txBox="1">
            <a:spLocks/>
          </p:cNvSpPr>
          <p:nvPr/>
        </p:nvSpPr>
        <p:spPr>
          <a:xfrm>
            <a:off x="10468119" y="6150429"/>
            <a:ext cx="1504805" cy="577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800" dirty="0">
                <a:latin typeface="Raleway" pitchFamily="2" charset="0"/>
              </a:rPr>
              <a:t>PPI release</a:t>
            </a:r>
          </a:p>
          <a:p>
            <a:pPr>
              <a:defRPr/>
            </a:pPr>
            <a:r>
              <a:rPr lang="en-GB" sz="1800" dirty="0">
                <a:latin typeface="Raleway" pitchFamily="2" charset="0"/>
              </a:rPr>
              <a:t>Sept. 2024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786835"/>
              </p:ext>
            </p:extLst>
          </p:nvPr>
        </p:nvGraphicFramePr>
        <p:xfrm>
          <a:off x="142240" y="849011"/>
          <a:ext cx="11948160" cy="5155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4" y="96836"/>
            <a:ext cx="11266714" cy="1037019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382873"/>
                </a:solidFill>
                <a:latin typeface="Century Gothic" panose="020B0502020202020204" pitchFamily="34" charset="0"/>
                <a:ea typeface="Cambria" panose="02040503050406030204"/>
              </a:rPr>
              <a:t>Inflation of Sub-groups within the Mining and Quarrying Sub-Sector for September 2024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284097" y="6205765"/>
            <a:ext cx="1578610" cy="544514"/>
          </a:xfrm>
        </p:spPr>
        <p:txBody>
          <a:bodyPr/>
          <a:lstStyle/>
          <a:p>
            <a:pPr>
              <a:defRPr/>
            </a:pPr>
            <a:r>
              <a:rPr lang="en-GB" sz="1800" dirty="0">
                <a:latin typeface="Raleway" pitchFamily="2" charset="0"/>
              </a:rPr>
              <a:t>PPI release</a:t>
            </a:r>
          </a:p>
          <a:p>
            <a:pPr>
              <a:defRPr/>
            </a:pPr>
            <a:r>
              <a:rPr lang="en-GB" sz="1800" dirty="0">
                <a:latin typeface="Raleway" pitchFamily="2" charset="0"/>
              </a:rPr>
              <a:t>Sept.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76018" y="6385154"/>
            <a:ext cx="690563" cy="365125"/>
          </a:xfrm>
        </p:spPr>
        <p:txBody>
          <a:bodyPr/>
          <a:lstStyle/>
          <a:p>
            <a:r>
              <a:rPr lang="en-GB" sz="2000" dirty="0">
                <a:latin typeface="Raleway"/>
                <a:cs typeface="Calibri" panose="020F0502020204030204"/>
              </a:rPr>
              <a:t>11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028038"/>
              </p:ext>
            </p:extLst>
          </p:nvPr>
        </p:nvGraphicFramePr>
        <p:xfrm>
          <a:off x="111760" y="975361"/>
          <a:ext cx="11927840" cy="500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585" y="19271"/>
            <a:ext cx="11065329" cy="69723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382873"/>
                </a:solidFill>
                <a:latin typeface="Century Gothic" panose="020B0502020202020204" pitchFamily="34" charset="0"/>
                <a:ea typeface="Cambria" panose="02040503050406030204"/>
              </a:rPr>
              <a:t>Sub-groups within the Manufacturing sub-sector with inflation rates above the sub-sector rate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298348" y="6207923"/>
            <a:ext cx="1579479" cy="583273"/>
          </a:xfrm>
        </p:spPr>
        <p:txBody>
          <a:bodyPr/>
          <a:lstStyle/>
          <a:p>
            <a:pPr>
              <a:defRPr/>
            </a:pPr>
            <a:r>
              <a:rPr lang="en-GB" sz="1800" dirty="0">
                <a:latin typeface="Raleway" pitchFamily="2" charset="0"/>
              </a:rPr>
              <a:t>PPI release</a:t>
            </a:r>
          </a:p>
          <a:p>
            <a:pPr>
              <a:defRPr/>
            </a:pPr>
            <a:r>
              <a:rPr lang="en-GB" sz="1800" dirty="0">
                <a:latin typeface="Raleway" pitchFamily="2" charset="0"/>
              </a:rPr>
              <a:t>Sept.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45967" y="6354583"/>
            <a:ext cx="690563" cy="365125"/>
          </a:xfrm>
        </p:spPr>
        <p:txBody>
          <a:bodyPr/>
          <a:lstStyle/>
          <a:p>
            <a:r>
              <a:rPr lang="en-GB" sz="2000" dirty="0">
                <a:latin typeface="Raleway"/>
              </a:rPr>
              <a:t>12</a:t>
            </a:r>
            <a:endParaRPr lang="en-GB" sz="2000" dirty="0">
              <a:latin typeface="Raleway"/>
              <a:cs typeface="Calibri" panose="020F0502020204030204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924958"/>
              </p:ext>
            </p:extLst>
          </p:nvPr>
        </p:nvGraphicFramePr>
        <p:xfrm>
          <a:off x="7879404" y="797668"/>
          <a:ext cx="4075889" cy="5379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932007"/>
              </p:ext>
            </p:extLst>
          </p:nvPr>
        </p:nvGraphicFramePr>
        <p:xfrm>
          <a:off x="91440" y="797669"/>
          <a:ext cx="11968480" cy="5262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029" y="4445"/>
            <a:ext cx="11559721" cy="901561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382873"/>
                </a:solidFill>
                <a:latin typeface="Century Gothic" panose="020B0502020202020204" pitchFamily="34" charset="0"/>
                <a:ea typeface="Cambria" panose="02040503050406030204"/>
              </a:rPr>
              <a:t>Producer Inflation for Services Sub-Sector for September 2024</a:t>
            </a:r>
            <a:endParaRPr lang="en-US" sz="32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292080" y="6257667"/>
            <a:ext cx="1550670" cy="535750"/>
          </a:xfrm>
        </p:spPr>
        <p:txBody>
          <a:bodyPr/>
          <a:lstStyle/>
          <a:p>
            <a:pPr>
              <a:defRPr/>
            </a:pPr>
            <a:r>
              <a:rPr lang="en-GB" sz="1800" dirty="0">
                <a:latin typeface="Raleway" pitchFamily="2" charset="0"/>
              </a:rPr>
              <a:t>PPI release</a:t>
            </a:r>
          </a:p>
          <a:p>
            <a:pPr>
              <a:defRPr/>
            </a:pPr>
            <a:r>
              <a:rPr lang="en-GB" sz="1800" dirty="0">
                <a:latin typeface="Raleway" pitchFamily="2" charset="0"/>
              </a:rPr>
              <a:t>Sept.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17607" y="6317804"/>
            <a:ext cx="690563" cy="365125"/>
          </a:xfrm>
        </p:spPr>
        <p:txBody>
          <a:bodyPr/>
          <a:lstStyle/>
          <a:p>
            <a:r>
              <a:rPr lang="en-GB" sz="2000" dirty="0">
                <a:latin typeface="Raleway" pitchFamily="2" charset="0"/>
              </a:rPr>
              <a:t>13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170713"/>
              </p:ext>
            </p:extLst>
          </p:nvPr>
        </p:nvGraphicFramePr>
        <p:xfrm>
          <a:off x="7626484" y="1201068"/>
          <a:ext cx="4367719" cy="500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6761277"/>
              </p:ext>
            </p:extLst>
          </p:nvPr>
        </p:nvGraphicFramePr>
        <p:xfrm>
          <a:off x="7791450" y="1126154"/>
          <a:ext cx="4051300" cy="4931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D11C6AB-94F7-F9AE-07F0-5BE3332142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147960"/>
              </p:ext>
            </p:extLst>
          </p:nvPr>
        </p:nvGraphicFramePr>
        <p:xfrm>
          <a:off x="197797" y="957427"/>
          <a:ext cx="11796406" cy="500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22"/>
            <a:ext cx="10515600" cy="638485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382873"/>
                </a:solidFill>
                <a:latin typeface="Century Gothic" panose="020B0502020202020204" pitchFamily="34" charset="0"/>
                <a:ea typeface="Cambria" panose="02040503050406030204"/>
              </a:rPr>
              <a:t>Highlights for September 2024 YoY Inflation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19764" y="6188684"/>
            <a:ext cx="1535833" cy="547688"/>
          </a:xfrm>
        </p:spPr>
        <p:txBody>
          <a:bodyPr/>
          <a:lstStyle/>
          <a:p>
            <a:pPr>
              <a:defRPr/>
            </a:pPr>
            <a:r>
              <a:rPr lang="en-GB" sz="1800" dirty="0">
                <a:latin typeface="Raleway" pitchFamily="2" charset="0"/>
              </a:rPr>
              <a:t>PPI release</a:t>
            </a:r>
          </a:p>
          <a:p>
            <a:pPr>
              <a:defRPr/>
            </a:pPr>
            <a:r>
              <a:rPr lang="en-GB" sz="1800" dirty="0">
                <a:latin typeface="Raleway" pitchFamily="2" charset="0"/>
              </a:rPr>
              <a:t>Sept.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697099" y="6371247"/>
            <a:ext cx="690563" cy="365125"/>
          </a:xfrm>
        </p:spPr>
        <p:txBody>
          <a:bodyPr/>
          <a:lstStyle/>
          <a:p>
            <a:r>
              <a:rPr lang="en-GB" sz="2000" dirty="0">
                <a:latin typeface="Raleway" pitchFamily="2" charset="0"/>
              </a:rPr>
              <a:t>14</a:t>
            </a:r>
          </a:p>
        </p:txBody>
      </p:sp>
      <p:sp>
        <p:nvSpPr>
          <p:cNvPr id="6" name="Oval 5"/>
          <p:cNvSpPr/>
          <p:nvPr/>
        </p:nvSpPr>
        <p:spPr>
          <a:xfrm>
            <a:off x="134831" y="955976"/>
            <a:ext cx="2043884" cy="1999800"/>
          </a:xfrm>
          <a:prstGeom prst="ellipse">
            <a:avLst/>
          </a:prstGeom>
          <a:solidFill>
            <a:srgbClr val="D53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2000" b="1" dirty="0">
                <a:latin typeface="Century Gothic" panose="020B0502020202020204" charset="0"/>
                <a:cs typeface="Century Gothic" panose="020B0502020202020204" charset="0"/>
              </a:rPr>
              <a:t>33.2</a:t>
            </a:r>
            <a:r>
              <a:rPr lang="en-GB" altLang="en-US" sz="1600" b="1" dirty="0">
                <a:latin typeface="Century Gothic" panose="020B0502020202020204" charset="0"/>
                <a:cs typeface="Century Gothic" panose="020B0502020202020204" charset="0"/>
              </a:rPr>
              <a:t>%</a:t>
            </a:r>
          </a:p>
          <a:p>
            <a:pPr algn="ctr"/>
            <a:r>
              <a:rPr lang="en-GB" altLang="en-US" sz="1400" dirty="0">
                <a:latin typeface="Century Gothic" panose="020B0502020202020204" charset="0"/>
                <a:cs typeface="Century Gothic" panose="020B0502020202020204" charset="0"/>
              </a:rPr>
              <a:t>Year-on-year</a:t>
            </a:r>
          </a:p>
          <a:p>
            <a:pPr algn="ctr"/>
            <a:r>
              <a:rPr lang="en-GB" altLang="en-US" sz="1400" dirty="0">
                <a:latin typeface="Century Gothic" panose="020B0502020202020204" charset="0"/>
                <a:cs typeface="Century Gothic" panose="020B0502020202020204" charset="0"/>
              </a:rPr>
              <a:t>Producer Inflation</a:t>
            </a:r>
          </a:p>
          <a:p>
            <a:pPr algn="ctr"/>
            <a:r>
              <a:rPr lang="en-GB" altLang="en-US" sz="1400" dirty="0">
                <a:latin typeface="Century Gothic" panose="020B0502020202020204" charset="0"/>
                <a:cs typeface="Century Gothic" panose="020B0502020202020204" charset="0"/>
              </a:rPr>
              <a:t>August 2024</a:t>
            </a:r>
          </a:p>
        </p:txBody>
      </p:sp>
      <p:sp>
        <p:nvSpPr>
          <p:cNvPr id="8" name="Oval 7"/>
          <p:cNvSpPr/>
          <p:nvPr/>
        </p:nvSpPr>
        <p:spPr>
          <a:xfrm>
            <a:off x="2336394" y="2661894"/>
            <a:ext cx="1978220" cy="1999800"/>
          </a:xfrm>
          <a:prstGeom prst="ellipse">
            <a:avLst/>
          </a:prstGeom>
          <a:solidFill>
            <a:srgbClr val="2C1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2400" b="1" dirty="0">
                <a:latin typeface="Century Gothic" panose="020B0502020202020204" charset="0"/>
                <a:cs typeface="Century Gothic" panose="020B0502020202020204" charset="0"/>
              </a:rPr>
              <a:t>30.4%</a:t>
            </a:r>
          </a:p>
          <a:p>
            <a:pPr algn="ctr"/>
            <a:r>
              <a:rPr lang="en-GB" altLang="en-US" sz="1400" dirty="0">
                <a:latin typeface="Century Gothic" panose="020B0502020202020204" charset="0"/>
                <a:cs typeface="Century Gothic" panose="020B0502020202020204" charset="0"/>
              </a:rPr>
              <a:t>Year-on-year Producer Inflation</a:t>
            </a:r>
          </a:p>
          <a:p>
            <a:pPr algn="ctr"/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charset="0"/>
                <a:ea typeface="+mn-ea"/>
                <a:cs typeface="Century Gothic" panose="020B0502020202020204" charset="0"/>
              </a:rPr>
              <a:t>September 2024</a:t>
            </a:r>
            <a:endParaRPr lang="en-GB" altLang="en-US" sz="1400" dirty="0">
              <a:latin typeface="Century Gothic" panose="020B0502020202020204" charset="0"/>
              <a:cs typeface="Century Gothic" panose="020B0502020202020204" charset="0"/>
            </a:endParaRPr>
          </a:p>
        </p:txBody>
      </p:sp>
      <p:cxnSp>
        <p:nvCxnSpPr>
          <p:cNvPr id="9" name="Straight Connector 8"/>
          <p:cNvCxnSpPr>
            <a:cxnSpLocks/>
            <a:stCxn id="6" idx="6"/>
            <a:endCxn id="8" idx="2"/>
          </p:cNvCxnSpPr>
          <p:nvPr/>
        </p:nvCxnSpPr>
        <p:spPr>
          <a:xfrm>
            <a:off x="2178715" y="1955876"/>
            <a:ext cx="157679" cy="1705918"/>
          </a:xfrm>
          <a:prstGeom prst="line">
            <a:avLst/>
          </a:prstGeom>
          <a:ln w="57150">
            <a:solidFill>
              <a:srgbClr val="2C197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821510" y="658307"/>
            <a:ext cx="1867053" cy="1639109"/>
          </a:xfrm>
          <a:prstGeom prst="ellipse">
            <a:avLst/>
          </a:prstGeom>
          <a:solidFill>
            <a:srgbClr val="156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latin typeface="Century Gothic" panose="020B0502020202020204" charset="0"/>
                <a:cs typeface="Century Gothic" panose="020B0502020202020204" charset="0"/>
              </a:rPr>
              <a:t>43.0</a:t>
            </a:r>
            <a:r>
              <a:rPr lang="en-GB" altLang="en-US" sz="1800" dirty="0">
                <a:latin typeface="Century Gothic" panose="020B0502020202020204" charset="0"/>
                <a:cs typeface="Century Gothic" panose="020B0502020202020204" charset="0"/>
              </a:rPr>
              <a:t>%</a:t>
            </a:r>
          </a:p>
          <a:p>
            <a:pPr algn="ctr"/>
            <a:r>
              <a:rPr lang="en-GB" altLang="en-US" sz="1800" dirty="0">
                <a:latin typeface="Century Gothic" panose="020B0502020202020204" charset="0"/>
                <a:cs typeface="Century Gothic" panose="020B0502020202020204" charset="0"/>
              </a:rPr>
              <a:t>Industry</a:t>
            </a:r>
          </a:p>
        </p:txBody>
      </p:sp>
      <p:sp>
        <p:nvSpPr>
          <p:cNvPr id="11" name="Oval 10"/>
          <p:cNvSpPr/>
          <p:nvPr/>
        </p:nvSpPr>
        <p:spPr>
          <a:xfrm>
            <a:off x="4666848" y="2416614"/>
            <a:ext cx="1978220" cy="1566912"/>
          </a:xfrm>
          <a:prstGeom prst="ellipse">
            <a:avLst/>
          </a:prstGeom>
          <a:solidFill>
            <a:srgbClr val="FA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600" b="1" dirty="0">
                <a:latin typeface="Century Gothic" panose="020B0502020202020204" charset="0"/>
                <a:cs typeface="Century Gothic" panose="020B0502020202020204" charset="0"/>
              </a:rPr>
              <a:t>12.3%</a:t>
            </a:r>
          </a:p>
          <a:p>
            <a:pPr algn="ctr"/>
            <a:r>
              <a:rPr lang="en-GB" altLang="en-US" sz="1600" b="1" dirty="0">
                <a:latin typeface="Century Gothic" panose="020B0502020202020204" charset="0"/>
                <a:cs typeface="Century Gothic" panose="020B0502020202020204" charset="0"/>
              </a:rPr>
              <a:t>Service</a:t>
            </a:r>
          </a:p>
        </p:txBody>
      </p:sp>
      <p:sp>
        <p:nvSpPr>
          <p:cNvPr id="13" name="Oval 12"/>
          <p:cNvSpPr/>
          <p:nvPr/>
        </p:nvSpPr>
        <p:spPr>
          <a:xfrm>
            <a:off x="6986363" y="558355"/>
            <a:ext cx="1867054" cy="1739061"/>
          </a:xfrm>
          <a:prstGeom prst="ellipse">
            <a:avLst/>
          </a:prstGeom>
          <a:solidFill>
            <a:srgbClr val="156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48.7%</a:t>
            </a:r>
          </a:p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Mining and quarrying</a:t>
            </a:r>
          </a:p>
        </p:txBody>
      </p:sp>
      <p:sp>
        <p:nvSpPr>
          <p:cNvPr id="14" name="Oval 13"/>
          <p:cNvSpPr/>
          <p:nvPr/>
        </p:nvSpPr>
        <p:spPr>
          <a:xfrm>
            <a:off x="8802093" y="1838379"/>
            <a:ext cx="1867052" cy="1566912"/>
          </a:xfrm>
          <a:prstGeom prst="ellipse">
            <a:avLst/>
          </a:prstGeom>
          <a:solidFill>
            <a:srgbClr val="156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21.8%</a:t>
            </a:r>
          </a:p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Manufacturing</a:t>
            </a:r>
          </a:p>
        </p:txBody>
      </p:sp>
      <p:sp>
        <p:nvSpPr>
          <p:cNvPr id="15" name="Oval 14"/>
          <p:cNvSpPr/>
          <p:nvPr/>
        </p:nvSpPr>
        <p:spPr>
          <a:xfrm>
            <a:off x="10511027" y="2840244"/>
            <a:ext cx="1546142" cy="1339552"/>
          </a:xfrm>
          <a:prstGeom prst="ellipse">
            <a:avLst/>
          </a:prstGeom>
          <a:solidFill>
            <a:srgbClr val="156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10.4%</a:t>
            </a:r>
          </a:p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Electricity and gas</a:t>
            </a:r>
          </a:p>
        </p:txBody>
      </p:sp>
      <p:sp>
        <p:nvSpPr>
          <p:cNvPr id="16" name="Oval 15"/>
          <p:cNvSpPr/>
          <p:nvPr/>
        </p:nvSpPr>
        <p:spPr>
          <a:xfrm>
            <a:off x="10296911" y="813533"/>
            <a:ext cx="1658685" cy="1254268"/>
          </a:xfrm>
          <a:prstGeom prst="ellipse">
            <a:avLst/>
          </a:prstGeom>
          <a:solidFill>
            <a:srgbClr val="156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4.0%</a:t>
            </a:r>
          </a:p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Water supply, sewerage and waste management</a:t>
            </a:r>
          </a:p>
        </p:txBody>
      </p:sp>
      <p:sp>
        <p:nvSpPr>
          <p:cNvPr id="17" name="Oval 16"/>
          <p:cNvSpPr/>
          <p:nvPr/>
        </p:nvSpPr>
        <p:spPr>
          <a:xfrm>
            <a:off x="4443985" y="4147457"/>
            <a:ext cx="2509270" cy="1776685"/>
          </a:xfrm>
          <a:prstGeom prst="ellipse">
            <a:avLst/>
          </a:prstGeom>
          <a:solidFill>
            <a:srgbClr val="5F6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600" b="1" dirty="0">
                <a:latin typeface="Century Gothic" panose="020B0502020202020204" charset="0"/>
                <a:cs typeface="Century Gothic" panose="020B0502020202020204" charset="0"/>
              </a:rPr>
              <a:t>23.2%</a:t>
            </a:r>
          </a:p>
          <a:p>
            <a:pPr algn="ctr"/>
            <a:r>
              <a:rPr lang="en-GB" altLang="en-US" sz="1600" b="1" dirty="0">
                <a:latin typeface="Century Gothic" panose="020B0502020202020204" charset="0"/>
                <a:cs typeface="Century Gothic" panose="020B0502020202020204" charset="0"/>
              </a:rPr>
              <a:t>Construction</a:t>
            </a:r>
          </a:p>
        </p:txBody>
      </p:sp>
      <p:sp>
        <p:nvSpPr>
          <p:cNvPr id="18" name="Oval 17"/>
          <p:cNvSpPr/>
          <p:nvPr/>
        </p:nvSpPr>
        <p:spPr>
          <a:xfrm>
            <a:off x="8947610" y="3630462"/>
            <a:ext cx="1658668" cy="1593174"/>
          </a:xfrm>
          <a:prstGeom prst="ellipse">
            <a:avLst/>
          </a:prstGeom>
          <a:solidFill>
            <a:srgbClr val="FA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30.9%</a:t>
            </a:r>
          </a:p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Transport and storage</a:t>
            </a:r>
          </a:p>
        </p:txBody>
      </p:sp>
      <p:sp>
        <p:nvSpPr>
          <p:cNvPr id="20" name="Oval 19"/>
          <p:cNvSpPr/>
          <p:nvPr/>
        </p:nvSpPr>
        <p:spPr>
          <a:xfrm>
            <a:off x="6986363" y="2938534"/>
            <a:ext cx="1867054" cy="1637288"/>
          </a:xfrm>
          <a:prstGeom prst="ellipse">
            <a:avLst/>
          </a:prstGeom>
          <a:solidFill>
            <a:srgbClr val="FA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31.1%</a:t>
            </a:r>
          </a:p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Accommodation and food</a:t>
            </a:r>
          </a:p>
        </p:txBody>
      </p:sp>
      <p:sp>
        <p:nvSpPr>
          <p:cNvPr id="21" name="Oval 20"/>
          <p:cNvSpPr/>
          <p:nvPr/>
        </p:nvSpPr>
        <p:spPr>
          <a:xfrm>
            <a:off x="10533332" y="4662320"/>
            <a:ext cx="1658668" cy="1148598"/>
          </a:xfrm>
          <a:prstGeom prst="ellipse">
            <a:avLst/>
          </a:prstGeom>
          <a:solidFill>
            <a:srgbClr val="FA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8.1%</a:t>
            </a:r>
          </a:p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Information and communication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475" y="-34603"/>
            <a:ext cx="10515600" cy="638485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382873"/>
                </a:solidFill>
                <a:latin typeface="Century Gothic" panose="020B0502020202020204" pitchFamily="34" charset="0"/>
                <a:ea typeface="Cambria" panose="02040503050406030204"/>
              </a:rPr>
              <a:t>Highlights for September 2024 MoM Inflation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56487" y="6072331"/>
            <a:ext cx="1563639" cy="616541"/>
          </a:xfrm>
        </p:spPr>
        <p:txBody>
          <a:bodyPr/>
          <a:lstStyle/>
          <a:p>
            <a:pPr>
              <a:defRPr/>
            </a:pPr>
            <a:r>
              <a:rPr lang="en-GB" sz="1800" dirty="0">
                <a:latin typeface="Raleway" pitchFamily="2" charset="0"/>
              </a:rPr>
              <a:t>PPI release</a:t>
            </a:r>
          </a:p>
          <a:p>
            <a:pPr>
              <a:defRPr/>
            </a:pPr>
            <a:r>
              <a:rPr lang="en-GB" sz="1800" dirty="0">
                <a:latin typeface="Raleway" pitchFamily="2" charset="0"/>
              </a:rPr>
              <a:t>Sept.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28168" y="6323747"/>
            <a:ext cx="690563" cy="365125"/>
          </a:xfrm>
        </p:spPr>
        <p:txBody>
          <a:bodyPr/>
          <a:lstStyle/>
          <a:p>
            <a:r>
              <a:rPr lang="en-GB" sz="2000" dirty="0">
                <a:latin typeface="Raleway" pitchFamily="2" charset="0"/>
              </a:rPr>
              <a:t>15</a:t>
            </a:r>
          </a:p>
        </p:txBody>
      </p:sp>
      <p:sp>
        <p:nvSpPr>
          <p:cNvPr id="6" name="Oval 5"/>
          <p:cNvSpPr/>
          <p:nvPr/>
        </p:nvSpPr>
        <p:spPr>
          <a:xfrm>
            <a:off x="74858" y="704125"/>
            <a:ext cx="2083925" cy="1946687"/>
          </a:xfrm>
          <a:prstGeom prst="ellipse">
            <a:avLst/>
          </a:prstGeom>
          <a:solidFill>
            <a:srgbClr val="D53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600" b="1" dirty="0">
                <a:latin typeface="Century Gothic" panose="020B0502020202020204" charset="0"/>
                <a:cs typeface="Century Gothic" panose="020B0502020202020204" charset="0"/>
              </a:rPr>
              <a:t>2.7 %</a:t>
            </a:r>
          </a:p>
          <a:p>
            <a:pPr algn="ctr"/>
            <a:r>
              <a:rPr lang="en-GB" altLang="en-US" sz="1200" dirty="0">
                <a:latin typeface="Century Gothic" panose="020B0502020202020204" charset="0"/>
                <a:cs typeface="Century Gothic" panose="020B0502020202020204" charset="0"/>
              </a:rPr>
              <a:t>Month-on-month</a:t>
            </a:r>
          </a:p>
          <a:p>
            <a:pPr algn="ctr"/>
            <a:r>
              <a:rPr lang="en-GB" altLang="en-US" sz="1200" dirty="0">
                <a:latin typeface="Century Gothic" panose="020B0502020202020204" charset="0"/>
                <a:cs typeface="Century Gothic" panose="020B0502020202020204" charset="0"/>
              </a:rPr>
              <a:t>producer inflation</a:t>
            </a:r>
          </a:p>
          <a:p>
            <a:pPr algn="ctr"/>
            <a:r>
              <a:rPr lang="en-GB" altLang="en-US" sz="1200" dirty="0">
                <a:latin typeface="Century Gothic" panose="020B0502020202020204" charset="0"/>
                <a:cs typeface="Century Gothic" panose="020B0502020202020204" charset="0"/>
              </a:rPr>
              <a:t>August 2024</a:t>
            </a:r>
          </a:p>
        </p:txBody>
      </p:sp>
      <p:sp>
        <p:nvSpPr>
          <p:cNvPr id="8" name="Oval 7"/>
          <p:cNvSpPr/>
          <p:nvPr/>
        </p:nvSpPr>
        <p:spPr>
          <a:xfrm>
            <a:off x="2305893" y="2212504"/>
            <a:ext cx="2083926" cy="1946687"/>
          </a:xfrm>
          <a:prstGeom prst="ellipse">
            <a:avLst/>
          </a:prstGeom>
          <a:solidFill>
            <a:srgbClr val="2C1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2400" b="1" dirty="0">
                <a:latin typeface="Century Gothic" panose="020B0502020202020204" charset="0"/>
                <a:cs typeface="Century Gothic" panose="020B0502020202020204" charset="0"/>
              </a:rPr>
              <a:t>0.6 %</a:t>
            </a:r>
          </a:p>
          <a:p>
            <a:pPr algn="ctr"/>
            <a:r>
              <a:rPr lang="en-GB" altLang="en-US" sz="1400" dirty="0">
                <a:latin typeface="Century Gothic" panose="020B0502020202020204" charset="0"/>
                <a:cs typeface="Century Gothic" panose="020B0502020202020204" charset="0"/>
              </a:rPr>
              <a:t>Month-on-month</a:t>
            </a:r>
          </a:p>
          <a:p>
            <a:pPr algn="ctr"/>
            <a:r>
              <a:rPr lang="en-GB" altLang="en-US" sz="1400" dirty="0">
                <a:latin typeface="Century Gothic" panose="020B0502020202020204" charset="0"/>
                <a:cs typeface="Century Gothic" panose="020B0502020202020204" charset="0"/>
              </a:rPr>
              <a:t>Producer Inflation</a:t>
            </a:r>
          </a:p>
          <a:p>
            <a:pPr algn="ctr"/>
            <a:r>
              <a:rPr lang="en-GB" altLang="en-US" sz="1400" dirty="0">
                <a:latin typeface="Century Gothic" panose="020B0502020202020204" charset="0"/>
                <a:cs typeface="Century Gothic" panose="020B0502020202020204" charset="0"/>
              </a:rPr>
              <a:t>September 2024</a:t>
            </a:r>
          </a:p>
        </p:txBody>
      </p:sp>
      <p:cxnSp>
        <p:nvCxnSpPr>
          <p:cNvPr id="9" name="Straight Connector 8"/>
          <p:cNvCxnSpPr>
            <a:cxnSpLocks/>
            <a:stCxn id="6" idx="6"/>
            <a:endCxn id="8" idx="2"/>
          </p:cNvCxnSpPr>
          <p:nvPr/>
        </p:nvCxnSpPr>
        <p:spPr>
          <a:xfrm>
            <a:off x="2158783" y="1677469"/>
            <a:ext cx="147110" cy="1508379"/>
          </a:xfrm>
          <a:prstGeom prst="line">
            <a:avLst/>
          </a:prstGeom>
          <a:ln w="57150">
            <a:solidFill>
              <a:srgbClr val="2C197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522631" y="490637"/>
            <a:ext cx="2366493" cy="1795374"/>
          </a:xfrm>
          <a:prstGeom prst="ellipse">
            <a:avLst/>
          </a:prstGeom>
          <a:solidFill>
            <a:srgbClr val="156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latin typeface="Century Gothic" panose="020B0502020202020204" charset="0"/>
                <a:cs typeface="Century Gothic" panose="020B0502020202020204" charset="0"/>
              </a:rPr>
              <a:t>1.8</a:t>
            </a:r>
            <a:r>
              <a:rPr lang="en-GB" altLang="en-US" sz="1800" dirty="0">
                <a:latin typeface="Century Gothic" panose="020B0502020202020204" charset="0"/>
                <a:cs typeface="Century Gothic" panose="020B0502020202020204" charset="0"/>
              </a:rPr>
              <a:t> %</a:t>
            </a:r>
          </a:p>
          <a:p>
            <a:pPr algn="ctr"/>
            <a:r>
              <a:rPr lang="en-GB" altLang="en-US" sz="1800" dirty="0">
                <a:latin typeface="Century Gothic" panose="020B0502020202020204" charset="0"/>
                <a:cs typeface="Century Gothic" panose="020B0502020202020204" charset="0"/>
              </a:rPr>
              <a:t>Industry</a:t>
            </a:r>
          </a:p>
        </p:txBody>
      </p:sp>
      <p:sp>
        <p:nvSpPr>
          <p:cNvPr id="11" name="Oval 10"/>
          <p:cNvSpPr/>
          <p:nvPr/>
        </p:nvSpPr>
        <p:spPr>
          <a:xfrm>
            <a:off x="4593231" y="2374867"/>
            <a:ext cx="1964022" cy="1640461"/>
          </a:xfrm>
          <a:prstGeom prst="ellipse">
            <a:avLst/>
          </a:prstGeom>
          <a:solidFill>
            <a:srgbClr val="FA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600" b="1" dirty="0">
                <a:latin typeface="Century Gothic" panose="020B0502020202020204" charset="0"/>
                <a:cs typeface="Century Gothic" panose="020B0502020202020204" charset="0"/>
              </a:rPr>
              <a:t>0.5%</a:t>
            </a:r>
          </a:p>
          <a:p>
            <a:pPr algn="ctr"/>
            <a:r>
              <a:rPr lang="en-GB" altLang="en-US" sz="1600" b="1" dirty="0">
                <a:latin typeface="Century Gothic" panose="020B0502020202020204" charset="0"/>
                <a:cs typeface="Century Gothic" panose="020B0502020202020204" charset="0"/>
              </a:rPr>
              <a:t>Services</a:t>
            </a:r>
          </a:p>
        </p:txBody>
      </p:sp>
      <p:sp>
        <p:nvSpPr>
          <p:cNvPr id="13" name="Oval 12"/>
          <p:cNvSpPr/>
          <p:nvPr/>
        </p:nvSpPr>
        <p:spPr>
          <a:xfrm>
            <a:off x="8651494" y="1989000"/>
            <a:ext cx="1597034" cy="1440000"/>
          </a:xfrm>
          <a:prstGeom prst="ellipse">
            <a:avLst/>
          </a:prstGeom>
          <a:solidFill>
            <a:srgbClr val="156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1.2%</a:t>
            </a:r>
          </a:p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Mining and quarrying</a:t>
            </a:r>
          </a:p>
        </p:txBody>
      </p:sp>
      <p:sp>
        <p:nvSpPr>
          <p:cNvPr id="14" name="Oval 13"/>
          <p:cNvSpPr/>
          <p:nvPr/>
        </p:nvSpPr>
        <p:spPr>
          <a:xfrm>
            <a:off x="10370723" y="853999"/>
            <a:ext cx="1560149" cy="1621961"/>
          </a:xfrm>
          <a:prstGeom prst="ellipse">
            <a:avLst/>
          </a:prstGeom>
          <a:solidFill>
            <a:srgbClr val="156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-0.3%</a:t>
            </a:r>
          </a:p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Manufacturing</a:t>
            </a:r>
          </a:p>
        </p:txBody>
      </p:sp>
      <p:sp>
        <p:nvSpPr>
          <p:cNvPr id="15" name="Oval 14"/>
          <p:cNvSpPr/>
          <p:nvPr/>
        </p:nvSpPr>
        <p:spPr>
          <a:xfrm>
            <a:off x="10533766" y="2769611"/>
            <a:ext cx="1560148" cy="1440000"/>
          </a:xfrm>
          <a:prstGeom prst="ellipse">
            <a:avLst/>
          </a:prstGeom>
          <a:solidFill>
            <a:srgbClr val="156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0.7%</a:t>
            </a:r>
          </a:p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Electricity and gas</a:t>
            </a:r>
          </a:p>
        </p:txBody>
      </p:sp>
      <p:sp>
        <p:nvSpPr>
          <p:cNvPr id="16" name="Oval 15"/>
          <p:cNvSpPr/>
          <p:nvPr/>
        </p:nvSpPr>
        <p:spPr>
          <a:xfrm>
            <a:off x="6889124" y="1329612"/>
            <a:ext cx="1762369" cy="1439999"/>
          </a:xfrm>
          <a:prstGeom prst="ellipse">
            <a:avLst/>
          </a:prstGeom>
          <a:solidFill>
            <a:srgbClr val="156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1.9%</a:t>
            </a:r>
          </a:p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Water supply, sewerage and waste management</a:t>
            </a:r>
          </a:p>
        </p:txBody>
      </p:sp>
      <p:sp>
        <p:nvSpPr>
          <p:cNvPr id="17" name="Oval 16"/>
          <p:cNvSpPr/>
          <p:nvPr/>
        </p:nvSpPr>
        <p:spPr>
          <a:xfrm>
            <a:off x="4736244" y="4259738"/>
            <a:ext cx="1800654" cy="1546157"/>
          </a:xfrm>
          <a:prstGeom prst="ellipse">
            <a:avLst/>
          </a:prstGeom>
          <a:solidFill>
            <a:srgbClr val="5F6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400" b="1" dirty="0">
                <a:latin typeface="Century Gothic" panose="020B0502020202020204" charset="0"/>
                <a:cs typeface="Century Gothic" panose="020B0502020202020204" charset="0"/>
              </a:rPr>
              <a:t>0.5 %</a:t>
            </a:r>
          </a:p>
          <a:p>
            <a:pPr algn="ctr"/>
            <a:r>
              <a:rPr lang="en-GB" altLang="en-US" sz="1400" b="1" dirty="0">
                <a:latin typeface="Century Gothic" panose="020B0502020202020204" charset="0"/>
                <a:cs typeface="Century Gothic" panose="020B0502020202020204" charset="0"/>
              </a:rPr>
              <a:t>Construction</a:t>
            </a:r>
          </a:p>
        </p:txBody>
      </p:sp>
      <p:sp>
        <p:nvSpPr>
          <p:cNvPr id="18" name="Oval 17"/>
          <p:cNvSpPr/>
          <p:nvPr/>
        </p:nvSpPr>
        <p:spPr>
          <a:xfrm>
            <a:off x="6698739" y="2902056"/>
            <a:ext cx="1636714" cy="1669934"/>
          </a:xfrm>
          <a:prstGeom prst="ellipse">
            <a:avLst/>
          </a:prstGeom>
          <a:solidFill>
            <a:srgbClr val="FA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2.3%</a:t>
            </a:r>
          </a:p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Transport and storage</a:t>
            </a:r>
          </a:p>
        </p:txBody>
      </p:sp>
      <p:sp>
        <p:nvSpPr>
          <p:cNvPr id="20" name="Oval 19"/>
          <p:cNvSpPr/>
          <p:nvPr/>
        </p:nvSpPr>
        <p:spPr>
          <a:xfrm>
            <a:off x="8394118" y="3706533"/>
            <a:ext cx="1762369" cy="1439999"/>
          </a:xfrm>
          <a:prstGeom prst="ellipse">
            <a:avLst/>
          </a:prstGeom>
          <a:solidFill>
            <a:srgbClr val="FA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1.3%</a:t>
            </a:r>
          </a:p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Accommodation and food</a:t>
            </a:r>
          </a:p>
        </p:txBody>
      </p:sp>
      <p:sp>
        <p:nvSpPr>
          <p:cNvPr id="21" name="Oval 20"/>
          <p:cNvSpPr/>
          <p:nvPr/>
        </p:nvSpPr>
        <p:spPr>
          <a:xfrm>
            <a:off x="10191268" y="4503262"/>
            <a:ext cx="1636714" cy="1302634"/>
          </a:xfrm>
          <a:prstGeom prst="ellipse">
            <a:avLst/>
          </a:prstGeom>
          <a:solidFill>
            <a:srgbClr val="FA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0.0%</a:t>
            </a:r>
          </a:p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Information and communication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6960" y="1534160"/>
            <a:ext cx="6035040" cy="440943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Cambria" panose="02040503050406030204" pitchFamily="18" charset="0"/>
              </a:rPr>
              <a:t>THANK YOU</a:t>
            </a:r>
            <a:b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200" dirty="0">
                <a:latin typeface="Century Gothic" panose="020B0502020202020204" pitchFamily="34" charset="0"/>
                <a:ea typeface="Cambria" panose="02040503050406030204" pitchFamily="18" charset="0"/>
              </a:rPr>
              <a:t>End of Press Release for </a:t>
            </a:r>
            <a:br>
              <a:rPr lang="en-US" sz="2200" dirty="0">
                <a:latin typeface="Century Gothic" panose="020B0502020202020204" pitchFamily="34" charset="0"/>
                <a:ea typeface="Cambria" panose="02040503050406030204" pitchFamily="18" charset="0"/>
              </a:rPr>
            </a:br>
            <a:r>
              <a:rPr lang="en-US" sz="2200" dirty="0">
                <a:latin typeface="Century Gothic" panose="020B0502020202020204" pitchFamily="34" charset="0"/>
                <a:ea typeface="Cambria" panose="02040503050406030204" pitchFamily="18" charset="0"/>
              </a:rPr>
              <a:t>September 2024 Producer Price Index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200" i="1" dirty="0">
                <a:solidFill>
                  <a:schemeClr val="tx1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For enquiries, please contact:</a:t>
            </a:r>
            <a:br>
              <a:rPr lang="en-US" sz="2200" i="1" dirty="0">
                <a:solidFill>
                  <a:schemeClr val="tx1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</a:br>
            <a:r>
              <a:rPr lang="en-US" sz="2200" i="1" dirty="0">
                <a:solidFill>
                  <a:schemeClr val="tx1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Dr. Anthony Kofi Krakah</a:t>
            </a:r>
            <a:br>
              <a:rPr lang="en-US" sz="2200" i="1" dirty="0">
                <a:solidFill>
                  <a:schemeClr val="tx1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</a:br>
            <a:r>
              <a:rPr lang="en-US" sz="2200" i="1" dirty="0">
                <a:solidFill>
                  <a:schemeClr val="tx1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(Head, Business &amp; Industrial Statistics, GSS)</a:t>
            </a:r>
            <a:br>
              <a:rPr lang="en-US" sz="2200" i="1" dirty="0">
                <a:solidFill>
                  <a:schemeClr val="tx1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</a:br>
            <a:r>
              <a:rPr lang="en-US" sz="2200" i="1" dirty="0">
                <a:solidFill>
                  <a:schemeClr val="tx1"/>
                </a:solidFill>
                <a:latin typeface="Century Gothic" panose="020B0502020202020204" pitchFamily="34" charset="0"/>
                <a:ea typeface="Cambria" panose="02040503050406030204" pitchFamily="18" charset="0"/>
                <a:hlinkClick r:id="rId2"/>
              </a:rPr>
              <a:t>anthony.krakah@statsghana.gov.gh</a:t>
            </a:r>
            <a:br>
              <a:rPr lang="en-US" sz="2000" i="1" dirty="0">
                <a:solidFill>
                  <a:schemeClr val="tx1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</a:br>
            <a:br>
              <a:rPr lang="en-US" sz="2000" i="1" dirty="0">
                <a:solidFill>
                  <a:schemeClr val="tx1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</a:br>
            <a:br>
              <a:rPr lang="en-US" sz="2000" dirty="0">
                <a:latin typeface="Century Gothic" panose="020B0502020202020204" pitchFamily="34" charset="0"/>
                <a:ea typeface="Cambria" panose="02040503050406030204" pitchFamily="18" charset="0"/>
              </a:rPr>
            </a:br>
            <a:b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Logo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7392" y="2080874"/>
            <a:ext cx="1396105" cy="13290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058"/>
            <a:ext cx="10515600" cy="790815"/>
          </a:xfrm>
        </p:spPr>
        <p:txBody>
          <a:bodyPr/>
          <a:lstStyle/>
          <a:p>
            <a:pPr algn="ctr"/>
            <a:r>
              <a:rPr lang="en-GB" sz="3600" b="1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In this release, we present:</a:t>
            </a:r>
            <a:endParaRPr lang="en-US" sz="3600" b="1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67" y="835805"/>
            <a:ext cx="11650133" cy="5019425"/>
          </a:xfrm>
        </p:spPr>
        <p:txBody>
          <a:bodyPr/>
          <a:lstStyle/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3000" dirty="0">
                <a:latin typeface="Raleway"/>
                <a:cs typeface="Times New Roman" panose="02020603050405020304"/>
              </a:rPr>
              <a:t>Definition and Measurement of the Producer Price Index (PPI)</a:t>
            </a:r>
          </a:p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CA" sz="3000" dirty="0">
              <a:latin typeface="Raleway" pitchFamily="34" charset="0"/>
              <a:cs typeface="Times New Roman" panose="02020603050405020304" pitchFamily="18" charset="0"/>
            </a:endParaRPr>
          </a:p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3000" dirty="0">
                <a:latin typeface="Raleway"/>
                <a:cs typeface="Times New Roman" panose="02020603050405020304"/>
              </a:rPr>
              <a:t>Producer Price Index and Producer Inflation for September 2024</a:t>
            </a:r>
          </a:p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CA" sz="3000" dirty="0">
              <a:latin typeface="Raleway" pitchFamily="34" charset="0"/>
              <a:cs typeface="Times New Roman" panose="02020603050405020304" pitchFamily="18" charset="0"/>
            </a:endParaRPr>
          </a:p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3000" dirty="0">
                <a:latin typeface="Raleway"/>
                <a:cs typeface="Times New Roman" panose="02020603050405020304"/>
              </a:rPr>
              <a:t>Disaggregation of the </a:t>
            </a:r>
            <a:r>
              <a:rPr kumimoji="0" lang="en-CA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n-ea"/>
                <a:cs typeface="Times New Roman" panose="02020603050405020304"/>
              </a:rPr>
              <a:t>September</a:t>
            </a:r>
            <a:r>
              <a:rPr lang="en-CA" sz="3000" dirty="0">
                <a:latin typeface="Raleway"/>
                <a:cs typeface="Times New Roman" panose="02020603050405020304"/>
              </a:rPr>
              <a:t> 2024 Producer Inflation </a:t>
            </a:r>
          </a:p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CA" sz="3000" dirty="0">
              <a:latin typeface="Raleway"/>
              <a:cs typeface="Times New Roman" panose="02020603050405020304"/>
            </a:endParaRPr>
          </a:p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3000" dirty="0">
                <a:latin typeface="Raleway"/>
                <a:cs typeface="Times New Roman" panose="02020603050405020304"/>
              </a:rPr>
              <a:t>Highlights of </a:t>
            </a:r>
            <a:r>
              <a:rPr kumimoji="0" lang="en-CA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n-ea"/>
                <a:cs typeface="Times New Roman" panose="02020603050405020304"/>
              </a:rPr>
              <a:t>September</a:t>
            </a:r>
            <a:r>
              <a:rPr lang="en-CA" sz="3000" dirty="0">
                <a:latin typeface="Raleway"/>
                <a:cs typeface="Times New Roman" panose="02020603050405020304"/>
              </a:rPr>
              <a:t> 2024 Producer Inflation</a:t>
            </a:r>
          </a:p>
          <a:p>
            <a:pPr marL="0" indent="0">
              <a:buNone/>
            </a:pPr>
            <a:endParaRPr lang="en-US" sz="3000" dirty="0">
              <a:latin typeface="Raleway"/>
              <a:cs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16814" y="6197852"/>
            <a:ext cx="1546586" cy="53209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itchFamily="2" charset="0"/>
              </a:rPr>
              <a:t>PPI release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itchFamily="2" charset="0"/>
              </a:rPr>
              <a:t>Sept.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66418" y="6364817"/>
            <a:ext cx="690563" cy="365125"/>
          </a:xfrm>
        </p:spPr>
        <p:txBody>
          <a:bodyPr/>
          <a:lstStyle/>
          <a:p>
            <a:r>
              <a:rPr lang="en-GB" sz="2000" dirty="0">
                <a:latin typeface="Raleway"/>
                <a:cs typeface="Calibri" panose="020F0502020204030204"/>
              </a:rPr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83129"/>
            <a:ext cx="11318875" cy="564572"/>
          </a:xfrm>
        </p:spPr>
        <p:txBody>
          <a:bodyPr/>
          <a:lstStyle/>
          <a:p>
            <a:pPr algn="ctr"/>
            <a:r>
              <a:rPr lang="en-GB" sz="3400" b="1">
                <a:solidFill>
                  <a:srgbClr val="382873"/>
                </a:solidFill>
                <a:latin typeface="Raleway"/>
                <a:ea typeface="Cambria" panose="02040503050406030204"/>
                <a:sym typeface="+mn-ea"/>
              </a:rPr>
              <a:t>Definition and Measurement of PPI and Inflation (1/2)</a:t>
            </a:r>
            <a:endParaRPr lang="en-US" sz="3400">
              <a:latin typeface="Ralewa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647699"/>
            <a:ext cx="11630941" cy="5477933"/>
          </a:xfrm>
        </p:spPr>
        <p:txBody>
          <a:bodyPr/>
          <a:lstStyle/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600" dirty="0">
                <a:latin typeface="Raleway"/>
                <a:cs typeface="Times New Roman" panose="02020603050405020304"/>
              </a:rPr>
              <a:t>The Producer Price Index (PPI) measures the average change over time in the selling prices of goods and services as received by domestic producers.</a:t>
            </a:r>
            <a:endParaRPr lang="en-GB" sz="2600" dirty="0">
              <a:latin typeface="Calibri" panose="020F0502020204030204"/>
              <a:cs typeface="Calibri" panose="020F0502020204030204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600" dirty="0">
              <a:latin typeface="Raleway"/>
              <a:cs typeface="Times New Roman" panose="02020603050405020304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600" dirty="0">
                <a:latin typeface="Raleway"/>
                <a:cs typeface="Times New Roman" panose="02020603050405020304"/>
              </a:rPr>
              <a:t>Prices collected for the computation of PPI are known as factory gate price, which are the prices firms assign to their products.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600" dirty="0">
              <a:latin typeface="Raleway"/>
              <a:ea typeface="+mn-lt"/>
              <a:cs typeface="Times New Roman" panose="02020603050405020304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600" dirty="0">
                <a:latin typeface="Raleway"/>
                <a:ea typeface="+mn-lt"/>
                <a:cs typeface="Times New Roman" panose="02020603050405020304"/>
              </a:rPr>
              <a:t>These prices exclude sales and excise taxes, government subsidies other costs incurred by other intermediaries and consumers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600" dirty="0">
              <a:latin typeface="Raleway"/>
              <a:cs typeface="Times New Roman" panose="02020603050405020304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600" dirty="0">
                <a:latin typeface="Raleway"/>
                <a:cs typeface="Times New Roman" panose="02020603050405020304"/>
              </a:rPr>
              <a:t>The rate of Producer Inflation is the relative change in PPI between periods </a:t>
            </a:r>
            <a:endParaRPr lang="en-GB" sz="2600" dirty="0">
              <a:latin typeface="Calibri" panose="020F0502020204030204"/>
              <a:cs typeface="Calibri" panose="020F0502020204030204"/>
            </a:endParaRPr>
          </a:p>
          <a:p>
            <a:pPr marL="109855" indent="0" algn="just" fontAlgn="auto">
              <a:lnSpc>
                <a:spcPct val="150000"/>
              </a:lnSpc>
              <a:spcAft>
                <a:spcPts val="0"/>
              </a:spcAft>
              <a:buNone/>
            </a:pPr>
            <a:endParaRPr lang="en-US" sz="2600" dirty="0">
              <a:latin typeface="Trebuchet MS" panose="020B0603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42780" y="6325077"/>
            <a:ext cx="690563" cy="365125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latin typeface="Raleway"/>
                <a:cs typeface="Calibri" panose="020F0502020204030204"/>
              </a:rPr>
              <a:t>2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243006" y="6210301"/>
            <a:ext cx="1504494" cy="47990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itchFamily="2" charset="0"/>
              </a:rPr>
              <a:t>PPI release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itchFamily="2" charset="0"/>
              </a:rPr>
              <a:t>Sept. 2024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83129"/>
            <a:ext cx="11327341" cy="564572"/>
          </a:xfrm>
        </p:spPr>
        <p:txBody>
          <a:bodyPr/>
          <a:lstStyle/>
          <a:p>
            <a:pPr algn="ctr"/>
            <a:r>
              <a:rPr lang="en-GB" sz="3400" b="1">
                <a:solidFill>
                  <a:srgbClr val="382873"/>
                </a:solidFill>
                <a:latin typeface="Raleway"/>
                <a:ea typeface="Cambria" panose="02040503050406030204"/>
                <a:sym typeface="+mn-ea"/>
              </a:rPr>
              <a:t>Definition and Measurement of PPI and Inflation (2/2)</a:t>
            </a:r>
            <a:endParaRPr lang="en-US" sz="3400">
              <a:latin typeface="Ralewa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92" y="647699"/>
            <a:ext cx="12020407" cy="5477933"/>
          </a:xfrm>
        </p:spPr>
        <p:txBody>
          <a:bodyPr/>
          <a:lstStyle/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Raleway"/>
                <a:cs typeface="Times New Roman" panose="02020603050405020304"/>
              </a:rPr>
              <a:t>PPI computation is based on a fixed basket of products.</a:t>
            </a:r>
            <a:endParaRPr lang="en-GB" sz="2400" dirty="0">
              <a:latin typeface="Calibri" panose="020F0502020204030204"/>
              <a:cs typeface="Calibri" panose="020F0502020204030204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400" dirty="0">
              <a:latin typeface="Raleway"/>
              <a:cs typeface="Times New Roman" panose="02020603050405020304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Raleway"/>
                <a:cs typeface="Times New Roman" panose="02020603050405020304"/>
              </a:rPr>
              <a:t>Firms are the primary source of data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400" dirty="0">
              <a:latin typeface="Raleway"/>
              <a:ea typeface="+mn-lt"/>
              <a:cs typeface="Times New Roman" panose="02020603050405020304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Raleway"/>
                <a:ea typeface="+mn-lt"/>
                <a:cs typeface="Times New Roman" panose="02020603050405020304"/>
              </a:rPr>
              <a:t>Firms are selected based on the Integrated Business Establishment Survey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400" dirty="0">
              <a:latin typeface="Raleway"/>
              <a:cs typeface="Times New Roman" panose="02020603050405020304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Raleway"/>
                <a:cs typeface="Times New Roman" panose="02020603050405020304"/>
              </a:rPr>
              <a:t>Variables for the computation of  PPI are weights, prices, quantities of products.</a:t>
            </a:r>
            <a:endParaRPr lang="en-GB" sz="2400" dirty="0">
              <a:latin typeface="Calibri" panose="020F0502020204030204"/>
              <a:cs typeface="Calibri" panose="020F0502020204030204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400" dirty="0">
              <a:latin typeface="Raleway"/>
              <a:cs typeface="Times New Roman" panose="02020603050405020304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Raleway"/>
                <a:cs typeface="Times New Roman" panose="02020603050405020304"/>
              </a:rPr>
              <a:t>Two reference periods for the computation of PPI are the </a:t>
            </a:r>
            <a:r>
              <a:rPr lang="en-GB" sz="2400" b="1" dirty="0">
                <a:latin typeface="Raleway"/>
                <a:cs typeface="Times New Roman" panose="02020603050405020304"/>
              </a:rPr>
              <a:t>weight</a:t>
            </a:r>
            <a:r>
              <a:rPr lang="en-GB" sz="2400" dirty="0">
                <a:latin typeface="Raleway"/>
                <a:cs typeface="Times New Roman" panose="02020603050405020304"/>
              </a:rPr>
              <a:t> reference (industry and product shares) and the </a:t>
            </a:r>
            <a:r>
              <a:rPr lang="en-GB" sz="2400" b="1" dirty="0">
                <a:latin typeface="Raleway"/>
                <a:cs typeface="Times New Roman" panose="02020603050405020304"/>
              </a:rPr>
              <a:t>index</a:t>
            </a:r>
            <a:r>
              <a:rPr lang="en-GB" sz="2400" dirty="0">
                <a:latin typeface="Raleway"/>
                <a:cs typeface="Times New Roman" panose="02020603050405020304"/>
              </a:rPr>
              <a:t> reference for price comparison.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400" dirty="0">
              <a:latin typeface="Raleway"/>
              <a:cs typeface="Times New Roman" panose="02020603050405020304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Raleway"/>
                <a:cs typeface="Times New Roman" panose="02020603050405020304"/>
              </a:rPr>
              <a:t>The computation is done from a dual time perspective, monthly and annually</a:t>
            </a:r>
          </a:p>
          <a:p>
            <a:pPr marL="109855" indent="0" algn="just" fontAlgn="auto">
              <a:lnSpc>
                <a:spcPct val="150000"/>
              </a:lnSpc>
              <a:spcAft>
                <a:spcPts val="0"/>
              </a:spcAft>
              <a:buNone/>
            </a:pP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28196" y="6325077"/>
            <a:ext cx="690563" cy="365125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latin typeface="Raleway"/>
                <a:cs typeface="Calibri" panose="020F0502020204030204"/>
              </a:rPr>
              <a:t>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302240" y="6189007"/>
            <a:ext cx="1573469" cy="54481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itchFamily="2" charset="0"/>
              </a:rPr>
              <a:t>PPI release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itchFamily="2" charset="0"/>
              </a:rPr>
              <a:t>Sept. 2024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133" y="206653"/>
            <a:ext cx="10515600" cy="677837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382873"/>
                </a:solidFill>
                <a:latin typeface="Raleway"/>
                <a:ea typeface="+mj-lt"/>
                <a:cs typeface="+mj-lt"/>
              </a:rPr>
              <a:t>Reference Periods - PPI and Inflation </a:t>
            </a:r>
            <a:endParaRPr lang="en-US" sz="3600" dirty="0">
              <a:latin typeface="Raleway"/>
              <a:ea typeface="+mj-lt"/>
              <a:cs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142" y="885032"/>
            <a:ext cx="10816378" cy="4863067"/>
          </a:xfrm>
        </p:spPr>
        <p:txBody>
          <a:bodyPr/>
          <a:lstStyle/>
          <a:p>
            <a:pPr marL="3302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Raleway"/>
                <a:cs typeface="Times New Roman" panose="02020603050405020304"/>
              </a:rPr>
              <a:t>Weight Reference-2019</a:t>
            </a:r>
          </a:p>
          <a:p>
            <a:pPr marL="787400" lvl="1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Raleway"/>
                <a:cs typeface="Times New Roman" panose="02020603050405020304"/>
              </a:rPr>
              <a:t>Weight reference at the industry level is based on 2019 Gross Value Output (GVO)</a:t>
            </a:r>
          </a:p>
          <a:p>
            <a:pPr marL="4318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>
              <a:latin typeface="Raleway"/>
              <a:cs typeface="Times New Roman" panose="02020603050405020304"/>
            </a:endParaRPr>
          </a:p>
          <a:p>
            <a:pPr marL="787400" lvl="1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Raleway"/>
                <a:cs typeface="Times New Roman" panose="02020603050405020304"/>
              </a:rPr>
              <a:t>Selection of firms is based on the 2013 Integrated Business Establishment Survey (II)</a:t>
            </a:r>
            <a:endParaRPr lang="en-US" dirty="0"/>
          </a:p>
          <a:p>
            <a:pPr marL="787400" lvl="1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800" dirty="0">
              <a:latin typeface="Raleway"/>
              <a:cs typeface="Times New Roman" panose="02020603050405020304"/>
            </a:endParaRPr>
          </a:p>
          <a:p>
            <a:pPr marL="330200" lvl="1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Raleway"/>
                <a:cs typeface="Times New Roman" panose="02020603050405020304"/>
              </a:rPr>
              <a:t>Index Reference (Price Comparison)– March 2020 to February 2021 =100</a:t>
            </a:r>
          </a:p>
          <a:p>
            <a:pPr marL="4318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>
              <a:latin typeface="Raleway" pitchFamily="34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en-US" sz="2800" dirty="0">
              <a:latin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32720" y="6125368"/>
            <a:ext cx="1639298" cy="54768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itchFamily="2" charset="0"/>
              </a:rPr>
              <a:t>PPI release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itchFamily="2" charset="0"/>
              </a:rPr>
              <a:t>Sept.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49660" y="6399212"/>
            <a:ext cx="690563" cy="365125"/>
          </a:xfrm>
        </p:spPr>
        <p:txBody>
          <a:bodyPr/>
          <a:lstStyle/>
          <a:p>
            <a:r>
              <a:rPr lang="en-GB" sz="2000" dirty="0">
                <a:latin typeface="Raleway"/>
              </a:rPr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267" y="144992"/>
            <a:ext cx="10532533" cy="530205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382873"/>
                </a:solidFill>
                <a:latin typeface="Raleway"/>
                <a:ea typeface="Cambria" panose="02040503050406030204"/>
              </a:rPr>
              <a:t>PPI Weights </a:t>
            </a:r>
            <a:endParaRPr lang="en-US" sz="3600" dirty="0">
              <a:latin typeface="Raleway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05115" y="6212494"/>
            <a:ext cx="1610446" cy="47082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itchFamily="2" charset="0"/>
              </a:rPr>
              <a:t>PPI release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itchFamily="2" charset="0"/>
              </a:rPr>
              <a:t>Sept.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87533" y="6351566"/>
            <a:ext cx="690563" cy="365125"/>
          </a:xfrm>
        </p:spPr>
        <p:txBody>
          <a:bodyPr/>
          <a:lstStyle/>
          <a:p>
            <a:r>
              <a:rPr lang="en-GB" sz="2000" dirty="0">
                <a:latin typeface="Raleway"/>
                <a:cs typeface="Calibri" panose="020F0502020204030204"/>
              </a:rPr>
              <a:t>5</a:t>
            </a:r>
          </a:p>
        </p:txBody>
      </p:sp>
      <p:pic>
        <p:nvPicPr>
          <p:cNvPr id="13" name="Picture 12" descr="Text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0094"/>
            <a:ext cx="12192000" cy="58589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967" y="276224"/>
            <a:ext cx="11538142" cy="556896"/>
          </a:xfrm>
        </p:spPr>
        <p:txBody>
          <a:bodyPr/>
          <a:lstStyle/>
          <a:p>
            <a:pPr algn="ctr"/>
            <a:r>
              <a:rPr lang="en-CA" sz="3600" b="1" dirty="0">
                <a:solidFill>
                  <a:srgbClr val="382873"/>
                </a:solidFill>
                <a:latin typeface="Raleway"/>
                <a:ea typeface="Cambria" panose="02040503050406030204"/>
              </a:rPr>
              <a:t>Producer Price Index and Producer Inflation for September 2024</a:t>
            </a:r>
            <a:endParaRPr lang="en-US" sz="3600" b="1" dirty="0">
              <a:solidFill>
                <a:srgbClr val="382873"/>
              </a:solidFill>
              <a:latin typeface="Raleway"/>
              <a:ea typeface="Cambria" panose="0204050305040603020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278269" y="6200094"/>
            <a:ext cx="1712840" cy="48917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itchFamily="2" charset="0"/>
              </a:rPr>
              <a:t>PPI release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itchFamily="2" charset="0"/>
              </a:rPr>
              <a:t>Sept.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0" y="6340701"/>
            <a:ext cx="690563" cy="365125"/>
          </a:xfrm>
        </p:spPr>
        <p:txBody>
          <a:bodyPr/>
          <a:lstStyle/>
          <a:p>
            <a:r>
              <a:rPr lang="en-GB" sz="2000">
                <a:latin typeface="Raleway"/>
                <a:cs typeface="Calibri" panose="020F0502020204030204"/>
              </a:rPr>
              <a:t>6</a:t>
            </a:r>
            <a:endParaRPr lang="en-GB" sz="2000" dirty="0">
              <a:latin typeface="Raleway"/>
              <a:cs typeface="Calibri" panose="020F050202020403020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A0BBC1-D1C4-7480-E517-40CE463AF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891" y="984560"/>
            <a:ext cx="6027189" cy="5040320"/>
          </a:xfrm>
        </p:spPr>
        <p:txBody>
          <a:bodyPr/>
          <a:lstStyle/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dirty="0">
                <a:latin typeface="Century Gothic" panose="020B0502020202020204" pitchFamily="34" charset="0"/>
                <a:cs typeface="Times New Roman" panose="02020603050405020304"/>
              </a:rPr>
              <a:t>PPI </a:t>
            </a:r>
            <a:r>
              <a:rPr lang="en-US" dirty="0">
                <a:latin typeface="Century Gothic" panose="020B0502020202020204" pitchFamily="34" charset="0"/>
                <a:cs typeface="Times New Roman" panose="02020603050405020304"/>
              </a:rPr>
              <a:t>for September 2024 was 261.4 relative to 200.5 for September 2023 </a:t>
            </a:r>
            <a:endParaRPr lang="en-GB" dirty="0">
              <a:latin typeface="Century Gothic" panose="020B0502020202020204" pitchFamily="34" charset="0"/>
              <a:cs typeface="Times New Roman" panose="02020603050405020304"/>
            </a:endParaRPr>
          </a:p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endParaRPr lang="en-US" altLang="en-GB" dirty="0">
              <a:latin typeface="Century Gothic" panose="020B0502020202020204" pitchFamily="34" charset="0"/>
              <a:cs typeface="Times New Roman" panose="02020603050405020304"/>
            </a:endParaRPr>
          </a:p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altLang="en-GB" dirty="0">
                <a:latin typeface="Century Gothic" panose="020B0502020202020204" pitchFamily="34" charset="0"/>
                <a:cs typeface="Times New Roman" panose="02020603050405020304"/>
              </a:rPr>
              <a:t>Year-on-year inflation rate at ex-factory prices for all goods and services</a:t>
            </a:r>
            <a:r>
              <a:rPr lang="en-US" altLang="en-GB" b="1" dirty="0">
                <a:latin typeface="Century Gothic" panose="020B0502020202020204" pitchFamily="34" charset="0"/>
                <a:cs typeface="Times New Roman" panose="02020603050405020304"/>
              </a:rPr>
              <a:t> </a:t>
            </a:r>
            <a:r>
              <a:rPr lang="en-US" altLang="en-GB" dirty="0">
                <a:latin typeface="Century Gothic" panose="020B0502020202020204" pitchFamily="34" charset="0"/>
                <a:cs typeface="Times New Roman" panose="02020603050405020304"/>
              </a:rPr>
              <a:t>was 30.4% in September 2024</a:t>
            </a:r>
            <a:r>
              <a:rPr lang="en-GB" dirty="0">
                <a:latin typeface="Century Gothic" panose="020B0502020202020204" pitchFamily="34" charset="0"/>
                <a:cs typeface="Times New Roman" panose="02020603050405020304"/>
              </a:rPr>
              <a:t>.</a:t>
            </a:r>
          </a:p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endParaRPr lang="en-GB" dirty="0">
              <a:latin typeface="Century Gothic" panose="020B0502020202020204" pitchFamily="34" charset="0"/>
              <a:cs typeface="Times New Roman" panose="02020603050405020304"/>
            </a:endParaRPr>
          </a:p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altLang="en-GB" dirty="0">
                <a:latin typeface="Century Gothic" panose="020B0502020202020204" pitchFamily="34" charset="0"/>
                <a:cs typeface="Times New Roman" panose="02020603050405020304" pitchFamily="18" charset="0"/>
              </a:rPr>
              <a:t>Month-on-month producer inflation rate was 0.6%.</a:t>
            </a:r>
            <a:endParaRPr lang="en-GB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46D0087-3A5C-8208-3C92-3BCCECC99E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28080" y="984560"/>
            <a:ext cx="5763029" cy="5192403"/>
          </a:xfrm>
        </p:spPr>
      </p:pic>
    </p:spTree>
    <p:extLst>
      <p:ext uri="{BB962C8B-B14F-4D97-AF65-F5344CB8AC3E}">
        <p14:creationId xmlns:p14="http://schemas.microsoft.com/office/powerpoint/2010/main" val="211402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599" y="0"/>
            <a:ext cx="11445241" cy="1234911"/>
          </a:xfrm>
        </p:spPr>
        <p:txBody>
          <a:bodyPr/>
          <a:lstStyle/>
          <a:p>
            <a:pPr algn="ctr"/>
            <a:r>
              <a:rPr lang="en-CA" sz="3600" b="1" dirty="0">
                <a:solidFill>
                  <a:srgbClr val="382873"/>
                </a:solidFill>
                <a:latin typeface="Trebuchet MS" panose="020B0603020202020204" pitchFamily="34" charset="0"/>
                <a:ea typeface="Cambria" panose="02040503050406030204"/>
                <a:cs typeface="Trebuchet MS" panose="020B0603020202020204" pitchFamily="34" charset="0"/>
              </a:rPr>
              <a:t>Disaggregation of the YoY August and September 2024 Producer Inflation by Sectors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03841" y="6125368"/>
            <a:ext cx="1559560" cy="5476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itchFamily="2" charset="0"/>
              </a:rPr>
              <a:t>PPI release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itchFamily="2" charset="0"/>
              </a:rPr>
              <a:t>Sept. 2024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91703" y="6399212"/>
            <a:ext cx="690563" cy="365125"/>
          </a:xfrm>
        </p:spPr>
        <p:txBody>
          <a:bodyPr/>
          <a:lstStyle/>
          <a:p>
            <a:r>
              <a:rPr lang="en-GB" sz="2000" dirty="0">
                <a:latin typeface="Raleway"/>
              </a:rPr>
              <a:t>7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76198"/>
              </p:ext>
            </p:extLst>
          </p:nvPr>
        </p:nvGraphicFramePr>
        <p:xfrm>
          <a:off x="132081" y="1137921"/>
          <a:ext cx="11907520" cy="4856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6057" y="0"/>
            <a:ext cx="10918372" cy="1053185"/>
          </a:xfrm>
        </p:spPr>
        <p:txBody>
          <a:bodyPr/>
          <a:lstStyle/>
          <a:p>
            <a:pPr algn="ctr"/>
            <a:r>
              <a:rPr lang="en-CA" sz="3600" b="1" dirty="0">
                <a:solidFill>
                  <a:srgbClr val="382873"/>
                </a:solidFill>
                <a:latin typeface="Trebuchet MS" panose="020B0603020202020204" pitchFamily="34" charset="0"/>
                <a:ea typeface="Cambria" panose="02040503050406030204"/>
                <a:cs typeface="Trebuchet MS" panose="020B0603020202020204" pitchFamily="34" charset="0"/>
              </a:rPr>
              <a:t>Disaggregation of the September 2024 Producer Inflation by Sub-Sectors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312401" y="6125368"/>
            <a:ext cx="1651000" cy="5476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itchFamily="2" charset="0"/>
              </a:rPr>
              <a:t>PPI release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itchFamily="2" charset="0"/>
              </a:rPr>
              <a:t>Sept. 2024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91703" y="6399212"/>
            <a:ext cx="690563" cy="365125"/>
          </a:xfrm>
        </p:spPr>
        <p:txBody>
          <a:bodyPr/>
          <a:lstStyle/>
          <a:p>
            <a:r>
              <a:rPr lang="en-GB" sz="2000" dirty="0">
                <a:latin typeface="Raleway"/>
              </a:rPr>
              <a:t>8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4A5107-4E32-CCB0-08B9-02AC9DF59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pSpPr/>
          <p:nvPr/>
        </p:nvGrpSpPr>
        <p:grpSpPr>
          <a:xfrm>
            <a:off x="139936" y="1053185"/>
            <a:ext cx="11912127" cy="4941215"/>
            <a:chOff x="0" y="0"/>
            <a:chExt cx="18191" cy="9672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00000000-0008-0000-0900-000003000000}"/>
                </a:ext>
              </a:extLst>
            </p:cNvPr>
            <p:cNvGraphicFramePr/>
            <p:nvPr/>
          </p:nvGraphicFramePr>
          <p:xfrm>
            <a:off x="7091" y="13"/>
            <a:ext cx="11100" cy="96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00000000-0008-0000-0900-000004000000}"/>
                </a:ext>
              </a:extLst>
            </p:cNvPr>
            <p:cNvGraphicFramePr/>
            <p:nvPr/>
          </p:nvGraphicFramePr>
          <p:xfrm>
            <a:off x="0" y="0"/>
            <a:ext cx="11100" cy="96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00987468"/>
      </p:ext>
    </p:extLst>
  </p:cSld>
  <p:clrMapOvr>
    <a:masterClrMapping/>
  </p:clrMapOvr>
</p:sld>
</file>

<file path=ppt/theme/theme1.xml><?xml version="1.0" encoding="utf-8"?>
<a:theme xmlns:a="http://schemas.openxmlformats.org/drawingml/2006/main" name="AHIES_Presentation_2021_Use of Maps">
  <a:themeElements>
    <a:clrScheme name="Custom 4">
      <a:dk1>
        <a:sysClr val="windowText" lastClr="000000"/>
      </a:dk1>
      <a:lt1>
        <a:sysClr val="window" lastClr="FFFFFF"/>
      </a:lt1>
      <a:dk2>
        <a:srgbClr val="002060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13702</TotalTime>
  <Words>716</Words>
  <Application>Microsoft Office PowerPoint</Application>
  <PresentationFormat>Widescreen</PresentationFormat>
  <Paragraphs>196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Century Gothic</vt:lpstr>
      <vt:lpstr>Crimson Text</vt:lpstr>
      <vt:lpstr>Raleway</vt:lpstr>
      <vt:lpstr>Trebuchet MS</vt:lpstr>
      <vt:lpstr>Wingdings</vt:lpstr>
      <vt:lpstr>AHIES_Presentation_2021_Use of Maps</vt:lpstr>
      <vt:lpstr>PRESS RELEASE</vt:lpstr>
      <vt:lpstr>In this release, we present:</vt:lpstr>
      <vt:lpstr>Definition and Measurement of PPI and Inflation (1/2)</vt:lpstr>
      <vt:lpstr>Definition and Measurement of PPI and Inflation (2/2)</vt:lpstr>
      <vt:lpstr>Reference Periods - PPI and Inflation </vt:lpstr>
      <vt:lpstr>PPI Weights </vt:lpstr>
      <vt:lpstr>Producer Price Index and Producer Inflation for September 2024</vt:lpstr>
      <vt:lpstr>Disaggregation of the YoY August and September 2024 Producer Inflation by Sectors</vt:lpstr>
      <vt:lpstr>Disaggregation of the September 2024 Producer Inflation by Sub-Sectors</vt:lpstr>
      <vt:lpstr>Inflation of Sub-groups within the Construction Sub-Sector for September 2024</vt:lpstr>
      <vt:lpstr>Inflation of Sub-groups within the Mining and Quarrying Sub-Sector for September 2024</vt:lpstr>
      <vt:lpstr>Sub-groups within the Manufacturing sub-sector with inflation rates above the sub-sector rate</vt:lpstr>
      <vt:lpstr>Producer Inflation for Services Sub-Sector for September 2024</vt:lpstr>
      <vt:lpstr>Highlights for September 2024 YoY Inflation</vt:lpstr>
      <vt:lpstr>Highlights for September 2024 MoM Inflation</vt:lpstr>
      <vt:lpstr>THANK YOU  End of Press Release for  September 2024 Producer Price Index  For enquiries, please contact: Dr. Anthony Kofi Krakah (Head, Business &amp; Industrial Statistics, GSS) anthony.krakah@statsghana.gov.gh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AUGUSTA OKANTEY</dc:creator>
  <cp:lastModifiedBy>Patrick Agyekum</cp:lastModifiedBy>
  <cp:revision>270</cp:revision>
  <dcterms:created xsi:type="dcterms:W3CDTF">2022-11-14T08:58:00Z</dcterms:created>
  <dcterms:modified xsi:type="dcterms:W3CDTF">2024-10-15T11:33:01Z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17186EBDAF0A4148B0F6CA35B9710F97</vt:lpwstr>
  </property>
  <property fmtid="{D5CDD505-2E9C-101B-9397-08002B2CF9AE}" pid="3" name="KSOProductBuildVer">
    <vt:lpwstr>2057-11.2.0.11380</vt:lpwstr>
  </property>
</Properties>
</file>