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1215" r:id="rId2"/>
    <p:sldId id="259" r:id="rId3"/>
    <p:sldId id="1216" r:id="rId4"/>
    <p:sldId id="265" r:id="rId5"/>
    <p:sldId id="1214" r:id="rId6"/>
    <p:sldId id="298" r:id="rId7"/>
    <p:sldId id="300" r:id="rId8"/>
    <p:sldId id="1219" r:id="rId9"/>
    <p:sldId id="1220" r:id="rId10"/>
    <p:sldId id="1221" r:id="rId11"/>
    <p:sldId id="257" r:id="rId12"/>
    <p:sldId id="1224" r:id="rId13"/>
    <p:sldId id="1226" r:id="rId14"/>
    <p:sldId id="1227" r:id="rId15"/>
    <p:sldId id="303" r:id="rId16"/>
    <p:sldId id="304" r:id="rId17"/>
    <p:sldId id="1228" r:id="rId18"/>
    <p:sldId id="306" r:id="rId19"/>
    <p:sldId id="324" r:id="rId20"/>
    <p:sldId id="323" r:id="rId21"/>
    <p:sldId id="318" r:id="rId22"/>
    <p:sldId id="307" r:id="rId23"/>
    <p:sldId id="308" r:id="rId24"/>
    <p:sldId id="309" r:id="rId25"/>
    <p:sldId id="310" r:id="rId26"/>
    <p:sldId id="1211" r:id="rId27"/>
    <p:sldId id="1212" r:id="rId28"/>
    <p:sldId id="96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210D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77"/>
      </p:cViewPr>
      <p:guideLst/>
    </p:cSldViewPr>
  </p:slideViewPr>
  <p:notesTextViewPr>
    <p:cViewPr>
      <p:scale>
        <a:sx n="3" d="2"/>
        <a:sy n="3" d="2"/>
      </p:scale>
      <p:origin x="0" y="0"/>
    </p:cViewPr>
  </p:notesTextViewPr>
  <p:notesViewPr>
    <p:cSldViewPr snapToGrid="0" showGuides="1">
      <p:cViewPr varScale="1">
        <p:scale>
          <a:sx n="84" d="100"/>
          <a:sy n="84" d="100"/>
        </p:scale>
        <p:origin x="305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07685B-6E60-95C8-92F4-D95253C703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BB4069D-F4F5-7926-F16B-F933DDF8730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C447AB-1932-4B6E-BE3D-91CCB56B3176}" type="datetimeFigureOut">
              <a:rPr lang="en-GB" smtClean="0"/>
              <a:t>16/12/2025</a:t>
            </a:fld>
            <a:endParaRPr lang="en-GB"/>
          </a:p>
        </p:txBody>
      </p:sp>
      <p:sp>
        <p:nvSpPr>
          <p:cNvPr id="4" name="Footer Placeholder 3">
            <a:extLst>
              <a:ext uri="{FF2B5EF4-FFF2-40B4-BE49-F238E27FC236}">
                <a16:creationId xmlns:a16="http://schemas.microsoft.com/office/drawing/2014/main" id="{61F440BB-6625-296D-8EF2-55864EB42B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66F4A77-C68B-B2EE-33B5-96A55EE684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260B79-7339-4965-AEDA-98AEA396C0B2}" type="slidenum">
              <a:rPr lang="en-GB" smtClean="0"/>
              <a:t>‹#›</a:t>
            </a:fld>
            <a:endParaRPr lang="en-GB"/>
          </a:p>
        </p:txBody>
      </p:sp>
    </p:spTree>
    <p:extLst>
      <p:ext uri="{BB962C8B-B14F-4D97-AF65-F5344CB8AC3E}">
        <p14:creationId xmlns:p14="http://schemas.microsoft.com/office/powerpoint/2010/main" val="42308713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3D0B2FA2-6B0C-4D72-8F8E-86E5B3BEDB96}" type="datetimeFigureOut">
              <a:rPr lang="en-GB" smtClean="0"/>
              <a:t>16/12/2025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37841F-2405-4657-8CAD-B3C2071366CF}" type="slidenum">
              <a:rPr lang="en-GB" smtClean="0"/>
              <a:t>‹#›</a:t>
            </a:fld>
            <a:endParaRPr lang="en-GB"/>
          </a:p>
        </p:txBody>
      </p:sp>
    </p:spTree>
    <p:extLst>
      <p:ext uri="{BB962C8B-B14F-4D97-AF65-F5344CB8AC3E}">
        <p14:creationId xmlns:p14="http://schemas.microsoft.com/office/powerpoint/2010/main" val="5693358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037841F-2405-4657-8CAD-B3C2071366CF}" type="slidenum">
              <a:rPr lang="en-GB" smtClean="0"/>
              <a:t>1</a:t>
            </a:fld>
            <a:endParaRPr lang="en-GB"/>
          </a:p>
        </p:txBody>
      </p:sp>
    </p:spTree>
    <p:extLst>
      <p:ext uri="{BB962C8B-B14F-4D97-AF65-F5344CB8AC3E}">
        <p14:creationId xmlns:p14="http://schemas.microsoft.com/office/powerpoint/2010/main" val="3030918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37841F-2405-4657-8CAD-B3C2071366CF}" type="slidenum">
              <a:rPr lang="en-GB" smtClean="0"/>
              <a:t>12</a:t>
            </a:fld>
            <a:endParaRPr lang="en-GB"/>
          </a:p>
        </p:txBody>
      </p:sp>
    </p:spTree>
    <p:extLst>
      <p:ext uri="{BB962C8B-B14F-4D97-AF65-F5344CB8AC3E}">
        <p14:creationId xmlns:p14="http://schemas.microsoft.com/office/powerpoint/2010/main" val="2778353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37841F-2405-4657-8CAD-B3C2071366CF}" type="slidenum">
              <a:rPr lang="en-GB" smtClean="0"/>
              <a:t>13</a:t>
            </a:fld>
            <a:endParaRPr lang="en-GB"/>
          </a:p>
        </p:txBody>
      </p:sp>
    </p:spTree>
    <p:extLst>
      <p:ext uri="{BB962C8B-B14F-4D97-AF65-F5344CB8AC3E}">
        <p14:creationId xmlns:p14="http://schemas.microsoft.com/office/powerpoint/2010/main" val="2361245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37841F-2405-4657-8CAD-B3C2071366CF}" type="slidenum">
              <a:rPr lang="en-GB" smtClean="0"/>
              <a:t>14</a:t>
            </a:fld>
            <a:endParaRPr lang="en-GB"/>
          </a:p>
        </p:txBody>
      </p:sp>
    </p:spTree>
    <p:extLst>
      <p:ext uri="{BB962C8B-B14F-4D97-AF65-F5344CB8AC3E}">
        <p14:creationId xmlns:p14="http://schemas.microsoft.com/office/powerpoint/2010/main" val="99735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37841F-2405-4657-8CAD-B3C2071366CF}" type="slidenum">
              <a:rPr lang="en-GB" smtClean="0"/>
              <a:t>17</a:t>
            </a:fld>
            <a:endParaRPr lang="en-GB"/>
          </a:p>
        </p:txBody>
      </p:sp>
    </p:spTree>
    <p:extLst>
      <p:ext uri="{BB962C8B-B14F-4D97-AF65-F5344CB8AC3E}">
        <p14:creationId xmlns:p14="http://schemas.microsoft.com/office/powerpoint/2010/main" val="700826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B0C2A6-33E7-4D78-8CED-DE0A5E3F5E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4869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white square with blue border&#10;&#10;AI-generated content may be incorrect.">
            <a:extLst>
              <a:ext uri="{FF2B5EF4-FFF2-40B4-BE49-F238E27FC236}">
                <a16:creationId xmlns:a16="http://schemas.microsoft.com/office/drawing/2014/main" id="{6BFD019F-BF7D-756B-5645-F8C7E0BF69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02924B1-ADE7-EDE6-FC0F-CB266665547F}"/>
              </a:ext>
            </a:extLst>
          </p:cNvPr>
          <p:cNvSpPr>
            <a:spLocks noGrp="1"/>
          </p:cNvSpPr>
          <p:nvPr>
            <p:ph type="ctrTitle"/>
          </p:nvPr>
        </p:nvSpPr>
        <p:spPr>
          <a:xfrm>
            <a:off x="819509" y="1357745"/>
            <a:ext cx="6547449" cy="2152218"/>
          </a:xfrm>
        </p:spPr>
        <p:txBody>
          <a:bodyPr anchor="ctr">
            <a:normAutofit/>
          </a:bodyPr>
          <a:lstStyle>
            <a:lvl1pPr algn="ctr">
              <a:defRPr sz="4400"/>
            </a:lvl1pPr>
          </a:lstStyle>
          <a:p>
            <a:r>
              <a:rPr lang="en-GB" dirty="0"/>
              <a:t>Click to edit Master title style</a:t>
            </a:r>
          </a:p>
        </p:txBody>
      </p:sp>
      <p:sp>
        <p:nvSpPr>
          <p:cNvPr id="3" name="Subtitle 2">
            <a:extLst>
              <a:ext uri="{FF2B5EF4-FFF2-40B4-BE49-F238E27FC236}">
                <a16:creationId xmlns:a16="http://schemas.microsoft.com/office/drawing/2014/main" id="{6FA7BA3E-D4CC-3A46-1A4E-0B78B9D6B62E}"/>
              </a:ext>
            </a:extLst>
          </p:cNvPr>
          <p:cNvSpPr>
            <a:spLocks noGrp="1"/>
          </p:cNvSpPr>
          <p:nvPr>
            <p:ph type="subTitle" idx="1"/>
          </p:nvPr>
        </p:nvSpPr>
        <p:spPr>
          <a:xfrm>
            <a:off x="819509" y="3602038"/>
            <a:ext cx="6547449"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 name="Date Placeholder 3">
            <a:extLst>
              <a:ext uri="{FF2B5EF4-FFF2-40B4-BE49-F238E27FC236}">
                <a16:creationId xmlns:a16="http://schemas.microsoft.com/office/drawing/2014/main" id="{50230A47-243B-7623-4165-D3F43E560268}"/>
              </a:ext>
            </a:extLst>
          </p:cNvPr>
          <p:cNvSpPr>
            <a:spLocks noGrp="1"/>
          </p:cNvSpPr>
          <p:nvPr>
            <p:ph type="dt" sz="half" idx="10"/>
          </p:nvPr>
        </p:nvSpPr>
        <p:spPr>
          <a:xfrm>
            <a:off x="4201064" y="5735636"/>
            <a:ext cx="2743200" cy="328733"/>
          </a:xfrm>
          <a:prstGeom prst="rect">
            <a:avLst/>
          </a:prstGeom>
        </p:spPr>
        <p:txBody>
          <a:bodyPr/>
          <a:lstStyle>
            <a:lvl1pPr algn="r">
              <a:defRPr sz="1100"/>
            </a:lvl1pPr>
          </a:lstStyle>
          <a:p>
            <a:endParaRPr lang="en-GB" dirty="0"/>
          </a:p>
        </p:txBody>
      </p:sp>
    </p:spTree>
    <p:extLst>
      <p:ext uri="{BB962C8B-B14F-4D97-AF65-F5344CB8AC3E}">
        <p14:creationId xmlns:p14="http://schemas.microsoft.com/office/powerpoint/2010/main" val="702860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4D9D28C4-7488-0510-35CF-A5F725EC6E4A}"/>
              </a:ext>
            </a:extLst>
          </p:cNvPr>
          <p:cNvSpPr>
            <a:spLocks noGrp="1"/>
          </p:cNvSpPr>
          <p:nvPr>
            <p:ph type="ftr" sz="quarter" idx="11"/>
          </p:nvPr>
        </p:nvSpPr>
        <p:spPr/>
        <p:txBody>
          <a:bodyPr/>
          <a:lstStyle/>
          <a:p>
            <a:endParaRPr lang="en-GB"/>
          </a:p>
        </p:txBody>
      </p:sp>
      <p:sp>
        <p:nvSpPr>
          <p:cNvPr id="2" name="Title 1">
            <a:extLst>
              <a:ext uri="{FF2B5EF4-FFF2-40B4-BE49-F238E27FC236}">
                <a16:creationId xmlns:a16="http://schemas.microsoft.com/office/drawing/2014/main" id="{3EDBAF90-1EA8-C07D-B4E9-995155565E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6C1E6A2-5811-657C-5001-BB81686E35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AEA67EF-E5B4-0380-611A-9431D33454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9E40729E-29DD-340D-4D20-CAD5566B45BC}"/>
              </a:ext>
            </a:extLst>
          </p:cNvPr>
          <p:cNvSpPr>
            <a:spLocks noGrp="1"/>
          </p:cNvSpPr>
          <p:nvPr>
            <p:ph type="sldNum" sz="quarter" idx="12"/>
          </p:nvPr>
        </p:nvSpPr>
        <p:spPr/>
        <p:txBody>
          <a:bodyPr/>
          <a:lstStyle/>
          <a:p>
            <a:fld id="{2D8805CE-DD8C-4D77-B236-023D0A5BFCA2}" type="slidenum">
              <a:rPr lang="en-GB" smtClean="0"/>
              <a:t>‹#›</a:t>
            </a:fld>
            <a:endParaRPr lang="en-GB"/>
          </a:p>
        </p:txBody>
      </p:sp>
    </p:spTree>
    <p:extLst>
      <p:ext uri="{BB962C8B-B14F-4D97-AF65-F5344CB8AC3E}">
        <p14:creationId xmlns:p14="http://schemas.microsoft.com/office/powerpoint/2010/main" val="3418000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C7D9A39-71FF-4E69-42E1-5CBE192D59CC}"/>
              </a:ext>
            </a:extLst>
          </p:cNvPr>
          <p:cNvSpPr>
            <a:spLocks noGrp="1"/>
          </p:cNvSpPr>
          <p:nvPr>
            <p:ph type="ftr" sz="quarter" idx="11"/>
          </p:nvPr>
        </p:nvSpPr>
        <p:spPr/>
        <p:txBody>
          <a:bodyPr/>
          <a:lstStyle/>
          <a:p>
            <a:endParaRPr lang="en-GB" dirty="0"/>
          </a:p>
        </p:txBody>
      </p:sp>
      <p:sp>
        <p:nvSpPr>
          <p:cNvPr id="2" name="Title 1">
            <a:extLst>
              <a:ext uri="{FF2B5EF4-FFF2-40B4-BE49-F238E27FC236}">
                <a16:creationId xmlns:a16="http://schemas.microsoft.com/office/drawing/2014/main" id="{20704584-510E-0B2F-47B7-BC6A86CC002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4BFAD0E-BD1E-8FBD-ADA9-EC81F96B9CF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C6238136-B343-52F8-EFF0-5CDC10659C4B}"/>
              </a:ext>
            </a:extLst>
          </p:cNvPr>
          <p:cNvSpPr>
            <a:spLocks noGrp="1"/>
          </p:cNvSpPr>
          <p:nvPr>
            <p:ph type="sldNum" sz="quarter" idx="12"/>
          </p:nvPr>
        </p:nvSpPr>
        <p:spPr/>
        <p:txBody>
          <a:bodyPr/>
          <a:lstStyle/>
          <a:p>
            <a:fld id="{2D8805CE-DD8C-4D77-B236-023D0A5BFCA2}" type="slidenum">
              <a:rPr lang="en-GB" smtClean="0"/>
              <a:t>‹#›</a:t>
            </a:fld>
            <a:endParaRPr lang="en-GB"/>
          </a:p>
        </p:txBody>
      </p:sp>
    </p:spTree>
    <p:extLst>
      <p:ext uri="{BB962C8B-B14F-4D97-AF65-F5344CB8AC3E}">
        <p14:creationId xmlns:p14="http://schemas.microsoft.com/office/powerpoint/2010/main" val="3377123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F46ED7F-DD46-FF75-8373-1EED90234588}"/>
              </a:ext>
            </a:extLst>
          </p:cNvPr>
          <p:cNvSpPr>
            <a:spLocks noGrp="1"/>
          </p:cNvSpPr>
          <p:nvPr>
            <p:ph type="ftr" sz="quarter" idx="11"/>
          </p:nvPr>
        </p:nvSpPr>
        <p:spPr/>
        <p:txBody>
          <a:bodyPr/>
          <a:lstStyle/>
          <a:p>
            <a:endParaRPr lang="en-GB" dirty="0"/>
          </a:p>
        </p:txBody>
      </p:sp>
      <p:sp>
        <p:nvSpPr>
          <p:cNvPr id="2" name="Vertical Title 1">
            <a:extLst>
              <a:ext uri="{FF2B5EF4-FFF2-40B4-BE49-F238E27FC236}">
                <a16:creationId xmlns:a16="http://schemas.microsoft.com/office/drawing/2014/main" id="{4E740F77-FC2A-E572-D501-71D5D17450C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3A073D4-FCA5-C067-2347-3F6E86C4F02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6162C03E-C957-6CD7-BAA0-A382A8508E2C}"/>
              </a:ext>
            </a:extLst>
          </p:cNvPr>
          <p:cNvSpPr>
            <a:spLocks noGrp="1"/>
          </p:cNvSpPr>
          <p:nvPr>
            <p:ph type="sldNum" sz="quarter" idx="12"/>
          </p:nvPr>
        </p:nvSpPr>
        <p:spPr/>
        <p:txBody>
          <a:bodyPr/>
          <a:lstStyle/>
          <a:p>
            <a:fld id="{2D8805CE-DD8C-4D77-B236-023D0A5BFCA2}" type="slidenum">
              <a:rPr lang="en-GB" smtClean="0"/>
              <a:t>‹#›</a:t>
            </a:fld>
            <a:endParaRPr lang="en-GB"/>
          </a:p>
        </p:txBody>
      </p:sp>
    </p:spTree>
    <p:extLst>
      <p:ext uri="{BB962C8B-B14F-4D97-AF65-F5344CB8AC3E}">
        <p14:creationId xmlns:p14="http://schemas.microsoft.com/office/powerpoint/2010/main" val="3200849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descr="A white square with blue border&#10;&#10;AI-generated content may be incorrect.">
            <a:extLst>
              <a:ext uri="{FF2B5EF4-FFF2-40B4-BE49-F238E27FC236}">
                <a16:creationId xmlns:a16="http://schemas.microsoft.com/office/drawing/2014/main" id="{6BFD019F-BF7D-756B-5645-F8C7E0BF69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02924B1-ADE7-EDE6-FC0F-CB266665547F}"/>
              </a:ext>
            </a:extLst>
          </p:cNvPr>
          <p:cNvSpPr>
            <a:spLocks noGrp="1"/>
          </p:cNvSpPr>
          <p:nvPr>
            <p:ph type="ctrTitle"/>
          </p:nvPr>
        </p:nvSpPr>
        <p:spPr>
          <a:xfrm>
            <a:off x="819509" y="1357745"/>
            <a:ext cx="6547449" cy="2152218"/>
          </a:xfrm>
        </p:spPr>
        <p:txBody>
          <a:bodyPr anchor="ctr">
            <a:normAutofit/>
          </a:bodyPr>
          <a:lstStyle>
            <a:lvl1pPr algn="ctr">
              <a:defRPr sz="4400"/>
            </a:lvl1pPr>
          </a:lstStyle>
          <a:p>
            <a:r>
              <a:rPr lang="en-GB" dirty="0"/>
              <a:t>Click to edit Master title style</a:t>
            </a:r>
          </a:p>
        </p:txBody>
      </p:sp>
      <p:sp>
        <p:nvSpPr>
          <p:cNvPr id="3" name="Subtitle 2">
            <a:extLst>
              <a:ext uri="{FF2B5EF4-FFF2-40B4-BE49-F238E27FC236}">
                <a16:creationId xmlns:a16="http://schemas.microsoft.com/office/drawing/2014/main" id="{6FA7BA3E-D4CC-3A46-1A4E-0B78B9D6B62E}"/>
              </a:ext>
            </a:extLst>
          </p:cNvPr>
          <p:cNvSpPr>
            <a:spLocks noGrp="1"/>
          </p:cNvSpPr>
          <p:nvPr>
            <p:ph type="subTitle" idx="1"/>
          </p:nvPr>
        </p:nvSpPr>
        <p:spPr>
          <a:xfrm>
            <a:off x="819509" y="3602038"/>
            <a:ext cx="6547449"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 name="Date Placeholder 3">
            <a:extLst>
              <a:ext uri="{FF2B5EF4-FFF2-40B4-BE49-F238E27FC236}">
                <a16:creationId xmlns:a16="http://schemas.microsoft.com/office/drawing/2014/main" id="{50230A47-243B-7623-4165-D3F43E560268}"/>
              </a:ext>
            </a:extLst>
          </p:cNvPr>
          <p:cNvSpPr>
            <a:spLocks noGrp="1"/>
          </p:cNvSpPr>
          <p:nvPr>
            <p:ph type="dt" sz="half" idx="10"/>
          </p:nvPr>
        </p:nvSpPr>
        <p:spPr>
          <a:xfrm>
            <a:off x="4201064" y="5735636"/>
            <a:ext cx="2743200" cy="328733"/>
          </a:xfrm>
          <a:prstGeom prst="rect">
            <a:avLst/>
          </a:prstGeom>
        </p:spPr>
        <p:txBody>
          <a:bodyPr/>
          <a:lstStyle>
            <a:lvl1pPr algn="r">
              <a:defRPr sz="1100"/>
            </a:lvl1pPr>
          </a:lstStyle>
          <a:p>
            <a:endParaRPr lang="en-GB" dirty="0"/>
          </a:p>
        </p:txBody>
      </p:sp>
      <p:sp>
        <p:nvSpPr>
          <p:cNvPr id="5" name="Rectangle 4">
            <a:extLst>
              <a:ext uri="{FF2B5EF4-FFF2-40B4-BE49-F238E27FC236}">
                <a16:creationId xmlns:a16="http://schemas.microsoft.com/office/drawing/2014/main" id="{0FC21916-D054-B7E9-F212-A3D21BEAE3CA}"/>
              </a:ext>
            </a:extLst>
          </p:cNvPr>
          <p:cNvSpPr/>
          <p:nvPr userDrawn="1"/>
        </p:nvSpPr>
        <p:spPr>
          <a:xfrm>
            <a:off x="8462075" y="720671"/>
            <a:ext cx="3603356" cy="527717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35873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3B693EE-3637-0F95-F599-A825B48ED8CB}"/>
              </a:ext>
            </a:extLst>
          </p:cNvPr>
          <p:cNvSpPr>
            <a:spLocks noGrp="1"/>
          </p:cNvSpPr>
          <p:nvPr>
            <p:ph type="ftr" sz="quarter" idx="11"/>
          </p:nvPr>
        </p:nvSpPr>
        <p:spPr/>
        <p:txBody>
          <a:bodyPr/>
          <a:lstStyle/>
          <a:p>
            <a:endParaRPr lang="en-GB" dirty="0"/>
          </a:p>
        </p:txBody>
      </p:sp>
      <p:sp>
        <p:nvSpPr>
          <p:cNvPr id="2" name="Title 1">
            <a:extLst>
              <a:ext uri="{FF2B5EF4-FFF2-40B4-BE49-F238E27FC236}">
                <a16:creationId xmlns:a16="http://schemas.microsoft.com/office/drawing/2014/main" id="{D98C5FFA-7C77-FCC6-E08A-A2A3AC864CA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8CA1E8E-1DC2-8C34-BE5E-B35E943D902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1A7EA8A6-1917-C00A-B6C3-2BCDBF47DEA0}"/>
              </a:ext>
            </a:extLst>
          </p:cNvPr>
          <p:cNvSpPr>
            <a:spLocks noGrp="1"/>
          </p:cNvSpPr>
          <p:nvPr>
            <p:ph type="sldNum" sz="quarter" idx="12"/>
          </p:nvPr>
        </p:nvSpPr>
        <p:spPr/>
        <p:txBody>
          <a:bodyPr/>
          <a:lstStyle/>
          <a:p>
            <a:fld id="{2D8805CE-DD8C-4D77-B236-023D0A5BFCA2}" type="slidenum">
              <a:rPr lang="en-GB" smtClean="0"/>
              <a:t>‹#›</a:t>
            </a:fld>
            <a:endParaRPr lang="en-GB"/>
          </a:p>
        </p:txBody>
      </p:sp>
    </p:spTree>
    <p:extLst>
      <p:ext uri="{BB962C8B-B14F-4D97-AF65-F5344CB8AC3E}">
        <p14:creationId xmlns:p14="http://schemas.microsoft.com/office/powerpoint/2010/main" val="3866099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EA878-AC51-8FD3-80D4-0F765D30A380}"/>
              </a:ext>
            </a:extLst>
          </p:cNvPr>
          <p:cNvSpPr>
            <a:spLocks noGrp="1"/>
          </p:cNvSpPr>
          <p:nvPr>
            <p:ph type="title"/>
          </p:nvPr>
        </p:nvSpPr>
        <p:spPr>
          <a:xfrm>
            <a:off x="831849" y="1709738"/>
            <a:ext cx="10320059" cy="2852737"/>
          </a:xfrm>
        </p:spPr>
        <p:txBody>
          <a:bodyPr anchor="ctr">
            <a:normAutofit/>
          </a:bodyPr>
          <a:lstStyle>
            <a:lvl1pPr algn="l">
              <a:defRPr sz="4800"/>
            </a:lvl1pPr>
          </a:lstStyle>
          <a:p>
            <a:r>
              <a:rPr lang="en-GB"/>
              <a:t>Click to edit Master title style</a:t>
            </a:r>
          </a:p>
        </p:txBody>
      </p:sp>
      <p:sp>
        <p:nvSpPr>
          <p:cNvPr id="3" name="Text Placeholder 2">
            <a:extLst>
              <a:ext uri="{FF2B5EF4-FFF2-40B4-BE49-F238E27FC236}">
                <a16:creationId xmlns:a16="http://schemas.microsoft.com/office/drawing/2014/main" id="{C75AA2D1-79EE-C30A-1A40-C03596A601C3}"/>
              </a:ext>
            </a:extLst>
          </p:cNvPr>
          <p:cNvSpPr>
            <a:spLocks noGrp="1"/>
          </p:cNvSpPr>
          <p:nvPr>
            <p:ph type="body" idx="1"/>
          </p:nvPr>
        </p:nvSpPr>
        <p:spPr>
          <a:xfrm>
            <a:off x="831850" y="4589463"/>
            <a:ext cx="10320058"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Master text styles</a:t>
            </a:r>
          </a:p>
        </p:txBody>
      </p:sp>
    </p:spTree>
    <p:extLst>
      <p:ext uri="{BB962C8B-B14F-4D97-AF65-F5344CB8AC3E}">
        <p14:creationId xmlns:p14="http://schemas.microsoft.com/office/powerpoint/2010/main" val="4067219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E1DA85FE-6ED8-A6EB-B964-F7995488CA2C}"/>
              </a:ext>
            </a:extLst>
          </p:cNvPr>
          <p:cNvSpPr>
            <a:spLocks noGrp="1"/>
          </p:cNvSpPr>
          <p:nvPr>
            <p:ph type="ftr" sz="quarter" idx="11"/>
          </p:nvPr>
        </p:nvSpPr>
        <p:spPr/>
        <p:txBody>
          <a:bodyPr/>
          <a:lstStyle/>
          <a:p>
            <a:endParaRPr lang="en-GB" dirty="0"/>
          </a:p>
        </p:txBody>
      </p:sp>
      <p:sp>
        <p:nvSpPr>
          <p:cNvPr id="2" name="Title 1">
            <a:extLst>
              <a:ext uri="{FF2B5EF4-FFF2-40B4-BE49-F238E27FC236}">
                <a16:creationId xmlns:a16="http://schemas.microsoft.com/office/drawing/2014/main" id="{C1007735-7EA1-846F-356E-6872E8DF725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B72C433-0D98-21DC-8265-5CD65CFE3E1A}"/>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86526221-466D-8E9A-9136-4E39600817E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9F1E4B32-3652-8EBF-4A71-9DD104DB9705}"/>
              </a:ext>
            </a:extLst>
          </p:cNvPr>
          <p:cNvSpPr>
            <a:spLocks noGrp="1"/>
          </p:cNvSpPr>
          <p:nvPr>
            <p:ph type="sldNum" sz="quarter" idx="12"/>
          </p:nvPr>
        </p:nvSpPr>
        <p:spPr/>
        <p:txBody>
          <a:bodyPr/>
          <a:lstStyle/>
          <a:p>
            <a:fld id="{2D8805CE-DD8C-4D77-B236-023D0A5BFCA2}" type="slidenum">
              <a:rPr lang="en-GB" smtClean="0"/>
              <a:t>‹#›</a:t>
            </a:fld>
            <a:endParaRPr lang="en-GB"/>
          </a:p>
        </p:txBody>
      </p:sp>
    </p:spTree>
    <p:extLst>
      <p:ext uri="{BB962C8B-B14F-4D97-AF65-F5344CB8AC3E}">
        <p14:creationId xmlns:p14="http://schemas.microsoft.com/office/powerpoint/2010/main" val="3219904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B782422-419F-FA41-68F8-CB02F8D8D42E}"/>
              </a:ext>
            </a:extLst>
          </p:cNvPr>
          <p:cNvSpPr>
            <a:spLocks noGrp="1"/>
          </p:cNvSpPr>
          <p:nvPr>
            <p:ph type="ftr" sz="quarter" idx="11"/>
          </p:nvPr>
        </p:nvSpPr>
        <p:spPr/>
        <p:txBody>
          <a:bodyPr/>
          <a:lstStyle/>
          <a:p>
            <a:endParaRPr lang="en-GB" dirty="0"/>
          </a:p>
        </p:txBody>
      </p:sp>
      <p:sp>
        <p:nvSpPr>
          <p:cNvPr id="2" name="Title 1">
            <a:extLst>
              <a:ext uri="{FF2B5EF4-FFF2-40B4-BE49-F238E27FC236}">
                <a16:creationId xmlns:a16="http://schemas.microsoft.com/office/drawing/2014/main" id="{56F401FF-315E-AE43-E10B-6C0FE17B4D7D}"/>
              </a:ext>
            </a:extLst>
          </p:cNvPr>
          <p:cNvSpPr>
            <a:spLocks noGrp="1"/>
          </p:cNvSpPr>
          <p:nvPr>
            <p:ph type="title"/>
          </p:nvPr>
        </p:nvSpPr>
        <p:spPr>
          <a:xfrm>
            <a:off x="839788" y="5556"/>
            <a:ext cx="10515600" cy="1087954"/>
          </a:xfrm>
        </p:spPr>
        <p:txBody>
          <a:bodyPr/>
          <a:lstStyle/>
          <a:p>
            <a:r>
              <a:rPr lang="en-GB"/>
              <a:t>Click to edit Master title style</a:t>
            </a:r>
          </a:p>
        </p:txBody>
      </p:sp>
      <p:sp>
        <p:nvSpPr>
          <p:cNvPr id="3" name="Text Placeholder 2">
            <a:extLst>
              <a:ext uri="{FF2B5EF4-FFF2-40B4-BE49-F238E27FC236}">
                <a16:creationId xmlns:a16="http://schemas.microsoft.com/office/drawing/2014/main" id="{72076BF5-7E1E-B7E8-1A63-DA918F98D838}"/>
              </a:ext>
            </a:extLst>
          </p:cNvPr>
          <p:cNvSpPr>
            <a:spLocks noGrp="1"/>
          </p:cNvSpPr>
          <p:nvPr>
            <p:ph type="body" idx="1"/>
          </p:nvPr>
        </p:nvSpPr>
        <p:spPr>
          <a:xfrm>
            <a:off x="839788" y="112498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28EFE3A-1A88-328E-93D5-E21FE477CB81}"/>
              </a:ext>
            </a:extLst>
          </p:cNvPr>
          <p:cNvSpPr>
            <a:spLocks noGrp="1"/>
          </p:cNvSpPr>
          <p:nvPr>
            <p:ph sz="half" idx="2"/>
          </p:nvPr>
        </p:nvSpPr>
        <p:spPr>
          <a:xfrm>
            <a:off x="839788" y="1980362"/>
            <a:ext cx="5157787" cy="42093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60F7A8D-766D-CD67-AF80-0CD2369E7940}"/>
              </a:ext>
            </a:extLst>
          </p:cNvPr>
          <p:cNvSpPr>
            <a:spLocks noGrp="1"/>
          </p:cNvSpPr>
          <p:nvPr>
            <p:ph type="body" sz="quarter" idx="3"/>
          </p:nvPr>
        </p:nvSpPr>
        <p:spPr>
          <a:xfrm>
            <a:off x="6172200" y="112498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4A3D1C7-1AD6-D3CF-B73E-10193F4C90B3}"/>
              </a:ext>
            </a:extLst>
          </p:cNvPr>
          <p:cNvSpPr>
            <a:spLocks noGrp="1"/>
          </p:cNvSpPr>
          <p:nvPr>
            <p:ph sz="quarter" idx="4"/>
          </p:nvPr>
        </p:nvSpPr>
        <p:spPr>
          <a:xfrm>
            <a:off x="6172200" y="1980362"/>
            <a:ext cx="5183188" cy="42093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F4DD3F96-3313-BBD9-560B-E60744764D36}"/>
              </a:ext>
            </a:extLst>
          </p:cNvPr>
          <p:cNvSpPr>
            <a:spLocks noGrp="1"/>
          </p:cNvSpPr>
          <p:nvPr>
            <p:ph type="sldNum" sz="quarter" idx="12"/>
          </p:nvPr>
        </p:nvSpPr>
        <p:spPr/>
        <p:txBody>
          <a:bodyPr/>
          <a:lstStyle/>
          <a:p>
            <a:fld id="{2D8805CE-DD8C-4D77-B236-023D0A5BFCA2}" type="slidenum">
              <a:rPr lang="en-GB" smtClean="0"/>
              <a:t>‹#›</a:t>
            </a:fld>
            <a:endParaRPr lang="en-GB"/>
          </a:p>
        </p:txBody>
      </p:sp>
    </p:spTree>
    <p:extLst>
      <p:ext uri="{BB962C8B-B14F-4D97-AF65-F5344CB8AC3E}">
        <p14:creationId xmlns:p14="http://schemas.microsoft.com/office/powerpoint/2010/main" val="713521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830EF7C-362A-9DB5-5A6A-7F8B02E34AB5}"/>
              </a:ext>
            </a:extLst>
          </p:cNvPr>
          <p:cNvSpPr>
            <a:spLocks noGrp="1"/>
          </p:cNvSpPr>
          <p:nvPr>
            <p:ph type="ftr" sz="quarter" idx="11"/>
          </p:nvPr>
        </p:nvSpPr>
        <p:spPr/>
        <p:txBody>
          <a:bodyPr/>
          <a:lstStyle/>
          <a:p>
            <a:endParaRPr lang="en-GB" dirty="0"/>
          </a:p>
        </p:txBody>
      </p:sp>
      <p:sp>
        <p:nvSpPr>
          <p:cNvPr id="2" name="Title 1">
            <a:extLst>
              <a:ext uri="{FF2B5EF4-FFF2-40B4-BE49-F238E27FC236}">
                <a16:creationId xmlns:a16="http://schemas.microsoft.com/office/drawing/2014/main" id="{313B4B23-F093-4533-91A7-4C12441F52B9}"/>
              </a:ext>
            </a:extLst>
          </p:cNvPr>
          <p:cNvSpPr>
            <a:spLocks noGrp="1"/>
          </p:cNvSpPr>
          <p:nvPr>
            <p:ph type="title"/>
          </p:nvPr>
        </p:nvSpPr>
        <p:spPr/>
        <p:txBody>
          <a:bodyPr/>
          <a:lstStyle/>
          <a:p>
            <a:r>
              <a:rPr lang="en-GB"/>
              <a:t>Click to edit Master title style</a:t>
            </a:r>
          </a:p>
        </p:txBody>
      </p:sp>
      <p:sp>
        <p:nvSpPr>
          <p:cNvPr id="5" name="Slide Number Placeholder 4">
            <a:extLst>
              <a:ext uri="{FF2B5EF4-FFF2-40B4-BE49-F238E27FC236}">
                <a16:creationId xmlns:a16="http://schemas.microsoft.com/office/drawing/2014/main" id="{BDF73F76-7345-231C-7795-2D6FE2FB3E66}"/>
              </a:ext>
            </a:extLst>
          </p:cNvPr>
          <p:cNvSpPr>
            <a:spLocks noGrp="1"/>
          </p:cNvSpPr>
          <p:nvPr>
            <p:ph type="sldNum" sz="quarter" idx="12"/>
          </p:nvPr>
        </p:nvSpPr>
        <p:spPr/>
        <p:txBody>
          <a:bodyPr/>
          <a:lstStyle/>
          <a:p>
            <a:fld id="{2D8805CE-DD8C-4D77-B236-023D0A5BFCA2}" type="slidenum">
              <a:rPr lang="en-GB" smtClean="0"/>
              <a:t>‹#›</a:t>
            </a:fld>
            <a:endParaRPr lang="en-GB"/>
          </a:p>
        </p:txBody>
      </p:sp>
    </p:spTree>
    <p:extLst>
      <p:ext uri="{BB962C8B-B14F-4D97-AF65-F5344CB8AC3E}">
        <p14:creationId xmlns:p14="http://schemas.microsoft.com/office/powerpoint/2010/main" val="3965746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D39B76F-239A-7D02-1E21-4A6E6FCD11D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1601A85-151F-409D-1727-1F0DD2908929}"/>
              </a:ext>
            </a:extLst>
          </p:cNvPr>
          <p:cNvSpPr>
            <a:spLocks noGrp="1"/>
          </p:cNvSpPr>
          <p:nvPr>
            <p:ph type="sldNum" sz="quarter" idx="12"/>
          </p:nvPr>
        </p:nvSpPr>
        <p:spPr/>
        <p:txBody>
          <a:bodyPr/>
          <a:lstStyle/>
          <a:p>
            <a:fld id="{2D8805CE-DD8C-4D77-B236-023D0A5BFCA2}" type="slidenum">
              <a:rPr lang="en-GB" smtClean="0"/>
              <a:t>‹#›</a:t>
            </a:fld>
            <a:endParaRPr lang="en-GB"/>
          </a:p>
        </p:txBody>
      </p:sp>
    </p:spTree>
    <p:extLst>
      <p:ext uri="{BB962C8B-B14F-4D97-AF65-F5344CB8AC3E}">
        <p14:creationId xmlns:p14="http://schemas.microsoft.com/office/powerpoint/2010/main" val="806551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A3AB0540-F511-F5DE-CF32-CDA8925AA5E3}"/>
              </a:ext>
            </a:extLst>
          </p:cNvPr>
          <p:cNvSpPr>
            <a:spLocks noGrp="1"/>
          </p:cNvSpPr>
          <p:nvPr>
            <p:ph type="ftr" sz="quarter" idx="11"/>
          </p:nvPr>
        </p:nvSpPr>
        <p:spPr/>
        <p:txBody>
          <a:bodyPr/>
          <a:lstStyle/>
          <a:p>
            <a:endParaRPr lang="en-GB" dirty="0"/>
          </a:p>
        </p:txBody>
      </p:sp>
      <p:sp>
        <p:nvSpPr>
          <p:cNvPr id="2" name="Title 1">
            <a:extLst>
              <a:ext uri="{FF2B5EF4-FFF2-40B4-BE49-F238E27FC236}">
                <a16:creationId xmlns:a16="http://schemas.microsoft.com/office/drawing/2014/main" id="{104F5D38-32DA-CD9E-AD6B-E8681300704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6D302A8-BB1F-3036-46FA-08F8690182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468E12C-4FB7-16A4-D2F8-EB1FC6E392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1C0842FD-23AE-F584-84C6-2B679D9C75F6}"/>
              </a:ext>
            </a:extLst>
          </p:cNvPr>
          <p:cNvSpPr>
            <a:spLocks noGrp="1"/>
          </p:cNvSpPr>
          <p:nvPr>
            <p:ph type="sldNum" sz="quarter" idx="12"/>
          </p:nvPr>
        </p:nvSpPr>
        <p:spPr/>
        <p:txBody>
          <a:bodyPr/>
          <a:lstStyle/>
          <a:p>
            <a:fld id="{2D8805CE-DD8C-4D77-B236-023D0A5BFCA2}" type="slidenum">
              <a:rPr lang="en-GB" smtClean="0"/>
              <a:t>‹#›</a:t>
            </a:fld>
            <a:endParaRPr lang="en-GB"/>
          </a:p>
        </p:txBody>
      </p:sp>
    </p:spTree>
    <p:extLst>
      <p:ext uri="{BB962C8B-B14F-4D97-AF65-F5344CB8AC3E}">
        <p14:creationId xmlns:p14="http://schemas.microsoft.com/office/powerpoint/2010/main" val="3897873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D060E7F-385A-F140-E8E4-48957C1DAE8D}"/>
              </a:ext>
            </a:extLst>
          </p:cNvPr>
          <p:cNvSpPr/>
          <p:nvPr userDrawn="1"/>
        </p:nvSpPr>
        <p:spPr>
          <a:xfrm>
            <a:off x="0" y="6253163"/>
            <a:ext cx="12192000" cy="604837"/>
          </a:xfrm>
          <a:prstGeom prst="rect">
            <a:avLst/>
          </a:prstGeom>
          <a:solidFill>
            <a:srgbClr val="210D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bg1"/>
              </a:solidFill>
            </a:endParaRPr>
          </a:p>
        </p:txBody>
      </p:sp>
      <p:sp>
        <p:nvSpPr>
          <p:cNvPr id="5" name="Footer Placeholder 4">
            <a:extLst>
              <a:ext uri="{FF2B5EF4-FFF2-40B4-BE49-F238E27FC236}">
                <a16:creationId xmlns:a16="http://schemas.microsoft.com/office/drawing/2014/main" id="{5215AC06-0328-1602-DFA5-1C0A1BDF928E}"/>
              </a:ext>
            </a:extLst>
          </p:cNvPr>
          <p:cNvSpPr>
            <a:spLocks noGrp="1"/>
          </p:cNvSpPr>
          <p:nvPr>
            <p:ph type="ftr" sz="quarter" idx="3"/>
          </p:nvPr>
        </p:nvSpPr>
        <p:spPr>
          <a:xfrm>
            <a:off x="2096219" y="6356350"/>
            <a:ext cx="8653732" cy="365125"/>
          </a:xfrm>
          <a:prstGeom prst="rect">
            <a:avLst/>
          </a:prstGeom>
        </p:spPr>
        <p:txBody>
          <a:bodyPr vert="horz" lIns="91440" tIns="45720" rIns="91440" bIns="45720" rtlCol="0" anchor="ctr"/>
          <a:lstStyle>
            <a:lvl1pPr algn="r">
              <a:defRPr sz="1200">
                <a:solidFill>
                  <a:schemeClr val="tx1">
                    <a:tint val="82000"/>
                  </a:schemeClr>
                </a:solidFill>
              </a:defRPr>
            </a:lvl1pPr>
          </a:lstStyle>
          <a:p>
            <a:endParaRPr lang="en-GB" dirty="0"/>
          </a:p>
        </p:txBody>
      </p:sp>
      <p:sp>
        <p:nvSpPr>
          <p:cNvPr id="2" name="Title Placeholder 1">
            <a:extLst>
              <a:ext uri="{FF2B5EF4-FFF2-40B4-BE49-F238E27FC236}">
                <a16:creationId xmlns:a16="http://schemas.microsoft.com/office/drawing/2014/main" id="{A765E4DE-46CA-A9A3-23EB-E3FDCFE6D12A}"/>
              </a:ext>
            </a:extLst>
          </p:cNvPr>
          <p:cNvSpPr>
            <a:spLocks noGrp="1"/>
          </p:cNvSpPr>
          <p:nvPr>
            <p:ph type="title"/>
          </p:nvPr>
        </p:nvSpPr>
        <p:spPr>
          <a:xfrm>
            <a:off x="838200" y="0"/>
            <a:ext cx="10515600" cy="11123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DDBCEC77-BA72-B5BF-692B-8B50BBDD54AF}"/>
              </a:ext>
            </a:extLst>
          </p:cNvPr>
          <p:cNvSpPr>
            <a:spLocks noGrp="1"/>
          </p:cNvSpPr>
          <p:nvPr>
            <p:ph type="body" idx="1"/>
          </p:nvPr>
        </p:nvSpPr>
        <p:spPr>
          <a:xfrm>
            <a:off x="838200" y="1120664"/>
            <a:ext cx="10515600" cy="5056299"/>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808FAA09-83F6-A198-2421-2A7DB90E0923}"/>
              </a:ext>
            </a:extLst>
          </p:cNvPr>
          <p:cNvSpPr>
            <a:spLocks noGrp="1"/>
          </p:cNvSpPr>
          <p:nvPr>
            <p:ph type="sldNum" sz="quarter" idx="4"/>
          </p:nvPr>
        </p:nvSpPr>
        <p:spPr>
          <a:xfrm>
            <a:off x="10877908" y="6356350"/>
            <a:ext cx="475891"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8805CE-DD8C-4D77-B236-023D0A5BFCA2}" type="slidenum">
              <a:rPr lang="en-GB" smtClean="0"/>
              <a:pPr/>
              <a:t>‹#›</a:t>
            </a:fld>
            <a:endParaRPr lang="en-GB" dirty="0"/>
          </a:p>
        </p:txBody>
      </p:sp>
      <p:pic>
        <p:nvPicPr>
          <p:cNvPr id="9" name="Picture 8" descr="A white circle with blue text and a graph in the middle&#10;&#10;AI-generated content may be incorrect.">
            <a:extLst>
              <a:ext uri="{FF2B5EF4-FFF2-40B4-BE49-F238E27FC236}">
                <a16:creationId xmlns:a16="http://schemas.microsoft.com/office/drawing/2014/main" id="{5128CDBA-7828-1BE9-C1F5-FACC82A79A0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0946" y="6309592"/>
            <a:ext cx="475891" cy="475891"/>
          </a:xfrm>
          <a:prstGeom prst="rect">
            <a:avLst/>
          </a:prstGeom>
        </p:spPr>
      </p:pic>
      <p:sp>
        <p:nvSpPr>
          <p:cNvPr id="11" name="TextBox 10">
            <a:extLst>
              <a:ext uri="{FF2B5EF4-FFF2-40B4-BE49-F238E27FC236}">
                <a16:creationId xmlns:a16="http://schemas.microsoft.com/office/drawing/2014/main" id="{C1F25460-ABD3-9A94-A994-31A27AC6205B}"/>
              </a:ext>
            </a:extLst>
          </p:cNvPr>
          <p:cNvSpPr txBox="1"/>
          <p:nvPr userDrawn="1"/>
        </p:nvSpPr>
        <p:spPr>
          <a:xfrm>
            <a:off x="548211" y="6348049"/>
            <a:ext cx="2044461" cy="430887"/>
          </a:xfrm>
          <a:prstGeom prst="rect">
            <a:avLst/>
          </a:prstGeom>
          <a:noFill/>
        </p:spPr>
        <p:txBody>
          <a:bodyPr wrap="square" rtlCol="0">
            <a:spAutoFit/>
          </a:bodyPr>
          <a:lstStyle/>
          <a:p>
            <a:r>
              <a:rPr lang="en-US" sz="1050" b="0" dirty="0">
                <a:solidFill>
                  <a:schemeClr val="bg1"/>
                </a:solidFill>
                <a:latin typeface="Century Gothic" panose="020B0502020202020204" pitchFamily="34" charset="0"/>
              </a:rPr>
              <a:t>Ghana </a:t>
            </a:r>
          </a:p>
          <a:p>
            <a:r>
              <a:rPr lang="en-US" sz="1050" b="0" dirty="0">
                <a:solidFill>
                  <a:schemeClr val="bg1"/>
                </a:solidFill>
                <a:latin typeface="Century Gothic" panose="020B0502020202020204" pitchFamily="34" charset="0"/>
              </a:rPr>
              <a:t>Statistical Service</a:t>
            </a:r>
            <a:endParaRPr lang="en-GB" sz="1050" b="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0132263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defTabSz="914400" rtl="0" eaLnBrk="1" latinLnBrk="0" hangingPunct="1">
        <a:lnSpc>
          <a:spcPct val="90000"/>
        </a:lnSpc>
        <a:spcBef>
          <a:spcPct val="0"/>
        </a:spcBef>
        <a:buNone/>
        <a:defRPr sz="3600" b="1" kern="1200">
          <a:solidFill>
            <a:srgbClr val="210D6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sv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sv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www.statsghana.gov.gh/"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295BB55-1D2B-0DE6-24F2-436F2EC62E18}"/>
              </a:ext>
            </a:extLst>
          </p:cNvPr>
          <p:cNvSpPr txBox="1"/>
          <p:nvPr/>
        </p:nvSpPr>
        <p:spPr>
          <a:xfrm>
            <a:off x="1161487" y="1384364"/>
            <a:ext cx="6105832" cy="1384995"/>
          </a:xfrm>
          <a:prstGeom prst="rect">
            <a:avLst/>
          </a:prstGeom>
          <a:noFill/>
        </p:spPr>
        <p:txBody>
          <a:bodyPr wrap="square">
            <a:spAutoFit/>
          </a:bodyPr>
          <a:lstStyle/>
          <a:p>
            <a:pPr algn="ctr"/>
            <a:r>
              <a:rPr lang="en-GB" sz="2800" b="1" dirty="0">
                <a:solidFill>
                  <a:srgbClr val="002060"/>
                </a:solidFill>
                <a:latin typeface="Century Gothic" panose="020B0502020202020204" pitchFamily="34" charset="0"/>
              </a:rPr>
              <a:t>RELEASE OF </a:t>
            </a:r>
          </a:p>
          <a:p>
            <a:pPr algn="ctr"/>
            <a:r>
              <a:rPr lang="en-GB" sz="2800" b="1" dirty="0">
                <a:solidFill>
                  <a:srgbClr val="002060"/>
                </a:solidFill>
                <a:latin typeface="Century Gothic" panose="020B0502020202020204" pitchFamily="34" charset="0"/>
              </a:rPr>
              <a:t>2023 DOMESTIC &amp; OUTBOUND TOURISM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SURVEY REPORTS</a:t>
            </a:r>
            <a:endParaRPr lang="en-US" sz="2800" dirty="0"/>
          </a:p>
        </p:txBody>
      </p:sp>
      <p:sp>
        <p:nvSpPr>
          <p:cNvPr id="19" name="Title 4">
            <a:extLst>
              <a:ext uri="{FF2B5EF4-FFF2-40B4-BE49-F238E27FC236}">
                <a16:creationId xmlns:a16="http://schemas.microsoft.com/office/drawing/2014/main" id="{8CD505BB-E5AD-4E07-482E-1714B535069A}"/>
              </a:ext>
            </a:extLst>
          </p:cNvPr>
          <p:cNvSpPr txBox="1">
            <a:spLocks/>
          </p:cNvSpPr>
          <p:nvPr/>
        </p:nvSpPr>
        <p:spPr>
          <a:xfrm>
            <a:off x="1161487" y="3078024"/>
            <a:ext cx="5926254" cy="934064"/>
          </a:xfrm>
          <a:prstGeom prst="rect">
            <a:avLst/>
          </a:prstGeom>
        </p:spPr>
        <p:txBody>
          <a:bodyPr vert="horz" lIns="91440" tIns="45720" rIns="91440" bIns="45720" rtlCol="0" anchor="b">
            <a:noAutofit/>
          </a:bodyPr>
          <a:lstStyle>
            <a:lvl1pPr marL="0" indent="0" algn="ctr" defTabSz="2879725" rtl="0" eaLnBrk="1" fontAlgn="base" latinLnBrk="0" hangingPunct="1">
              <a:lnSpc>
                <a:spcPct val="90000"/>
              </a:lnSpc>
              <a:spcBef>
                <a:spcPts val="3150"/>
              </a:spcBef>
              <a:spcAft>
                <a:spcPct val="0"/>
              </a:spcAft>
              <a:buFont typeface="Arial" panose="020B0604020202020204" pitchFamily="34" charset="0"/>
              <a:buNone/>
              <a:defRPr lang="en-US" sz="13860" b="1" kern="1200" dirty="0">
                <a:solidFill>
                  <a:srgbClr val="002060"/>
                </a:solidFill>
                <a:latin typeface="Raleway" pitchFamily="2" charset="0"/>
                <a:ea typeface="Raleway" pitchFamily="2" charset="0"/>
                <a:cs typeface="Raleway" pitchFamily="2" charset="0"/>
              </a:defRPr>
            </a:lvl1pPr>
          </a:lstStyle>
          <a:p>
            <a:pPr marL="0" marR="0" lvl="0" indent="0" algn="ctr" defTabSz="2879725" rtl="0" eaLnBrk="1" fontAlgn="base" latinLnBrk="0" hangingPunct="1">
              <a:lnSpc>
                <a:spcPct val="114000"/>
              </a:lnSpc>
              <a:spcBef>
                <a:spcPts val="3150"/>
              </a:spcBef>
              <a:spcAft>
                <a:spcPct val="0"/>
              </a:spcAft>
              <a:buClrTx/>
              <a:buSzTx/>
              <a:buFont typeface="Arial" panose="020B0604020202020204" pitchFamily="34" charset="0"/>
              <a:buNone/>
              <a:tabLst/>
              <a:defRPr/>
            </a:pPr>
            <a:r>
              <a:rPr lang="en-GB" sz="2400" b="0" dirty="0">
                <a:latin typeface="Century Gothic" panose="020B0502020202020204" pitchFamily="34" charset="0"/>
              </a:rPr>
              <a:t>DOMESTIC</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 SAME-DAY &amp;</a:t>
            </a:r>
            <a:b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b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 OVERNIGHT VISITORS’ REPORTS</a:t>
            </a:r>
            <a:endParaRPr kumimoji="0" lang="en-GB" sz="72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2" name="Title 4">
            <a:extLst>
              <a:ext uri="{FF2B5EF4-FFF2-40B4-BE49-F238E27FC236}">
                <a16:creationId xmlns:a16="http://schemas.microsoft.com/office/drawing/2014/main" id="{8EBF4746-D814-50F0-9940-05B14A1C3F9C}"/>
              </a:ext>
            </a:extLst>
          </p:cNvPr>
          <p:cNvSpPr txBox="1">
            <a:spLocks/>
          </p:cNvSpPr>
          <p:nvPr/>
        </p:nvSpPr>
        <p:spPr>
          <a:xfrm>
            <a:off x="1251294" y="4629417"/>
            <a:ext cx="5919019" cy="1418302"/>
          </a:xfrm>
          <a:prstGeom prst="rect">
            <a:avLst/>
          </a:prstGeom>
        </p:spPr>
        <p:txBody>
          <a:bodyPr vert="horz" lIns="91440" tIns="45720" rIns="91440" bIns="45720" rtlCol="0" anchor="b">
            <a:noAutofit/>
          </a:bodyPr>
          <a:lstStyle>
            <a:lvl1pPr marL="0" indent="0" algn="ctr" defTabSz="2879725" rtl="0" eaLnBrk="1" fontAlgn="base" latinLnBrk="0" hangingPunct="1">
              <a:lnSpc>
                <a:spcPct val="90000"/>
              </a:lnSpc>
              <a:spcBef>
                <a:spcPts val="3150"/>
              </a:spcBef>
              <a:spcAft>
                <a:spcPct val="0"/>
              </a:spcAft>
              <a:buFont typeface="Arial" panose="020B0604020202020204" pitchFamily="34" charset="0"/>
              <a:buNone/>
              <a:defRPr lang="en-US" sz="13860" b="1" kern="1200" dirty="0">
                <a:solidFill>
                  <a:srgbClr val="002060"/>
                </a:solidFill>
                <a:latin typeface="Raleway" pitchFamily="2" charset="0"/>
                <a:ea typeface="Raleway" pitchFamily="2" charset="0"/>
                <a:cs typeface="Raleway" pitchFamily="2" charset="0"/>
              </a:defRPr>
            </a:lvl1pPr>
          </a:lstStyle>
          <a:p>
            <a:pPr marL="0" marR="0" lvl="0" indent="0" algn="ctr" defTabSz="2879725" rtl="0" eaLnBrk="1" fontAlgn="base" latinLnBrk="0" hangingPunct="1">
              <a:lnSpc>
                <a:spcPct val="114000"/>
              </a:lnSpc>
              <a:spcBef>
                <a:spcPts val="0"/>
              </a:spcBef>
              <a:spcAft>
                <a:spcPct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chemeClr val="tx1"/>
                </a:solidFill>
                <a:effectLst/>
                <a:uLnTx/>
                <a:uFillTx/>
                <a:latin typeface="Century Gothic" panose="020B0502020202020204" pitchFamily="34" charset="0"/>
              </a:rPr>
              <a:t>Presented by</a:t>
            </a:r>
          </a:p>
          <a:p>
            <a:pPr marL="0" marR="0" lvl="0" indent="0" algn="ctr" defTabSz="2879725" rtl="0" eaLnBrk="1" fontAlgn="base" latinLnBrk="0" hangingPunct="1">
              <a:lnSpc>
                <a:spcPct val="114000"/>
              </a:lnSpc>
              <a:spcBef>
                <a:spcPts val="0"/>
              </a:spcBef>
              <a:spcAft>
                <a:spcPct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chemeClr val="tx1"/>
                </a:solidFill>
                <a:effectLst/>
                <a:uLnTx/>
                <a:uFillTx/>
                <a:latin typeface="Century Gothic" panose="020B0502020202020204" pitchFamily="34" charset="0"/>
              </a:rPr>
              <a:t> </a:t>
            </a:r>
          </a:p>
          <a:p>
            <a:pPr marL="0" marR="0" lvl="0" indent="0" algn="ctr" defTabSz="2879725" rtl="0" eaLnBrk="1" fontAlgn="base" latinLnBrk="0" hangingPunct="1">
              <a:lnSpc>
                <a:spcPct val="114000"/>
              </a:lnSpc>
              <a:spcBef>
                <a:spcPts val="0"/>
              </a:spcBef>
              <a:spcAft>
                <a:spcPct val="0"/>
              </a:spcAft>
              <a:buClrTx/>
              <a:buSzTx/>
              <a:buFont typeface="Arial" panose="020B0604020202020204" pitchFamily="34" charset="0"/>
              <a:buNone/>
              <a:tabLst/>
              <a:defRPr/>
            </a:pPr>
            <a:r>
              <a:rPr lang="en-GB" sz="2000" dirty="0">
                <a:solidFill>
                  <a:schemeClr val="tx1"/>
                </a:solidFill>
                <a:latin typeface="Century Gothic" panose="020B0502020202020204" pitchFamily="34" charset="0"/>
              </a:rPr>
              <a:t>Dr. Alhassan Iddrisu</a:t>
            </a:r>
          </a:p>
          <a:p>
            <a:pPr marL="0" marR="0" lvl="0" indent="0" algn="ctr" defTabSz="2879725" rtl="0" eaLnBrk="1" fontAlgn="base" latinLnBrk="0" hangingPunct="1">
              <a:lnSpc>
                <a:spcPct val="114000"/>
              </a:lnSpc>
              <a:spcBef>
                <a:spcPts val="0"/>
              </a:spcBef>
              <a:spcAft>
                <a:spcPct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chemeClr val="tx1"/>
                </a:solidFill>
                <a:effectLst/>
                <a:uLnTx/>
                <a:uFillTx/>
                <a:latin typeface="Century Gothic" panose="020B0502020202020204" pitchFamily="34" charset="0"/>
              </a:rPr>
              <a:t>Government Statistician</a:t>
            </a:r>
          </a:p>
          <a:p>
            <a:pPr marL="0" marR="0" lvl="0" indent="0" algn="ctr" defTabSz="2879725" rtl="0" eaLnBrk="1" fontAlgn="base" latinLnBrk="0" hangingPunct="1">
              <a:lnSpc>
                <a:spcPct val="114000"/>
              </a:lnSpc>
              <a:spcBef>
                <a:spcPts val="0"/>
              </a:spcBef>
              <a:spcAft>
                <a:spcPct val="0"/>
              </a:spcAft>
              <a:buClrTx/>
              <a:buSzTx/>
              <a:buFont typeface="Arial" panose="020B0604020202020204" pitchFamily="34" charset="0"/>
              <a:buNone/>
              <a:tabLst/>
              <a:defRPr/>
            </a:pPr>
            <a:r>
              <a:rPr lang="en-GB" sz="1800" dirty="0">
                <a:solidFill>
                  <a:schemeClr val="tx1"/>
                </a:solidFill>
                <a:latin typeface="Century Gothic" panose="020B0502020202020204" pitchFamily="34" charset="0"/>
              </a:rPr>
              <a:t>16</a:t>
            </a:r>
            <a:r>
              <a:rPr lang="en-GB" sz="1800" baseline="30000" dirty="0">
                <a:solidFill>
                  <a:schemeClr val="tx1"/>
                </a:solidFill>
                <a:latin typeface="Century Gothic" panose="020B0502020202020204" pitchFamily="34" charset="0"/>
              </a:rPr>
              <a:t>th</a:t>
            </a:r>
            <a:r>
              <a:rPr lang="en-GB" sz="1800" dirty="0">
                <a:solidFill>
                  <a:schemeClr val="tx1"/>
                </a:solidFill>
                <a:latin typeface="Century Gothic" panose="020B0502020202020204" pitchFamily="34" charset="0"/>
              </a:rPr>
              <a:t> December 2025</a:t>
            </a:r>
            <a:r>
              <a:rPr kumimoji="0" lang="en-GB" sz="1800" b="1" i="0" u="none" strike="noStrike" kern="1200" cap="none" spc="0" normalizeH="0" baseline="0" noProof="0" dirty="0">
                <a:ln>
                  <a:noFill/>
                </a:ln>
                <a:solidFill>
                  <a:schemeClr val="tx1"/>
                </a:solidFill>
                <a:effectLst/>
                <a:uLnTx/>
                <a:uFillTx/>
                <a:latin typeface="Century Gothic" panose="020B0502020202020204" pitchFamily="34" charset="0"/>
              </a:rPr>
              <a:t> </a:t>
            </a:r>
          </a:p>
        </p:txBody>
      </p:sp>
    </p:spTree>
    <p:extLst>
      <p:ext uri="{BB962C8B-B14F-4D97-AF65-F5344CB8AC3E}">
        <p14:creationId xmlns:p14="http://schemas.microsoft.com/office/powerpoint/2010/main" val="2465663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7C9AF-3BD9-4B40-56D4-DC7C6D43D0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9B0BAC-FA96-49AA-87BA-1436E7E380FC}"/>
              </a:ext>
            </a:extLst>
          </p:cNvPr>
          <p:cNvSpPr>
            <a:spLocks noGrp="1"/>
          </p:cNvSpPr>
          <p:nvPr>
            <p:ph type="title"/>
          </p:nvPr>
        </p:nvSpPr>
        <p:spPr>
          <a:xfrm>
            <a:off x="-1" y="1"/>
            <a:ext cx="12191997" cy="761811"/>
          </a:xfrm>
          <a:solidFill>
            <a:srgbClr val="210D69"/>
          </a:solidFill>
        </p:spPr>
        <p:txBody>
          <a:bodyPr/>
          <a:lstStyle/>
          <a:p>
            <a:pPr algn="ctr"/>
            <a:r>
              <a:rPr lang="en-US" dirty="0">
                <a:solidFill>
                  <a:schemeClr val="bg1"/>
                </a:solidFill>
              </a:rPr>
              <a:t>Concepts &amp; Definitions (3/3)</a:t>
            </a:r>
            <a:endParaRPr lang="en-GB" dirty="0">
              <a:solidFill>
                <a:schemeClr val="bg1"/>
              </a:solidFill>
            </a:endParaRPr>
          </a:p>
        </p:txBody>
      </p:sp>
      <p:graphicFrame>
        <p:nvGraphicFramePr>
          <p:cNvPr id="7" name="Table 6">
            <a:extLst>
              <a:ext uri="{FF2B5EF4-FFF2-40B4-BE49-F238E27FC236}">
                <a16:creationId xmlns:a16="http://schemas.microsoft.com/office/drawing/2014/main" id="{6608A8D4-41FE-9714-0378-C33ADCD7BDA7}"/>
              </a:ext>
            </a:extLst>
          </p:cNvPr>
          <p:cNvGraphicFramePr>
            <a:graphicFrameLocks noGrp="1"/>
          </p:cNvGraphicFramePr>
          <p:nvPr/>
        </p:nvGraphicFramePr>
        <p:xfrm>
          <a:off x="554141" y="796199"/>
          <a:ext cx="11140554" cy="3936668"/>
        </p:xfrm>
        <a:graphic>
          <a:graphicData uri="http://schemas.openxmlformats.org/drawingml/2006/table">
            <a:tbl>
              <a:tblPr/>
              <a:tblGrid>
                <a:gridCol w="2816573">
                  <a:extLst>
                    <a:ext uri="{9D8B030D-6E8A-4147-A177-3AD203B41FA5}">
                      <a16:colId xmlns:a16="http://schemas.microsoft.com/office/drawing/2014/main" val="20000"/>
                    </a:ext>
                  </a:extLst>
                </a:gridCol>
                <a:gridCol w="8323981">
                  <a:extLst>
                    <a:ext uri="{9D8B030D-6E8A-4147-A177-3AD203B41FA5}">
                      <a16:colId xmlns:a16="http://schemas.microsoft.com/office/drawing/2014/main" val="20001"/>
                    </a:ext>
                  </a:extLst>
                </a:gridCol>
              </a:tblGrid>
              <a:tr h="391265">
                <a:tc>
                  <a:txBody>
                    <a:bodyPr/>
                    <a:lstStyle/>
                    <a:p>
                      <a:pPr algn="l" fontAlgn="b"/>
                      <a:r>
                        <a:rPr lang="en-US" sz="2000" b="0" i="0" u="none" strike="noStrike" dirty="0">
                          <a:solidFill>
                            <a:srgbClr val="FFFFFF"/>
                          </a:solidFill>
                          <a:effectLst/>
                          <a:latin typeface="Trebuchet MS" panose="020B0603020202020204" pitchFamily="34" charset="0"/>
                        </a:rPr>
                        <a:t>CONCEPT</a:t>
                      </a:r>
                    </a:p>
                  </a:txBody>
                  <a:tcPr marL="6350" marR="6350" marT="6350" marB="0" anchor="b">
                    <a:lnL>
                      <a:noFill/>
                    </a:lnL>
                    <a:lnR>
                      <a:noFill/>
                    </a:lnR>
                    <a:lnT>
                      <a:noFill/>
                    </a:lnT>
                    <a:lnB>
                      <a:noFill/>
                    </a:lnB>
                    <a:solidFill>
                      <a:srgbClr val="210D69"/>
                    </a:solidFill>
                  </a:tcPr>
                </a:tc>
                <a:tc>
                  <a:txBody>
                    <a:bodyPr/>
                    <a:lstStyle/>
                    <a:p>
                      <a:pPr algn="l" fontAlgn="b"/>
                      <a:r>
                        <a:rPr lang="en-US" sz="2000" b="0" i="0" u="none" strike="noStrike" dirty="0">
                          <a:solidFill>
                            <a:srgbClr val="FFFFFF"/>
                          </a:solidFill>
                          <a:effectLst/>
                          <a:latin typeface="Trebuchet MS" panose="020B0603020202020204" pitchFamily="34" charset="0"/>
                        </a:rPr>
                        <a:t>DEFINITION</a:t>
                      </a:r>
                    </a:p>
                  </a:txBody>
                  <a:tcPr marL="6350" marR="6350" marT="6350" marB="0" anchor="b">
                    <a:lnL>
                      <a:noFill/>
                    </a:lnL>
                    <a:lnR>
                      <a:noFill/>
                    </a:lnR>
                    <a:lnT>
                      <a:noFill/>
                    </a:lnT>
                    <a:lnB>
                      <a:noFill/>
                    </a:lnB>
                    <a:solidFill>
                      <a:srgbClr val="210D69"/>
                    </a:solidFill>
                  </a:tcPr>
                </a:tc>
                <a:extLst>
                  <a:ext uri="{0D108BD9-81ED-4DB2-BD59-A6C34878D82A}">
                    <a16:rowId xmlns:a16="http://schemas.microsoft.com/office/drawing/2014/main" val="10000"/>
                  </a:ext>
                </a:extLst>
              </a:tr>
              <a:tr h="1191669">
                <a:tc>
                  <a:txBody>
                    <a:bodyPr/>
                    <a:lstStyle/>
                    <a:p>
                      <a:pPr algn="l" fontAlgn="ctr"/>
                      <a:r>
                        <a:rPr lang="en-US" sz="2000" b="0" i="0" u="none" strike="noStrike" dirty="0">
                          <a:solidFill>
                            <a:srgbClr val="000000"/>
                          </a:solidFill>
                          <a:effectLst/>
                          <a:latin typeface="Trebuchet MS" panose="020B0603020202020204" pitchFamily="34" charset="0"/>
                        </a:rPr>
                        <a:t>PRE-TRIP </a:t>
                      </a:r>
                    </a:p>
                    <a:p>
                      <a:pPr algn="l" fontAlgn="ctr"/>
                      <a:r>
                        <a:rPr lang="en-US" sz="2000" b="0" i="0" u="none" strike="noStrike" dirty="0">
                          <a:solidFill>
                            <a:srgbClr val="000000"/>
                          </a:solidFill>
                          <a:effectLst/>
                          <a:latin typeface="Trebuchet MS" panose="020B0603020202020204" pitchFamily="34" charset="0"/>
                        </a:rPr>
                        <a:t>EXPENDITURE</a:t>
                      </a:r>
                    </a:p>
                  </a:txBody>
                  <a:tcPr marL="6350" marR="6350" marT="6350" marB="0" anchor="ctr">
                    <a:lnL>
                      <a:noFill/>
                    </a:lnL>
                    <a:lnR>
                      <a:noFill/>
                    </a:lnR>
                    <a:lnT>
                      <a:noFill/>
                    </a:lnT>
                    <a:lnB>
                      <a:noFill/>
                    </a:lnB>
                  </a:tcPr>
                </a:tc>
                <a:tc>
                  <a:txBody>
                    <a:bodyPr/>
                    <a:lstStyle/>
                    <a:p>
                      <a:pPr algn="just" fontAlgn="ctr"/>
                      <a:r>
                        <a:rPr lang="en-US" sz="2000" b="0" i="0" u="none" strike="noStrike" dirty="0">
                          <a:solidFill>
                            <a:srgbClr val="000000"/>
                          </a:solidFill>
                          <a:effectLst/>
                          <a:latin typeface="Trebuchet MS" panose="020B0603020202020204" pitchFamily="34" charset="0"/>
                        </a:rPr>
                        <a:t>All expenses on goods and services related to the tourism trip(s) made by visitors before the trip.</a:t>
                      </a:r>
                    </a:p>
                  </a:txBody>
                  <a:tcPr marL="6350" marR="6350" marT="6350" marB="0" anchor="ctr">
                    <a:lnL>
                      <a:noFill/>
                    </a:lnL>
                    <a:lnR>
                      <a:noFill/>
                    </a:lnR>
                    <a:lnT>
                      <a:noFill/>
                    </a:lnT>
                    <a:lnB>
                      <a:noFill/>
                    </a:lnB>
                  </a:tcPr>
                </a:tc>
                <a:extLst>
                  <a:ext uri="{0D108BD9-81ED-4DB2-BD59-A6C34878D82A}">
                    <a16:rowId xmlns:a16="http://schemas.microsoft.com/office/drawing/2014/main" val="10001"/>
                  </a:ext>
                </a:extLst>
              </a:tr>
              <a:tr h="1320800">
                <a:tc>
                  <a:txBody>
                    <a:bodyPr/>
                    <a:lstStyle/>
                    <a:p>
                      <a:pPr algn="l" fontAlgn="ctr"/>
                      <a:r>
                        <a:rPr lang="en-US" sz="2000" b="0" i="0" u="none" strike="noStrike" dirty="0">
                          <a:solidFill>
                            <a:schemeClr val="bg1"/>
                          </a:solidFill>
                          <a:effectLst/>
                          <a:latin typeface="Trebuchet MS" panose="020B0603020202020204" pitchFamily="34" charset="0"/>
                        </a:rPr>
                        <a:t>ON-TRIP EXPENDITURE</a:t>
                      </a:r>
                    </a:p>
                  </a:txBody>
                  <a:tcPr marL="6350" marR="6350" marT="6350" marB="0" anchor="ctr">
                    <a:lnL>
                      <a:noFill/>
                    </a:lnL>
                    <a:lnR>
                      <a:noFill/>
                    </a:lnR>
                    <a:lnT>
                      <a:noFill/>
                    </a:lnT>
                    <a:lnB>
                      <a:noFill/>
                    </a:lnB>
                    <a:solidFill>
                      <a:srgbClr val="210D69"/>
                    </a:solidFill>
                  </a:tcPr>
                </a:tc>
                <a:tc>
                  <a:txBody>
                    <a:bodyPr/>
                    <a:lstStyle/>
                    <a:p>
                      <a:pPr algn="just" fontAlgn="ctr"/>
                      <a:r>
                        <a:rPr lang="en-US" sz="2000" b="0" i="0" u="none" strike="noStrike" dirty="0">
                          <a:solidFill>
                            <a:srgbClr val="FFFFFF"/>
                          </a:solidFill>
                          <a:effectLst/>
                          <a:latin typeface="Trebuchet MS" panose="020B0603020202020204" pitchFamily="34" charset="0"/>
                        </a:rPr>
                        <a:t>All expenses on goods and services related to the tourism trip(s) made by visitors during a trip.</a:t>
                      </a:r>
                    </a:p>
                  </a:txBody>
                  <a:tcPr marL="6350" marR="6350" marT="6350" marB="0" anchor="ctr">
                    <a:lnL>
                      <a:noFill/>
                    </a:lnL>
                    <a:lnR>
                      <a:noFill/>
                    </a:lnR>
                    <a:lnT>
                      <a:noFill/>
                    </a:lnT>
                    <a:lnB>
                      <a:noFill/>
                    </a:lnB>
                    <a:solidFill>
                      <a:srgbClr val="210D69"/>
                    </a:solidFill>
                  </a:tcPr>
                </a:tc>
                <a:extLst>
                  <a:ext uri="{0D108BD9-81ED-4DB2-BD59-A6C34878D82A}">
                    <a16:rowId xmlns:a16="http://schemas.microsoft.com/office/drawing/2014/main" val="10002"/>
                  </a:ext>
                </a:extLst>
              </a:tr>
              <a:tr h="1032934">
                <a:tc>
                  <a:txBody>
                    <a:bodyPr/>
                    <a:lstStyle/>
                    <a:p>
                      <a:pPr algn="l" fontAlgn="ctr"/>
                      <a:r>
                        <a:rPr lang="en-US" sz="2000" b="0" i="0" u="none" strike="noStrike" dirty="0">
                          <a:solidFill>
                            <a:srgbClr val="000000"/>
                          </a:solidFill>
                          <a:effectLst/>
                          <a:latin typeface="Trebuchet MS" panose="020B0603020202020204" pitchFamily="34" charset="0"/>
                        </a:rPr>
                        <a:t>POST-TRIP </a:t>
                      </a:r>
                    </a:p>
                    <a:p>
                      <a:pPr algn="l" fontAlgn="ctr"/>
                      <a:r>
                        <a:rPr lang="en-US" sz="2000" b="0" i="0" u="none" strike="noStrike" dirty="0">
                          <a:solidFill>
                            <a:srgbClr val="000000"/>
                          </a:solidFill>
                          <a:effectLst/>
                          <a:latin typeface="Trebuchet MS" panose="020B0603020202020204" pitchFamily="34" charset="0"/>
                        </a:rPr>
                        <a:t>EXPENDITURE</a:t>
                      </a:r>
                    </a:p>
                  </a:txBody>
                  <a:tcPr marL="6350" marR="6350" marT="6350" marB="0" anchor="ctr">
                    <a:lnL>
                      <a:noFill/>
                    </a:lnL>
                    <a:lnR>
                      <a:noFill/>
                    </a:lnR>
                    <a:lnT>
                      <a:noFill/>
                    </a:lnT>
                    <a:lnB>
                      <a:noFill/>
                    </a:lnB>
                  </a:tcPr>
                </a:tc>
                <a:tc>
                  <a:txBody>
                    <a:bodyPr/>
                    <a:lstStyle/>
                    <a:p>
                      <a:pPr algn="just" fontAlgn="ctr"/>
                      <a:r>
                        <a:rPr lang="en-US" sz="2000" b="0" i="0" u="none" strike="noStrike" dirty="0">
                          <a:solidFill>
                            <a:srgbClr val="000000"/>
                          </a:solidFill>
                          <a:effectLst/>
                          <a:latin typeface="Trebuchet MS" panose="020B0603020202020204" pitchFamily="34" charset="0"/>
                        </a:rPr>
                        <a:t> All expenses on goods and services related to the tourism trip(s) made by visitors after the trip.</a:t>
                      </a:r>
                    </a:p>
                  </a:txBody>
                  <a:tcPr marL="6350" marR="6350" marT="6350" marB="0" anchor="ctr">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6" name="Slide Number Placeholder 4">
            <a:extLst>
              <a:ext uri="{FF2B5EF4-FFF2-40B4-BE49-F238E27FC236}">
                <a16:creationId xmlns:a16="http://schemas.microsoft.com/office/drawing/2014/main" id="{A356A3FA-017F-3B8B-E758-D555EB36A97B}"/>
              </a:ext>
            </a:extLst>
          </p:cNvPr>
          <p:cNvSpPr>
            <a:spLocks noGrp="1"/>
          </p:cNvSpPr>
          <p:nvPr>
            <p:ph type="sldNum" sz="quarter" idx="12"/>
          </p:nvPr>
        </p:nvSpPr>
        <p:spPr>
          <a:xfrm>
            <a:off x="10877908" y="6356350"/>
            <a:ext cx="475891" cy="365125"/>
          </a:xfrm>
        </p:spPr>
        <p:txBody>
          <a:bodyPr/>
          <a:lstStyle/>
          <a:p>
            <a:fld id="{2D8805CE-DD8C-4D77-B236-023D0A5BFCA2}" type="slidenum">
              <a:rPr lang="en-GB" b="1" smtClean="0">
                <a:solidFill>
                  <a:schemeClr val="bg1"/>
                </a:solidFill>
              </a:rPr>
              <a:t>10</a:t>
            </a:fld>
            <a:endParaRPr lang="en-GB" b="1" dirty="0">
              <a:solidFill>
                <a:schemeClr val="bg1"/>
              </a:solidFill>
            </a:endParaRPr>
          </a:p>
        </p:txBody>
      </p:sp>
    </p:spTree>
    <p:extLst>
      <p:ext uri="{BB962C8B-B14F-4D97-AF65-F5344CB8AC3E}">
        <p14:creationId xmlns:p14="http://schemas.microsoft.com/office/powerpoint/2010/main" val="2948889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F2C8A67-9907-B64F-640E-F0C2D1D1A90A}"/>
              </a:ext>
            </a:extLst>
          </p:cNvPr>
          <p:cNvSpPr/>
          <p:nvPr/>
        </p:nvSpPr>
        <p:spPr>
          <a:xfrm>
            <a:off x="0" y="1817914"/>
            <a:ext cx="12192000" cy="2347686"/>
          </a:xfrm>
          <a:prstGeom prst="rect">
            <a:avLst/>
          </a:prstGeom>
          <a:solidFill>
            <a:srgbClr val="210D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Trebuchet MS" panose="020B0603020202020204" pitchFamily="34" charset="0"/>
              </a:rPr>
              <a:t>KEY FINDINGS</a:t>
            </a:r>
          </a:p>
        </p:txBody>
      </p:sp>
      <p:sp>
        <p:nvSpPr>
          <p:cNvPr id="4" name="Slide Number Placeholder 4">
            <a:extLst>
              <a:ext uri="{FF2B5EF4-FFF2-40B4-BE49-F238E27FC236}">
                <a16:creationId xmlns:a16="http://schemas.microsoft.com/office/drawing/2014/main" id="{283B33B4-58F6-E53C-C3EA-A2C530ADDC25}"/>
              </a:ext>
            </a:extLst>
          </p:cNvPr>
          <p:cNvSpPr>
            <a:spLocks noGrp="1"/>
          </p:cNvSpPr>
          <p:nvPr>
            <p:ph type="sldNum" sz="quarter" idx="12"/>
          </p:nvPr>
        </p:nvSpPr>
        <p:spPr>
          <a:xfrm>
            <a:off x="10877908" y="6356350"/>
            <a:ext cx="475891" cy="365125"/>
          </a:xfrm>
        </p:spPr>
        <p:txBody>
          <a:bodyPr/>
          <a:lstStyle/>
          <a:p>
            <a:fld id="{2D8805CE-DD8C-4D77-B236-023D0A5BFCA2}" type="slidenum">
              <a:rPr lang="en-GB" b="1" smtClean="0">
                <a:solidFill>
                  <a:schemeClr val="bg1"/>
                </a:solidFill>
              </a:rPr>
              <a:t>11</a:t>
            </a:fld>
            <a:endParaRPr lang="en-GB" b="1" dirty="0">
              <a:solidFill>
                <a:schemeClr val="bg1"/>
              </a:solidFill>
            </a:endParaRPr>
          </a:p>
        </p:txBody>
      </p:sp>
    </p:spTree>
    <p:extLst>
      <p:ext uri="{BB962C8B-B14F-4D97-AF65-F5344CB8AC3E}">
        <p14:creationId xmlns:p14="http://schemas.microsoft.com/office/powerpoint/2010/main" val="445012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C531BB-0FBE-40D2-89B4-40D1B82A89EA}"/>
              </a:ext>
            </a:extLst>
          </p:cNvPr>
          <p:cNvSpPr>
            <a:spLocks noGrp="1"/>
          </p:cNvSpPr>
          <p:nvPr>
            <p:ph type="body" idx="1"/>
          </p:nvPr>
        </p:nvSpPr>
        <p:spPr>
          <a:xfrm>
            <a:off x="278297" y="1377586"/>
            <a:ext cx="4357314" cy="464691"/>
          </a:xfrm>
        </p:spPr>
        <p:txBody>
          <a:bodyPr>
            <a:normAutofit/>
          </a:bodyPr>
          <a:lstStyle/>
          <a:p>
            <a:r>
              <a:rPr lang="en-GB" dirty="0"/>
              <a:t>Same-day Visitors</a:t>
            </a:r>
            <a:endParaRPr lang="en-US" dirty="0"/>
          </a:p>
        </p:txBody>
      </p:sp>
      <p:pic>
        <p:nvPicPr>
          <p:cNvPr id="9" name="Content Placeholder 8">
            <a:extLst>
              <a:ext uri="{FF2B5EF4-FFF2-40B4-BE49-F238E27FC236}">
                <a16:creationId xmlns:a16="http://schemas.microsoft.com/office/drawing/2014/main" id="{808A4CCB-CCA9-44DA-B8D7-FC941E1601F8}"/>
              </a:ext>
            </a:extLst>
          </p:cNvPr>
          <p:cNvPicPr>
            <a:picLocks noGrp="1" noChangeAspect="1"/>
          </p:cNvPicPr>
          <p:nvPr>
            <p:ph sz="half" idx="2"/>
          </p:nvPr>
        </p:nvPicPr>
        <p:blipFill>
          <a:blip r:embed="rId3"/>
          <a:stretch>
            <a:fillRect/>
          </a:stretch>
        </p:blipFill>
        <p:spPr>
          <a:xfrm>
            <a:off x="278296" y="1804633"/>
            <a:ext cx="5496862" cy="4451684"/>
          </a:xfrm>
          <a:prstGeom prst="rect">
            <a:avLst/>
          </a:prstGeom>
        </p:spPr>
      </p:pic>
      <p:pic>
        <p:nvPicPr>
          <p:cNvPr id="10" name="Content Placeholder 9">
            <a:extLst>
              <a:ext uri="{FF2B5EF4-FFF2-40B4-BE49-F238E27FC236}">
                <a16:creationId xmlns:a16="http://schemas.microsoft.com/office/drawing/2014/main" id="{1D700737-B40B-487D-AB57-BD594EEF6300}"/>
              </a:ext>
            </a:extLst>
          </p:cNvPr>
          <p:cNvPicPr>
            <a:picLocks noGrp="1" noChangeAspect="1"/>
          </p:cNvPicPr>
          <p:nvPr>
            <p:ph sz="quarter" idx="4"/>
          </p:nvPr>
        </p:nvPicPr>
        <p:blipFill>
          <a:blip r:embed="rId4"/>
          <a:stretch>
            <a:fillRect/>
          </a:stretch>
        </p:blipFill>
        <p:spPr>
          <a:xfrm>
            <a:off x="6197601" y="1804633"/>
            <a:ext cx="5871411" cy="4343402"/>
          </a:xfrm>
          <a:prstGeom prst="rect">
            <a:avLst/>
          </a:prstGeom>
        </p:spPr>
      </p:pic>
      <p:sp>
        <p:nvSpPr>
          <p:cNvPr id="7" name="Title 1">
            <a:extLst>
              <a:ext uri="{FF2B5EF4-FFF2-40B4-BE49-F238E27FC236}">
                <a16:creationId xmlns:a16="http://schemas.microsoft.com/office/drawing/2014/main" id="{9E04A60D-FADA-4F2E-944E-DF5FE41635A8}"/>
              </a:ext>
            </a:extLst>
          </p:cNvPr>
          <p:cNvSpPr txBox="1">
            <a:spLocks noGrp="1"/>
          </p:cNvSpPr>
          <p:nvPr>
            <p:ph type="title"/>
          </p:nvPr>
        </p:nvSpPr>
        <p:spPr>
          <a:xfrm>
            <a:off x="0" y="4764"/>
            <a:ext cx="12192000" cy="823912"/>
          </a:xfrm>
          <a:prstGeom prst="rect">
            <a:avLst/>
          </a:prstGeom>
          <a:solidFill>
            <a:srgbClr val="210D6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a:solidFill>
                  <a:srgbClr val="210D69"/>
                </a:solidFill>
                <a:latin typeface="+mj-lt"/>
                <a:ea typeface="+mj-ea"/>
                <a:cs typeface="+mj-cs"/>
              </a:defRPr>
            </a:lvl1pPr>
          </a:lstStyle>
          <a:p>
            <a:pPr algn="ctr"/>
            <a:r>
              <a:rPr lang="en-US" sz="3600" dirty="0">
                <a:solidFill>
                  <a:schemeClr val="bg1"/>
                </a:solidFill>
              </a:rPr>
              <a:t>Number of Domestic Visitors</a:t>
            </a:r>
            <a:endParaRPr lang="en-GB" sz="3600" dirty="0">
              <a:solidFill>
                <a:schemeClr val="bg1"/>
              </a:solidFill>
            </a:endParaRPr>
          </a:p>
        </p:txBody>
      </p:sp>
      <p:sp>
        <p:nvSpPr>
          <p:cNvPr id="8" name="Text Placeholder 2">
            <a:extLst>
              <a:ext uri="{FF2B5EF4-FFF2-40B4-BE49-F238E27FC236}">
                <a16:creationId xmlns:a16="http://schemas.microsoft.com/office/drawing/2014/main" id="{36D8D09C-8031-4622-B4F2-CCCBAA60F210}"/>
              </a:ext>
            </a:extLst>
          </p:cNvPr>
          <p:cNvSpPr txBox="1">
            <a:spLocks/>
          </p:cNvSpPr>
          <p:nvPr/>
        </p:nvSpPr>
        <p:spPr>
          <a:xfrm>
            <a:off x="6595167" y="1355472"/>
            <a:ext cx="5180716" cy="464691"/>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a:t>Overnight Visitors</a:t>
            </a:r>
            <a:endParaRPr lang="en-US" dirty="0"/>
          </a:p>
        </p:txBody>
      </p:sp>
      <p:sp>
        <p:nvSpPr>
          <p:cNvPr id="11" name="Text Placeholder 2">
            <a:extLst>
              <a:ext uri="{FF2B5EF4-FFF2-40B4-BE49-F238E27FC236}">
                <a16:creationId xmlns:a16="http://schemas.microsoft.com/office/drawing/2014/main" id="{56C957C9-BAB2-4582-94D2-0E2217A9B69F}"/>
              </a:ext>
            </a:extLst>
          </p:cNvPr>
          <p:cNvSpPr txBox="1">
            <a:spLocks/>
          </p:cNvSpPr>
          <p:nvPr/>
        </p:nvSpPr>
        <p:spPr>
          <a:xfrm>
            <a:off x="2661716" y="883016"/>
            <a:ext cx="5871411" cy="464691"/>
          </a:xfrm>
          <a:prstGeom prst="rect">
            <a:avLst/>
          </a:prstGeom>
          <a:solidFill>
            <a:srgbClr val="002060"/>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dirty="0">
                <a:solidFill>
                  <a:schemeClr val="bg1"/>
                </a:solidFill>
              </a:rPr>
              <a:t>Total Domestic Visitors – 15,388,978</a:t>
            </a:r>
            <a:endParaRPr lang="en-US" dirty="0">
              <a:solidFill>
                <a:schemeClr val="bg1"/>
              </a:solidFill>
            </a:endParaRPr>
          </a:p>
        </p:txBody>
      </p:sp>
      <p:cxnSp>
        <p:nvCxnSpPr>
          <p:cNvPr id="2" name="Straight Connector 1">
            <a:extLst>
              <a:ext uri="{FF2B5EF4-FFF2-40B4-BE49-F238E27FC236}">
                <a16:creationId xmlns:a16="http://schemas.microsoft.com/office/drawing/2014/main" id="{FB08FFA7-402B-BFAB-C349-211F84311719}"/>
              </a:ext>
            </a:extLst>
          </p:cNvPr>
          <p:cNvCxnSpPr/>
          <p:nvPr/>
        </p:nvCxnSpPr>
        <p:spPr>
          <a:xfrm>
            <a:off x="6074586" y="1464489"/>
            <a:ext cx="0" cy="4734286"/>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58970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C531BB-0FBE-40D2-89B4-40D1B82A89EA}"/>
              </a:ext>
            </a:extLst>
          </p:cNvPr>
          <p:cNvSpPr>
            <a:spLocks noGrp="1"/>
          </p:cNvSpPr>
          <p:nvPr>
            <p:ph type="body" idx="1"/>
          </p:nvPr>
        </p:nvSpPr>
        <p:spPr>
          <a:xfrm>
            <a:off x="203175" y="1507053"/>
            <a:ext cx="5871411" cy="464691"/>
          </a:xfrm>
        </p:spPr>
        <p:txBody>
          <a:bodyPr>
            <a:normAutofit/>
          </a:bodyPr>
          <a:lstStyle/>
          <a:p>
            <a:r>
              <a:rPr lang="en-GB" dirty="0"/>
              <a:t>Same-day Visitors</a:t>
            </a:r>
            <a:endParaRPr lang="en-US" dirty="0"/>
          </a:p>
        </p:txBody>
      </p:sp>
      <p:pic>
        <p:nvPicPr>
          <p:cNvPr id="9" name="Content Placeholder 8">
            <a:extLst>
              <a:ext uri="{FF2B5EF4-FFF2-40B4-BE49-F238E27FC236}">
                <a16:creationId xmlns:a16="http://schemas.microsoft.com/office/drawing/2014/main" id="{808A4CCB-CCA9-44DA-B8D7-FC941E1601F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203175" y="2023815"/>
            <a:ext cx="5258323" cy="4174960"/>
          </a:xfrm>
          <a:prstGeom prst="rect">
            <a:avLst/>
          </a:prstGeom>
        </p:spPr>
      </p:pic>
      <p:pic>
        <p:nvPicPr>
          <p:cNvPr id="10" name="Content Placeholder 9">
            <a:extLst>
              <a:ext uri="{FF2B5EF4-FFF2-40B4-BE49-F238E27FC236}">
                <a16:creationId xmlns:a16="http://schemas.microsoft.com/office/drawing/2014/main" id="{1D700737-B40B-487D-AB57-BD594EEF6300}"/>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rcRect/>
          <a:stretch/>
        </p:blipFill>
        <p:spPr>
          <a:xfrm>
            <a:off x="6422143" y="2023815"/>
            <a:ext cx="5258324" cy="4174960"/>
          </a:xfrm>
          <a:prstGeom prst="rect">
            <a:avLst/>
          </a:prstGeom>
        </p:spPr>
      </p:pic>
      <p:sp>
        <p:nvSpPr>
          <p:cNvPr id="7" name="Title 1">
            <a:extLst>
              <a:ext uri="{FF2B5EF4-FFF2-40B4-BE49-F238E27FC236}">
                <a16:creationId xmlns:a16="http://schemas.microsoft.com/office/drawing/2014/main" id="{9E04A60D-FADA-4F2E-944E-DF5FE41635A8}"/>
              </a:ext>
            </a:extLst>
          </p:cNvPr>
          <p:cNvSpPr txBox="1">
            <a:spLocks noGrp="1"/>
          </p:cNvSpPr>
          <p:nvPr>
            <p:ph type="title"/>
          </p:nvPr>
        </p:nvSpPr>
        <p:spPr>
          <a:xfrm>
            <a:off x="0" y="4764"/>
            <a:ext cx="12192000" cy="823912"/>
          </a:xfrm>
          <a:prstGeom prst="rect">
            <a:avLst/>
          </a:prstGeom>
          <a:solidFill>
            <a:srgbClr val="210D6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a:solidFill>
                  <a:srgbClr val="210D69"/>
                </a:solidFill>
                <a:latin typeface="+mj-lt"/>
                <a:ea typeface="+mj-ea"/>
                <a:cs typeface="+mj-cs"/>
              </a:defRPr>
            </a:lvl1pPr>
          </a:lstStyle>
          <a:p>
            <a:pPr algn="ctr"/>
            <a:r>
              <a:rPr lang="en-US" sz="4000" dirty="0">
                <a:solidFill>
                  <a:schemeClr val="bg1"/>
                </a:solidFill>
              </a:rPr>
              <a:t>Age Distribution of Domestic Visitors by Sex</a:t>
            </a:r>
            <a:endParaRPr lang="en-GB" sz="4000" dirty="0">
              <a:solidFill>
                <a:schemeClr val="bg1"/>
              </a:solidFill>
            </a:endParaRPr>
          </a:p>
        </p:txBody>
      </p:sp>
      <p:sp>
        <p:nvSpPr>
          <p:cNvPr id="8" name="Text Placeholder 2">
            <a:extLst>
              <a:ext uri="{FF2B5EF4-FFF2-40B4-BE49-F238E27FC236}">
                <a16:creationId xmlns:a16="http://schemas.microsoft.com/office/drawing/2014/main" id="{36D8D09C-8031-4622-B4F2-CCCBAA60F210}"/>
              </a:ext>
            </a:extLst>
          </p:cNvPr>
          <p:cNvSpPr txBox="1">
            <a:spLocks/>
          </p:cNvSpPr>
          <p:nvPr/>
        </p:nvSpPr>
        <p:spPr>
          <a:xfrm>
            <a:off x="6582296" y="1464489"/>
            <a:ext cx="5258324" cy="464691"/>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a:t>Overnight Visitors</a:t>
            </a:r>
            <a:endParaRPr lang="en-US" dirty="0"/>
          </a:p>
        </p:txBody>
      </p:sp>
      <p:sp>
        <p:nvSpPr>
          <p:cNvPr id="11" name="Text Placeholder 2">
            <a:extLst>
              <a:ext uri="{FF2B5EF4-FFF2-40B4-BE49-F238E27FC236}">
                <a16:creationId xmlns:a16="http://schemas.microsoft.com/office/drawing/2014/main" id="{56C957C9-BAB2-4582-94D2-0E2217A9B69F}"/>
              </a:ext>
            </a:extLst>
          </p:cNvPr>
          <p:cNvSpPr txBox="1">
            <a:spLocks/>
          </p:cNvSpPr>
          <p:nvPr/>
        </p:nvSpPr>
        <p:spPr>
          <a:xfrm>
            <a:off x="494782" y="880747"/>
            <a:ext cx="11345838" cy="464692"/>
          </a:xfrm>
          <a:prstGeom prst="rect">
            <a:avLst/>
          </a:prstGeom>
          <a:solidFill>
            <a:srgbClr val="002060"/>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dirty="0">
                <a:solidFill>
                  <a:schemeClr val="bg1"/>
                </a:solidFill>
              </a:rPr>
              <a:t>Adults (25-44 years) recorded the highest proportion of visitors each quarter</a:t>
            </a:r>
            <a:endParaRPr lang="en-US" dirty="0">
              <a:solidFill>
                <a:schemeClr val="bg1"/>
              </a:solidFill>
            </a:endParaRPr>
          </a:p>
        </p:txBody>
      </p:sp>
      <p:cxnSp>
        <p:nvCxnSpPr>
          <p:cNvPr id="4" name="Straight Connector 3">
            <a:extLst>
              <a:ext uri="{FF2B5EF4-FFF2-40B4-BE49-F238E27FC236}">
                <a16:creationId xmlns:a16="http://schemas.microsoft.com/office/drawing/2014/main" id="{07C4581A-7630-D82A-5979-041EDCF2FC08}"/>
              </a:ext>
            </a:extLst>
          </p:cNvPr>
          <p:cNvCxnSpPr/>
          <p:nvPr/>
        </p:nvCxnSpPr>
        <p:spPr>
          <a:xfrm>
            <a:off x="6074586" y="1464489"/>
            <a:ext cx="0" cy="4734286"/>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9655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C531BB-0FBE-40D2-89B4-40D1B82A89EA}"/>
              </a:ext>
            </a:extLst>
          </p:cNvPr>
          <p:cNvSpPr>
            <a:spLocks noGrp="1"/>
          </p:cNvSpPr>
          <p:nvPr>
            <p:ph type="body" idx="1"/>
          </p:nvPr>
        </p:nvSpPr>
        <p:spPr>
          <a:xfrm>
            <a:off x="378968" y="1406247"/>
            <a:ext cx="5871411" cy="464691"/>
          </a:xfrm>
        </p:spPr>
        <p:txBody>
          <a:bodyPr>
            <a:normAutofit/>
          </a:bodyPr>
          <a:lstStyle/>
          <a:p>
            <a:r>
              <a:rPr lang="en-GB" dirty="0"/>
              <a:t>Same-day Visitors</a:t>
            </a:r>
            <a:endParaRPr lang="en-US" dirty="0"/>
          </a:p>
        </p:txBody>
      </p:sp>
      <p:pic>
        <p:nvPicPr>
          <p:cNvPr id="9" name="Content Placeholder 8">
            <a:extLst>
              <a:ext uri="{FF2B5EF4-FFF2-40B4-BE49-F238E27FC236}">
                <a16:creationId xmlns:a16="http://schemas.microsoft.com/office/drawing/2014/main" id="{808A4CCB-CCA9-44DA-B8D7-FC941E1601F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123221" y="1914138"/>
            <a:ext cx="5909252" cy="4211062"/>
          </a:xfrm>
          <a:prstGeom prst="rect">
            <a:avLst/>
          </a:prstGeom>
        </p:spPr>
      </p:pic>
      <p:pic>
        <p:nvPicPr>
          <p:cNvPr id="10" name="Content Placeholder 9">
            <a:extLst>
              <a:ext uri="{FF2B5EF4-FFF2-40B4-BE49-F238E27FC236}">
                <a16:creationId xmlns:a16="http://schemas.microsoft.com/office/drawing/2014/main" id="{1D700737-B40B-487D-AB57-BD594EEF6300}"/>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rcRect/>
          <a:stretch/>
        </p:blipFill>
        <p:spPr>
          <a:xfrm>
            <a:off x="6313902" y="1805857"/>
            <a:ext cx="5761788" cy="4319343"/>
          </a:xfrm>
          <a:prstGeom prst="rect">
            <a:avLst/>
          </a:prstGeom>
        </p:spPr>
      </p:pic>
      <p:sp>
        <p:nvSpPr>
          <p:cNvPr id="8" name="Text Placeholder 2">
            <a:extLst>
              <a:ext uri="{FF2B5EF4-FFF2-40B4-BE49-F238E27FC236}">
                <a16:creationId xmlns:a16="http://schemas.microsoft.com/office/drawing/2014/main" id="{36D8D09C-8031-4622-B4F2-CCCBAA60F210}"/>
              </a:ext>
            </a:extLst>
          </p:cNvPr>
          <p:cNvSpPr txBox="1">
            <a:spLocks/>
          </p:cNvSpPr>
          <p:nvPr/>
        </p:nvSpPr>
        <p:spPr>
          <a:xfrm>
            <a:off x="6579260" y="1295755"/>
            <a:ext cx="5994399" cy="464691"/>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a:t>Overnight Visitors</a:t>
            </a:r>
            <a:endParaRPr lang="en-US" dirty="0"/>
          </a:p>
        </p:txBody>
      </p:sp>
      <p:sp>
        <p:nvSpPr>
          <p:cNvPr id="11" name="Text Placeholder 2">
            <a:extLst>
              <a:ext uri="{FF2B5EF4-FFF2-40B4-BE49-F238E27FC236}">
                <a16:creationId xmlns:a16="http://schemas.microsoft.com/office/drawing/2014/main" id="{56C957C9-BAB2-4582-94D2-0E2217A9B69F}"/>
              </a:ext>
            </a:extLst>
          </p:cNvPr>
          <p:cNvSpPr txBox="1">
            <a:spLocks/>
          </p:cNvSpPr>
          <p:nvPr/>
        </p:nvSpPr>
        <p:spPr>
          <a:xfrm>
            <a:off x="217901" y="805011"/>
            <a:ext cx="11756763" cy="490744"/>
          </a:xfrm>
          <a:prstGeom prst="rect">
            <a:avLst/>
          </a:prstGeom>
          <a:solidFill>
            <a:srgbClr val="002060"/>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en-GB" sz="1950" dirty="0">
                <a:solidFill>
                  <a:schemeClr val="bg1"/>
                </a:solidFill>
              </a:rPr>
              <a:t>Visiting friends &amp; relatives  and funeral over 70% same day trips and 80% of overnight trips</a:t>
            </a:r>
            <a:endParaRPr lang="en-US" sz="1950" dirty="0">
              <a:solidFill>
                <a:schemeClr val="bg1"/>
              </a:solidFill>
            </a:endParaRPr>
          </a:p>
        </p:txBody>
      </p:sp>
      <p:sp>
        <p:nvSpPr>
          <p:cNvPr id="12" name="Title 1">
            <a:extLst>
              <a:ext uri="{FF2B5EF4-FFF2-40B4-BE49-F238E27FC236}">
                <a16:creationId xmlns:a16="http://schemas.microsoft.com/office/drawing/2014/main" id="{F0342A88-A142-4665-93EF-7AC7765EB428}"/>
              </a:ext>
            </a:extLst>
          </p:cNvPr>
          <p:cNvSpPr txBox="1">
            <a:spLocks/>
          </p:cNvSpPr>
          <p:nvPr/>
        </p:nvSpPr>
        <p:spPr>
          <a:xfrm>
            <a:off x="-1" y="0"/>
            <a:ext cx="12191997" cy="761811"/>
          </a:xfrm>
          <a:prstGeom prst="rect">
            <a:avLst/>
          </a:prstGeom>
          <a:solidFill>
            <a:srgbClr val="210D6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a:solidFill>
                  <a:srgbClr val="210D69"/>
                </a:solidFill>
                <a:latin typeface="+mj-lt"/>
                <a:ea typeface="+mj-ea"/>
                <a:cs typeface="+mj-cs"/>
              </a:defRPr>
            </a:lvl1pPr>
          </a:lstStyle>
          <a:p>
            <a:pPr algn="ctr"/>
            <a:r>
              <a:rPr lang="en-US" sz="3600" dirty="0">
                <a:solidFill>
                  <a:schemeClr val="bg1"/>
                </a:solidFill>
              </a:rPr>
              <a:t>Domestic Visitors by Main Purpose of Visit</a:t>
            </a:r>
            <a:endParaRPr lang="en-GB" sz="3600" dirty="0">
              <a:solidFill>
                <a:schemeClr val="bg1"/>
              </a:solidFill>
            </a:endParaRPr>
          </a:p>
        </p:txBody>
      </p:sp>
      <p:cxnSp>
        <p:nvCxnSpPr>
          <p:cNvPr id="2" name="Straight Connector 1">
            <a:extLst>
              <a:ext uri="{FF2B5EF4-FFF2-40B4-BE49-F238E27FC236}">
                <a16:creationId xmlns:a16="http://schemas.microsoft.com/office/drawing/2014/main" id="{9C3AC8F3-93C2-B4BC-C4DA-9906E88C03E7}"/>
              </a:ext>
            </a:extLst>
          </p:cNvPr>
          <p:cNvCxnSpPr/>
          <p:nvPr/>
        </p:nvCxnSpPr>
        <p:spPr>
          <a:xfrm>
            <a:off x="6095995" y="1528101"/>
            <a:ext cx="0" cy="4734286"/>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63133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0DCBF-EF03-0F75-E632-6B94F7682EC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39E0A02-0567-BAA5-912A-309D2E5F8EA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220926" y="1158112"/>
            <a:ext cx="5440403" cy="5131737"/>
          </a:xfrm>
          <a:prstGeom prst="rect">
            <a:avLst/>
          </a:prstGeom>
          <a:noFill/>
        </p:spPr>
      </p:pic>
      <p:sp>
        <p:nvSpPr>
          <p:cNvPr id="7" name="Title 1">
            <a:extLst>
              <a:ext uri="{FF2B5EF4-FFF2-40B4-BE49-F238E27FC236}">
                <a16:creationId xmlns:a16="http://schemas.microsoft.com/office/drawing/2014/main" id="{AB3CAE94-9E70-DA28-D2F7-D7B173F9BE11}"/>
              </a:ext>
            </a:extLst>
          </p:cNvPr>
          <p:cNvSpPr txBox="1">
            <a:spLocks/>
          </p:cNvSpPr>
          <p:nvPr/>
        </p:nvSpPr>
        <p:spPr>
          <a:xfrm>
            <a:off x="3" y="0"/>
            <a:ext cx="12191997" cy="761811"/>
          </a:xfrm>
          <a:prstGeom prst="rect">
            <a:avLst/>
          </a:prstGeom>
          <a:solidFill>
            <a:srgbClr val="210D6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a:solidFill>
                  <a:srgbClr val="210D69"/>
                </a:solidFill>
                <a:latin typeface="+mj-lt"/>
                <a:ea typeface="+mj-ea"/>
                <a:cs typeface="+mj-cs"/>
              </a:defRPr>
            </a:lvl1pPr>
          </a:lstStyle>
          <a:p>
            <a:pPr algn="ctr"/>
            <a:r>
              <a:rPr lang="en-US" sz="3600" dirty="0">
                <a:solidFill>
                  <a:schemeClr val="bg1"/>
                </a:solidFill>
              </a:rPr>
              <a:t>Domestic Visitors by Means of Road Transport</a:t>
            </a:r>
            <a:endParaRPr lang="en-GB" sz="3600" dirty="0">
              <a:solidFill>
                <a:schemeClr val="bg1"/>
              </a:solidFill>
            </a:endParaRPr>
          </a:p>
        </p:txBody>
      </p:sp>
      <p:sp>
        <p:nvSpPr>
          <p:cNvPr id="2" name="Slide Number Placeholder 4">
            <a:extLst>
              <a:ext uri="{FF2B5EF4-FFF2-40B4-BE49-F238E27FC236}">
                <a16:creationId xmlns:a16="http://schemas.microsoft.com/office/drawing/2014/main" id="{092C7C89-7DDD-BAA4-A9CA-265F3B76FF86}"/>
              </a:ext>
            </a:extLst>
          </p:cNvPr>
          <p:cNvSpPr txBox="1">
            <a:spLocks/>
          </p:cNvSpPr>
          <p:nvPr/>
        </p:nvSpPr>
        <p:spPr>
          <a:xfrm>
            <a:off x="10877908" y="6356350"/>
            <a:ext cx="47589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805CE-DD8C-4D77-B236-023D0A5BFCA2}" type="slidenum">
              <a:rPr lang="en-GB" b="1" smtClean="0">
                <a:solidFill>
                  <a:schemeClr val="bg1"/>
                </a:solidFill>
              </a:rPr>
              <a:pPr/>
              <a:t>15</a:t>
            </a:fld>
            <a:endParaRPr lang="en-GB" b="1" dirty="0">
              <a:solidFill>
                <a:schemeClr val="bg1"/>
              </a:solidFill>
            </a:endParaRPr>
          </a:p>
        </p:txBody>
      </p:sp>
      <p:cxnSp>
        <p:nvCxnSpPr>
          <p:cNvPr id="4" name="Straight Connector 3">
            <a:extLst>
              <a:ext uri="{FF2B5EF4-FFF2-40B4-BE49-F238E27FC236}">
                <a16:creationId xmlns:a16="http://schemas.microsoft.com/office/drawing/2014/main" id="{5CB1F91C-66A6-5963-B565-A23DDD0C51A1}"/>
              </a:ext>
            </a:extLst>
          </p:cNvPr>
          <p:cNvCxnSpPr/>
          <p:nvPr/>
        </p:nvCxnSpPr>
        <p:spPr>
          <a:xfrm>
            <a:off x="6085398" y="1374465"/>
            <a:ext cx="0" cy="4734286"/>
          </a:xfrm>
          <a:prstGeom prst="line">
            <a:avLst/>
          </a:prstGeom>
          <a:ln w="76200"/>
        </p:spPr>
        <p:style>
          <a:lnRef idx="3">
            <a:schemeClr val="accent1"/>
          </a:lnRef>
          <a:fillRef idx="0">
            <a:schemeClr val="accent1"/>
          </a:fillRef>
          <a:effectRef idx="2">
            <a:schemeClr val="accent1"/>
          </a:effectRef>
          <a:fontRef idx="minor">
            <a:schemeClr val="tx1"/>
          </a:fontRef>
        </p:style>
      </p:cxnSp>
      <p:pic>
        <p:nvPicPr>
          <p:cNvPr id="5" name="Picture 4">
            <a:extLst>
              <a:ext uri="{FF2B5EF4-FFF2-40B4-BE49-F238E27FC236}">
                <a16:creationId xmlns:a16="http://schemas.microsoft.com/office/drawing/2014/main" id="{1CD4A546-FFB4-5BF2-6FD0-C90AF238CD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6404662" y="1375127"/>
            <a:ext cx="5440404" cy="4812386"/>
          </a:xfrm>
          <a:prstGeom prst="rect">
            <a:avLst/>
          </a:prstGeom>
          <a:noFill/>
        </p:spPr>
      </p:pic>
      <p:sp>
        <p:nvSpPr>
          <p:cNvPr id="8" name="Text Placeholder 2">
            <a:extLst>
              <a:ext uri="{FF2B5EF4-FFF2-40B4-BE49-F238E27FC236}">
                <a16:creationId xmlns:a16="http://schemas.microsoft.com/office/drawing/2014/main" id="{1FC449AC-2BA7-98A4-BA24-24C5EF8B5B5D}"/>
              </a:ext>
            </a:extLst>
          </p:cNvPr>
          <p:cNvSpPr>
            <a:spLocks noGrp="1"/>
          </p:cNvSpPr>
          <p:nvPr>
            <p:ph type="body" idx="1"/>
          </p:nvPr>
        </p:nvSpPr>
        <p:spPr>
          <a:xfrm>
            <a:off x="1" y="855648"/>
            <a:ext cx="5088834" cy="464691"/>
          </a:xfrm>
        </p:spPr>
        <p:txBody>
          <a:bodyPr>
            <a:normAutofit/>
          </a:bodyPr>
          <a:lstStyle/>
          <a:p>
            <a:r>
              <a:rPr lang="en-GB" b="1" dirty="0">
                <a:solidFill>
                  <a:schemeClr val="tx1"/>
                </a:solidFill>
              </a:rPr>
              <a:t>Same-day Visitors</a:t>
            </a:r>
            <a:endParaRPr lang="en-US" b="1" dirty="0">
              <a:solidFill>
                <a:schemeClr val="tx1"/>
              </a:solidFill>
            </a:endParaRPr>
          </a:p>
        </p:txBody>
      </p:sp>
      <p:sp>
        <p:nvSpPr>
          <p:cNvPr id="9" name="Text Placeholder 2">
            <a:extLst>
              <a:ext uri="{FF2B5EF4-FFF2-40B4-BE49-F238E27FC236}">
                <a16:creationId xmlns:a16="http://schemas.microsoft.com/office/drawing/2014/main" id="{9292F0C2-3755-3A8E-305D-BF9DDE453D9C}"/>
              </a:ext>
            </a:extLst>
          </p:cNvPr>
          <p:cNvSpPr txBox="1">
            <a:spLocks/>
          </p:cNvSpPr>
          <p:nvPr/>
        </p:nvSpPr>
        <p:spPr>
          <a:xfrm>
            <a:off x="6385967" y="909774"/>
            <a:ext cx="5246791" cy="4646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en-GB" b="1" dirty="0">
                <a:solidFill>
                  <a:schemeClr val="tx1"/>
                </a:solidFill>
              </a:rPr>
              <a:t>Overnight</a:t>
            </a:r>
            <a:r>
              <a:rPr lang="en-GB" dirty="0"/>
              <a:t> </a:t>
            </a:r>
            <a:r>
              <a:rPr lang="en-GB" b="1" dirty="0">
                <a:solidFill>
                  <a:schemeClr val="tx1"/>
                </a:solidFill>
              </a:rPr>
              <a:t>Visitors</a:t>
            </a:r>
            <a:endParaRPr lang="en-US" b="1" dirty="0">
              <a:solidFill>
                <a:schemeClr val="tx1"/>
              </a:solidFill>
            </a:endParaRPr>
          </a:p>
        </p:txBody>
      </p:sp>
    </p:spTree>
    <p:extLst>
      <p:ext uri="{BB962C8B-B14F-4D97-AF65-F5344CB8AC3E}">
        <p14:creationId xmlns:p14="http://schemas.microsoft.com/office/powerpoint/2010/main" val="2025840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C30A1-3675-7F9C-0F78-6230A0F433C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B97ABE5-9D45-88B4-E079-E4983DD5F4D9}"/>
              </a:ext>
            </a:extLst>
          </p:cNvPr>
          <p:cNvPicPr>
            <a:picLocks noChangeAspect="1"/>
          </p:cNvPicPr>
          <p:nvPr/>
        </p:nvPicPr>
        <p:blipFill>
          <a:blip r:embed="rId2"/>
          <a:stretch>
            <a:fillRect/>
          </a:stretch>
        </p:blipFill>
        <p:spPr>
          <a:xfrm>
            <a:off x="393642" y="1545994"/>
            <a:ext cx="5030158" cy="4671558"/>
          </a:xfrm>
          <a:prstGeom prst="rect">
            <a:avLst/>
          </a:prstGeom>
        </p:spPr>
      </p:pic>
      <p:sp>
        <p:nvSpPr>
          <p:cNvPr id="7" name="Title 1">
            <a:extLst>
              <a:ext uri="{FF2B5EF4-FFF2-40B4-BE49-F238E27FC236}">
                <a16:creationId xmlns:a16="http://schemas.microsoft.com/office/drawing/2014/main" id="{3E4F7D37-C7D4-9FEF-1FBF-A727BC8EECB8}"/>
              </a:ext>
            </a:extLst>
          </p:cNvPr>
          <p:cNvSpPr txBox="1">
            <a:spLocks/>
          </p:cNvSpPr>
          <p:nvPr/>
        </p:nvSpPr>
        <p:spPr>
          <a:xfrm>
            <a:off x="3" y="0"/>
            <a:ext cx="12191997" cy="761811"/>
          </a:xfrm>
          <a:prstGeom prst="rect">
            <a:avLst/>
          </a:prstGeom>
          <a:solidFill>
            <a:srgbClr val="210D6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a:solidFill>
                  <a:srgbClr val="210D69"/>
                </a:solidFill>
                <a:latin typeface="+mj-lt"/>
                <a:ea typeface="+mj-ea"/>
                <a:cs typeface="+mj-cs"/>
              </a:defRPr>
            </a:lvl1pPr>
          </a:lstStyle>
          <a:p>
            <a:pPr algn="ctr"/>
            <a:r>
              <a:rPr lang="en-US" sz="3600" dirty="0">
                <a:solidFill>
                  <a:schemeClr val="bg1"/>
                </a:solidFill>
              </a:rPr>
              <a:t>Domestic Visitors by Type of Tour</a:t>
            </a:r>
            <a:endParaRPr lang="en-GB" sz="3600" dirty="0">
              <a:solidFill>
                <a:schemeClr val="bg1"/>
              </a:solidFill>
            </a:endParaRPr>
          </a:p>
        </p:txBody>
      </p:sp>
      <p:sp>
        <p:nvSpPr>
          <p:cNvPr id="2" name="Slide Number Placeholder 4">
            <a:extLst>
              <a:ext uri="{FF2B5EF4-FFF2-40B4-BE49-F238E27FC236}">
                <a16:creationId xmlns:a16="http://schemas.microsoft.com/office/drawing/2014/main" id="{DD5BE2F8-14BD-A147-A8DC-4165F141F17C}"/>
              </a:ext>
            </a:extLst>
          </p:cNvPr>
          <p:cNvSpPr txBox="1">
            <a:spLocks/>
          </p:cNvSpPr>
          <p:nvPr/>
        </p:nvSpPr>
        <p:spPr>
          <a:xfrm>
            <a:off x="10877908" y="6366182"/>
            <a:ext cx="47589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805CE-DD8C-4D77-B236-023D0A5BFCA2}" type="slidenum">
              <a:rPr lang="en-GB" b="1" smtClean="0">
                <a:solidFill>
                  <a:schemeClr val="bg1"/>
                </a:solidFill>
              </a:rPr>
              <a:pPr/>
              <a:t>16</a:t>
            </a:fld>
            <a:endParaRPr lang="en-GB" b="1" dirty="0">
              <a:solidFill>
                <a:schemeClr val="bg1"/>
              </a:solidFill>
            </a:endParaRPr>
          </a:p>
        </p:txBody>
      </p:sp>
      <p:pic>
        <p:nvPicPr>
          <p:cNvPr id="6" name="Picture 5">
            <a:extLst>
              <a:ext uri="{FF2B5EF4-FFF2-40B4-BE49-F238E27FC236}">
                <a16:creationId xmlns:a16="http://schemas.microsoft.com/office/drawing/2014/main" id="{2BEFB7FF-D647-7F66-2D46-CE53CA5A047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bwMode="auto">
          <a:xfrm>
            <a:off x="6823597" y="1366513"/>
            <a:ext cx="4809161" cy="4849928"/>
          </a:xfrm>
          <a:prstGeom prst="rect">
            <a:avLst/>
          </a:prstGeom>
          <a:noFill/>
        </p:spPr>
      </p:pic>
      <p:sp>
        <p:nvSpPr>
          <p:cNvPr id="8" name="Text Placeholder 2">
            <a:extLst>
              <a:ext uri="{FF2B5EF4-FFF2-40B4-BE49-F238E27FC236}">
                <a16:creationId xmlns:a16="http://schemas.microsoft.com/office/drawing/2014/main" id="{87096E65-5332-C67F-85CB-8D768298EAE3}"/>
              </a:ext>
            </a:extLst>
          </p:cNvPr>
          <p:cNvSpPr>
            <a:spLocks noGrp="1"/>
          </p:cNvSpPr>
          <p:nvPr>
            <p:ph type="body" idx="1"/>
          </p:nvPr>
        </p:nvSpPr>
        <p:spPr>
          <a:xfrm>
            <a:off x="334966" y="956688"/>
            <a:ext cx="5088834" cy="464691"/>
          </a:xfrm>
        </p:spPr>
        <p:txBody>
          <a:bodyPr>
            <a:normAutofit/>
          </a:bodyPr>
          <a:lstStyle/>
          <a:p>
            <a:r>
              <a:rPr lang="en-GB" b="1" dirty="0">
                <a:solidFill>
                  <a:schemeClr val="tx1"/>
                </a:solidFill>
              </a:rPr>
              <a:t>Same-day Visitors</a:t>
            </a:r>
            <a:endParaRPr lang="en-US" b="1" dirty="0">
              <a:solidFill>
                <a:schemeClr val="tx1"/>
              </a:solidFill>
            </a:endParaRPr>
          </a:p>
        </p:txBody>
      </p:sp>
      <p:sp>
        <p:nvSpPr>
          <p:cNvPr id="9" name="Text Placeholder 2">
            <a:extLst>
              <a:ext uri="{FF2B5EF4-FFF2-40B4-BE49-F238E27FC236}">
                <a16:creationId xmlns:a16="http://schemas.microsoft.com/office/drawing/2014/main" id="{87F603D8-37C9-5803-E9CC-380CD485981A}"/>
              </a:ext>
            </a:extLst>
          </p:cNvPr>
          <p:cNvSpPr txBox="1">
            <a:spLocks/>
          </p:cNvSpPr>
          <p:nvPr/>
        </p:nvSpPr>
        <p:spPr>
          <a:xfrm>
            <a:off x="6385967" y="921557"/>
            <a:ext cx="5246791" cy="4646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en-GB" b="1" dirty="0">
                <a:solidFill>
                  <a:schemeClr val="tx1"/>
                </a:solidFill>
              </a:rPr>
              <a:t>Overnight</a:t>
            </a:r>
            <a:r>
              <a:rPr lang="en-GB" dirty="0"/>
              <a:t> </a:t>
            </a:r>
            <a:r>
              <a:rPr lang="en-GB" b="1" dirty="0">
                <a:solidFill>
                  <a:schemeClr val="tx1"/>
                </a:solidFill>
              </a:rPr>
              <a:t>Visitors</a:t>
            </a:r>
            <a:endParaRPr lang="en-US" b="1" dirty="0">
              <a:solidFill>
                <a:schemeClr val="tx1"/>
              </a:solidFill>
            </a:endParaRPr>
          </a:p>
        </p:txBody>
      </p:sp>
    </p:spTree>
    <p:extLst>
      <p:ext uri="{BB962C8B-B14F-4D97-AF65-F5344CB8AC3E}">
        <p14:creationId xmlns:p14="http://schemas.microsoft.com/office/powerpoint/2010/main" val="3092755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C531BB-0FBE-40D2-89B4-40D1B82A89EA}"/>
              </a:ext>
            </a:extLst>
          </p:cNvPr>
          <p:cNvSpPr>
            <a:spLocks noGrp="1"/>
          </p:cNvSpPr>
          <p:nvPr>
            <p:ph type="body" idx="1"/>
          </p:nvPr>
        </p:nvSpPr>
        <p:spPr>
          <a:xfrm>
            <a:off x="31551" y="1377577"/>
            <a:ext cx="5871411" cy="464691"/>
          </a:xfrm>
        </p:spPr>
        <p:txBody>
          <a:bodyPr>
            <a:normAutofit/>
          </a:bodyPr>
          <a:lstStyle/>
          <a:p>
            <a:r>
              <a:rPr lang="en-GB" dirty="0"/>
              <a:t>Same-day Visitors</a:t>
            </a:r>
            <a:endParaRPr lang="en-US" dirty="0"/>
          </a:p>
        </p:txBody>
      </p:sp>
      <p:pic>
        <p:nvPicPr>
          <p:cNvPr id="9" name="Content Placeholder 8">
            <a:extLst>
              <a:ext uri="{FF2B5EF4-FFF2-40B4-BE49-F238E27FC236}">
                <a16:creationId xmlns:a16="http://schemas.microsoft.com/office/drawing/2014/main" id="{808A4CCB-CCA9-44DA-B8D7-FC941E1601F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166976" y="1876503"/>
            <a:ext cx="5192204" cy="4437247"/>
          </a:xfrm>
          <a:prstGeom prst="rect">
            <a:avLst/>
          </a:prstGeom>
        </p:spPr>
      </p:pic>
      <p:pic>
        <p:nvPicPr>
          <p:cNvPr id="10" name="Content Placeholder 9">
            <a:extLst>
              <a:ext uri="{FF2B5EF4-FFF2-40B4-BE49-F238E27FC236}">
                <a16:creationId xmlns:a16="http://schemas.microsoft.com/office/drawing/2014/main" id="{1D700737-B40B-487D-AB57-BD594EEF6300}"/>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rcRect/>
          <a:stretch/>
        </p:blipFill>
        <p:spPr>
          <a:xfrm>
            <a:off x="6410514" y="1834312"/>
            <a:ext cx="5425440" cy="4495341"/>
          </a:xfrm>
          <a:prstGeom prst="rect">
            <a:avLst/>
          </a:prstGeom>
        </p:spPr>
      </p:pic>
      <p:sp>
        <p:nvSpPr>
          <p:cNvPr id="8" name="Text Placeholder 2">
            <a:extLst>
              <a:ext uri="{FF2B5EF4-FFF2-40B4-BE49-F238E27FC236}">
                <a16:creationId xmlns:a16="http://schemas.microsoft.com/office/drawing/2014/main" id="{36D8D09C-8031-4622-B4F2-CCCBAA60F210}"/>
              </a:ext>
            </a:extLst>
          </p:cNvPr>
          <p:cNvSpPr txBox="1">
            <a:spLocks/>
          </p:cNvSpPr>
          <p:nvPr/>
        </p:nvSpPr>
        <p:spPr>
          <a:xfrm>
            <a:off x="6289040" y="1357001"/>
            <a:ext cx="4882544" cy="464691"/>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a:t>Overnight Visitors</a:t>
            </a:r>
            <a:endParaRPr lang="en-US" dirty="0"/>
          </a:p>
        </p:txBody>
      </p:sp>
      <p:sp>
        <p:nvSpPr>
          <p:cNvPr id="11" name="Text Placeholder 2">
            <a:extLst>
              <a:ext uri="{FF2B5EF4-FFF2-40B4-BE49-F238E27FC236}">
                <a16:creationId xmlns:a16="http://schemas.microsoft.com/office/drawing/2014/main" id="{56C957C9-BAB2-4582-94D2-0E2217A9B69F}"/>
              </a:ext>
            </a:extLst>
          </p:cNvPr>
          <p:cNvSpPr txBox="1">
            <a:spLocks/>
          </p:cNvSpPr>
          <p:nvPr/>
        </p:nvSpPr>
        <p:spPr>
          <a:xfrm>
            <a:off x="103367" y="782833"/>
            <a:ext cx="11950810" cy="584792"/>
          </a:xfrm>
          <a:prstGeom prst="rect">
            <a:avLst/>
          </a:prstGeom>
          <a:solidFill>
            <a:srgbClr val="002060"/>
          </a:solidFill>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950" dirty="0">
                <a:solidFill>
                  <a:schemeClr val="bg1"/>
                </a:solidFill>
              </a:rPr>
              <a:t>Ashanti and Greater Accra were the leading destinations for </a:t>
            </a:r>
            <a:r>
              <a:rPr lang="en-GB" sz="1900" dirty="0">
                <a:solidFill>
                  <a:schemeClr val="bg1"/>
                </a:solidFill>
              </a:rPr>
              <a:t>same-day trips while Ashanti, Eastern, and Greater Accra were the main destinations for overnight trips</a:t>
            </a:r>
            <a:endParaRPr lang="en-US" sz="1900" dirty="0">
              <a:solidFill>
                <a:schemeClr val="bg1"/>
              </a:solidFill>
            </a:endParaRPr>
          </a:p>
        </p:txBody>
      </p:sp>
      <p:sp>
        <p:nvSpPr>
          <p:cNvPr id="12" name="Title 1">
            <a:extLst>
              <a:ext uri="{FF2B5EF4-FFF2-40B4-BE49-F238E27FC236}">
                <a16:creationId xmlns:a16="http://schemas.microsoft.com/office/drawing/2014/main" id="{F0342A88-A142-4665-93EF-7AC7765EB428}"/>
              </a:ext>
            </a:extLst>
          </p:cNvPr>
          <p:cNvSpPr txBox="1">
            <a:spLocks/>
          </p:cNvSpPr>
          <p:nvPr/>
        </p:nvSpPr>
        <p:spPr>
          <a:xfrm>
            <a:off x="-1" y="0"/>
            <a:ext cx="12191997" cy="761811"/>
          </a:xfrm>
          <a:prstGeom prst="rect">
            <a:avLst/>
          </a:prstGeom>
          <a:solidFill>
            <a:srgbClr val="210D6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a:solidFill>
                  <a:srgbClr val="210D69"/>
                </a:solidFill>
                <a:latin typeface="+mj-lt"/>
                <a:ea typeface="+mj-ea"/>
                <a:cs typeface="+mj-cs"/>
              </a:defRPr>
            </a:lvl1pPr>
          </a:lstStyle>
          <a:p>
            <a:pPr algn="ctr"/>
            <a:r>
              <a:rPr lang="en-US" sz="3600" dirty="0">
                <a:solidFill>
                  <a:schemeClr val="bg1"/>
                </a:solidFill>
              </a:rPr>
              <a:t>Domestic Visitors by Region of Destination</a:t>
            </a:r>
            <a:endParaRPr lang="en-GB" sz="3600" dirty="0">
              <a:solidFill>
                <a:schemeClr val="bg1"/>
              </a:solidFill>
            </a:endParaRPr>
          </a:p>
        </p:txBody>
      </p:sp>
      <p:cxnSp>
        <p:nvCxnSpPr>
          <p:cNvPr id="2" name="Straight Connector 1">
            <a:extLst>
              <a:ext uri="{FF2B5EF4-FFF2-40B4-BE49-F238E27FC236}">
                <a16:creationId xmlns:a16="http://schemas.microsoft.com/office/drawing/2014/main" id="{F66C8400-EA44-E77B-74DC-D5796223864A}"/>
              </a:ext>
            </a:extLst>
          </p:cNvPr>
          <p:cNvCxnSpPr/>
          <p:nvPr/>
        </p:nvCxnSpPr>
        <p:spPr>
          <a:xfrm>
            <a:off x="6096000" y="1438031"/>
            <a:ext cx="0" cy="4734286"/>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42962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58E8C-34AD-2BE3-7AEA-E5B2B4DF1617}"/>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77765A19-8F79-D368-F582-31047B36B655}"/>
              </a:ext>
            </a:extLst>
          </p:cNvPr>
          <p:cNvSpPr txBox="1">
            <a:spLocks/>
          </p:cNvSpPr>
          <p:nvPr/>
        </p:nvSpPr>
        <p:spPr>
          <a:xfrm>
            <a:off x="0" y="0"/>
            <a:ext cx="12191997" cy="863925"/>
          </a:xfrm>
          <a:prstGeom prst="rect">
            <a:avLst/>
          </a:prstGeom>
          <a:solidFill>
            <a:srgbClr val="210D6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a:solidFill>
                  <a:srgbClr val="210D69"/>
                </a:solidFill>
                <a:latin typeface="+mj-lt"/>
                <a:ea typeface="+mj-ea"/>
                <a:cs typeface="+mj-cs"/>
              </a:defRPr>
            </a:lvl1pPr>
          </a:lstStyle>
          <a:p>
            <a:pPr algn="ctr"/>
            <a:r>
              <a:rPr lang="en-US" sz="3200" dirty="0">
                <a:solidFill>
                  <a:schemeClr val="bg1"/>
                </a:solidFill>
              </a:rPr>
              <a:t>Top 10 Tourist Sites Visited by Domestic Same-day Visitors</a:t>
            </a:r>
            <a:endParaRPr lang="en-GB" sz="3200" dirty="0">
              <a:solidFill>
                <a:schemeClr val="bg1"/>
              </a:solidFill>
            </a:endParaRPr>
          </a:p>
        </p:txBody>
      </p:sp>
      <p:sp>
        <p:nvSpPr>
          <p:cNvPr id="2" name="Slide Number Placeholder 4">
            <a:extLst>
              <a:ext uri="{FF2B5EF4-FFF2-40B4-BE49-F238E27FC236}">
                <a16:creationId xmlns:a16="http://schemas.microsoft.com/office/drawing/2014/main" id="{EF2925F7-B238-CC34-DBC1-529839605729}"/>
              </a:ext>
            </a:extLst>
          </p:cNvPr>
          <p:cNvSpPr txBox="1">
            <a:spLocks/>
          </p:cNvSpPr>
          <p:nvPr/>
        </p:nvSpPr>
        <p:spPr>
          <a:xfrm>
            <a:off x="10877908" y="6356350"/>
            <a:ext cx="47589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805CE-DD8C-4D77-B236-023D0A5BFCA2}" type="slidenum">
              <a:rPr lang="en-GB" b="1" smtClean="0">
                <a:solidFill>
                  <a:schemeClr val="bg1"/>
                </a:solidFill>
              </a:rPr>
              <a:pPr/>
              <a:t>18</a:t>
            </a:fld>
            <a:endParaRPr lang="en-GB" b="1" dirty="0">
              <a:solidFill>
                <a:schemeClr val="bg1"/>
              </a:solidFill>
            </a:endParaRPr>
          </a:p>
        </p:txBody>
      </p:sp>
      <p:pic>
        <p:nvPicPr>
          <p:cNvPr id="3" name="Picture 2">
            <a:extLst>
              <a:ext uri="{FF2B5EF4-FFF2-40B4-BE49-F238E27FC236}">
                <a16:creationId xmlns:a16="http://schemas.microsoft.com/office/drawing/2014/main" id="{0553BB51-B017-728F-C3AE-2D9CFDF2DF1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0244" y="948772"/>
            <a:ext cx="8262320" cy="5275565"/>
          </a:xfrm>
          <a:prstGeom prst="rect">
            <a:avLst/>
          </a:prstGeom>
          <a:noFill/>
        </p:spPr>
      </p:pic>
    </p:spTree>
    <p:extLst>
      <p:ext uri="{BB962C8B-B14F-4D97-AF65-F5344CB8AC3E}">
        <p14:creationId xmlns:p14="http://schemas.microsoft.com/office/powerpoint/2010/main" val="2660045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69B97-F919-4E5A-B382-288290679EA0}"/>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85FD6FF4-0320-20E6-1F4D-D084408A4DD2}"/>
              </a:ext>
            </a:extLst>
          </p:cNvPr>
          <p:cNvSpPr txBox="1">
            <a:spLocks/>
          </p:cNvSpPr>
          <p:nvPr/>
        </p:nvSpPr>
        <p:spPr>
          <a:xfrm>
            <a:off x="0" y="0"/>
            <a:ext cx="12191997" cy="863925"/>
          </a:xfrm>
          <a:prstGeom prst="rect">
            <a:avLst/>
          </a:prstGeom>
          <a:solidFill>
            <a:srgbClr val="210D6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a:solidFill>
                  <a:srgbClr val="210D69"/>
                </a:solidFill>
                <a:latin typeface="+mj-lt"/>
                <a:ea typeface="+mj-ea"/>
                <a:cs typeface="+mj-cs"/>
              </a:defRPr>
            </a:lvl1pPr>
          </a:lstStyle>
          <a:p>
            <a:pPr algn="ctr"/>
            <a:r>
              <a:rPr lang="en-US" sz="3200" dirty="0">
                <a:solidFill>
                  <a:schemeClr val="bg1"/>
                </a:solidFill>
              </a:rPr>
              <a:t>Top 10 Tourist Sites Visited by Domestic Overnight Visitors</a:t>
            </a:r>
            <a:endParaRPr lang="en-GB" sz="3200" dirty="0">
              <a:solidFill>
                <a:schemeClr val="bg1"/>
              </a:solidFill>
            </a:endParaRPr>
          </a:p>
        </p:txBody>
      </p:sp>
      <p:sp>
        <p:nvSpPr>
          <p:cNvPr id="2" name="Slide Number Placeholder 4">
            <a:extLst>
              <a:ext uri="{FF2B5EF4-FFF2-40B4-BE49-F238E27FC236}">
                <a16:creationId xmlns:a16="http://schemas.microsoft.com/office/drawing/2014/main" id="{17924255-799C-2412-DF59-3B5415AB7FCB}"/>
              </a:ext>
            </a:extLst>
          </p:cNvPr>
          <p:cNvSpPr txBox="1">
            <a:spLocks/>
          </p:cNvSpPr>
          <p:nvPr/>
        </p:nvSpPr>
        <p:spPr>
          <a:xfrm>
            <a:off x="10877908" y="6356350"/>
            <a:ext cx="47589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805CE-DD8C-4D77-B236-023D0A5BFCA2}" type="slidenum">
              <a:rPr lang="en-GB" b="1" smtClean="0">
                <a:solidFill>
                  <a:schemeClr val="bg1"/>
                </a:solidFill>
              </a:rPr>
              <a:pPr/>
              <a:t>19</a:t>
            </a:fld>
            <a:endParaRPr lang="en-GB" b="1" dirty="0">
              <a:solidFill>
                <a:schemeClr val="bg1"/>
              </a:solidFill>
            </a:endParaRPr>
          </a:p>
        </p:txBody>
      </p:sp>
      <p:pic>
        <p:nvPicPr>
          <p:cNvPr id="3" name="Picture 2">
            <a:extLst>
              <a:ext uri="{FF2B5EF4-FFF2-40B4-BE49-F238E27FC236}">
                <a16:creationId xmlns:a16="http://schemas.microsoft.com/office/drawing/2014/main" id="{781CA9F2-9E2C-5F20-FC52-0948B6D7ED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057" y="951146"/>
            <a:ext cx="9964152" cy="5216940"/>
          </a:xfrm>
          <a:prstGeom prst="rect">
            <a:avLst/>
          </a:prstGeom>
          <a:noFill/>
          <a:ln>
            <a:noFill/>
          </a:ln>
        </p:spPr>
      </p:pic>
    </p:spTree>
    <p:extLst>
      <p:ext uri="{BB962C8B-B14F-4D97-AF65-F5344CB8AC3E}">
        <p14:creationId xmlns:p14="http://schemas.microsoft.com/office/powerpoint/2010/main" val="335773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16DA5-8CD9-AE3A-7A43-6821F4CC56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339AEC-B975-6B6C-341E-CDC5B4457B0B}"/>
              </a:ext>
            </a:extLst>
          </p:cNvPr>
          <p:cNvSpPr>
            <a:spLocks noGrp="1"/>
          </p:cNvSpPr>
          <p:nvPr>
            <p:ph type="title"/>
          </p:nvPr>
        </p:nvSpPr>
        <p:spPr>
          <a:xfrm>
            <a:off x="182880" y="136525"/>
            <a:ext cx="11043699" cy="1112363"/>
          </a:xfrm>
        </p:spPr>
        <p:txBody>
          <a:bodyPr/>
          <a:lstStyle/>
          <a:p>
            <a:r>
              <a:rPr lang="en-US" dirty="0">
                <a:solidFill>
                  <a:schemeClr val="bg1"/>
                </a:solidFill>
              </a:rPr>
              <a:t>Introduction(1/2)</a:t>
            </a:r>
            <a:endParaRPr lang="en-GB" dirty="0">
              <a:solidFill>
                <a:schemeClr val="bg1"/>
              </a:solidFill>
            </a:endParaRPr>
          </a:p>
        </p:txBody>
      </p:sp>
      <p:pic>
        <p:nvPicPr>
          <p:cNvPr id="12" name="Picture 4" descr="TOURISM IN GHANA - Top Guide">
            <a:extLst>
              <a:ext uri="{FF2B5EF4-FFF2-40B4-BE49-F238E27FC236}">
                <a16:creationId xmlns:a16="http://schemas.microsoft.com/office/drawing/2014/main" id="{C022541B-31C2-D72B-7852-0F8F46A81F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216" y="-206478"/>
            <a:ext cx="12288785" cy="7064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338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357CF-1987-D78C-BC15-FAEADB8C1BC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8721729-8E55-1B3B-39DA-8580AD474EE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954714" y="997212"/>
            <a:ext cx="5796282" cy="5100968"/>
          </a:xfrm>
          <a:prstGeom prst="rect">
            <a:avLst/>
          </a:prstGeom>
          <a:noFill/>
        </p:spPr>
      </p:pic>
      <p:sp>
        <p:nvSpPr>
          <p:cNvPr id="7" name="Title 1">
            <a:extLst>
              <a:ext uri="{FF2B5EF4-FFF2-40B4-BE49-F238E27FC236}">
                <a16:creationId xmlns:a16="http://schemas.microsoft.com/office/drawing/2014/main" id="{680AC970-99DC-BEA8-D647-202A8523D246}"/>
              </a:ext>
            </a:extLst>
          </p:cNvPr>
          <p:cNvSpPr txBox="1">
            <a:spLocks/>
          </p:cNvSpPr>
          <p:nvPr/>
        </p:nvSpPr>
        <p:spPr>
          <a:xfrm>
            <a:off x="0" y="0"/>
            <a:ext cx="12191997" cy="863925"/>
          </a:xfrm>
          <a:prstGeom prst="rect">
            <a:avLst/>
          </a:prstGeom>
          <a:solidFill>
            <a:srgbClr val="210D69"/>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800" b="1" kern="1200">
                <a:solidFill>
                  <a:srgbClr val="210D69"/>
                </a:solidFill>
                <a:latin typeface="+mj-lt"/>
                <a:ea typeface="+mj-ea"/>
                <a:cs typeface="+mj-cs"/>
              </a:defRPr>
            </a:lvl1pPr>
          </a:lstStyle>
          <a:p>
            <a:pPr algn="ctr"/>
            <a:r>
              <a:rPr lang="en-US" sz="3200" dirty="0">
                <a:solidFill>
                  <a:schemeClr val="bg1"/>
                </a:solidFill>
              </a:rPr>
              <a:t>Average Length of Stay (Nights) of Domestic Overnight Visitors by Region of Visit</a:t>
            </a:r>
            <a:endParaRPr lang="en-GB" sz="3200" dirty="0">
              <a:solidFill>
                <a:schemeClr val="bg1"/>
              </a:solidFill>
            </a:endParaRPr>
          </a:p>
        </p:txBody>
      </p:sp>
      <p:pic>
        <p:nvPicPr>
          <p:cNvPr id="2" name="Picture 1" descr="A person lying in bed&#10;&#10;AI-generated content may be incorrect.">
            <a:extLst>
              <a:ext uri="{FF2B5EF4-FFF2-40B4-BE49-F238E27FC236}">
                <a16:creationId xmlns:a16="http://schemas.microsoft.com/office/drawing/2014/main" id="{3738FFEB-602C-32F8-307B-74FC2C3F83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5508" y="3081865"/>
            <a:ext cx="3908127" cy="3127443"/>
          </a:xfrm>
          <a:prstGeom prst="rect">
            <a:avLst/>
          </a:prstGeom>
        </p:spPr>
      </p:pic>
      <p:pic>
        <p:nvPicPr>
          <p:cNvPr id="3" name="Picture 2" descr="A person lying on a chair next to a clock&#10;&#10;AI-generated content may be incorrect.">
            <a:extLst>
              <a:ext uri="{FF2B5EF4-FFF2-40B4-BE49-F238E27FC236}">
                <a16:creationId xmlns:a16="http://schemas.microsoft.com/office/drawing/2014/main" id="{AE21D510-25F9-4311-78BC-A08F651B2E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3975" y="920002"/>
            <a:ext cx="3433311" cy="2665365"/>
          </a:xfrm>
          <a:prstGeom prst="rect">
            <a:avLst/>
          </a:prstGeom>
        </p:spPr>
      </p:pic>
      <p:sp>
        <p:nvSpPr>
          <p:cNvPr id="4" name="Slide Number Placeholder 4">
            <a:extLst>
              <a:ext uri="{FF2B5EF4-FFF2-40B4-BE49-F238E27FC236}">
                <a16:creationId xmlns:a16="http://schemas.microsoft.com/office/drawing/2014/main" id="{897672BC-7E02-8A0A-0FCD-1A76020D4856}"/>
              </a:ext>
            </a:extLst>
          </p:cNvPr>
          <p:cNvSpPr txBox="1">
            <a:spLocks/>
          </p:cNvSpPr>
          <p:nvPr/>
        </p:nvSpPr>
        <p:spPr>
          <a:xfrm>
            <a:off x="10877908" y="6356350"/>
            <a:ext cx="47589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805CE-DD8C-4D77-B236-023D0A5BFCA2}" type="slidenum">
              <a:rPr lang="en-GB" b="1" smtClean="0">
                <a:solidFill>
                  <a:schemeClr val="bg1"/>
                </a:solidFill>
              </a:rPr>
              <a:pPr/>
              <a:t>20</a:t>
            </a:fld>
            <a:endParaRPr lang="en-GB" b="1" dirty="0">
              <a:solidFill>
                <a:schemeClr val="bg1"/>
              </a:solidFill>
            </a:endParaRPr>
          </a:p>
        </p:txBody>
      </p:sp>
    </p:spTree>
    <p:extLst>
      <p:ext uri="{BB962C8B-B14F-4D97-AF65-F5344CB8AC3E}">
        <p14:creationId xmlns:p14="http://schemas.microsoft.com/office/powerpoint/2010/main" val="1260920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72A40-88B9-E96F-8FE9-D844E8350A9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95464255-6A58-7BCB-6421-87D8F68CA15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73342" y="990883"/>
            <a:ext cx="7120365" cy="5331797"/>
          </a:xfrm>
          <a:prstGeom prst="rect">
            <a:avLst/>
          </a:prstGeom>
          <a:noFill/>
        </p:spPr>
      </p:pic>
      <p:sp>
        <p:nvSpPr>
          <p:cNvPr id="7" name="Title 1">
            <a:extLst>
              <a:ext uri="{FF2B5EF4-FFF2-40B4-BE49-F238E27FC236}">
                <a16:creationId xmlns:a16="http://schemas.microsoft.com/office/drawing/2014/main" id="{55E09F1A-131D-9C5F-6C65-C97B01CBE88D}"/>
              </a:ext>
            </a:extLst>
          </p:cNvPr>
          <p:cNvSpPr txBox="1">
            <a:spLocks/>
          </p:cNvSpPr>
          <p:nvPr/>
        </p:nvSpPr>
        <p:spPr>
          <a:xfrm>
            <a:off x="0" y="0"/>
            <a:ext cx="12191997" cy="863925"/>
          </a:xfrm>
          <a:prstGeom prst="rect">
            <a:avLst/>
          </a:prstGeom>
          <a:solidFill>
            <a:srgbClr val="210D6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a:solidFill>
                  <a:srgbClr val="210D69"/>
                </a:solidFill>
                <a:latin typeface="+mj-lt"/>
                <a:ea typeface="+mj-ea"/>
                <a:cs typeface="+mj-cs"/>
              </a:defRPr>
            </a:lvl1pPr>
          </a:lstStyle>
          <a:p>
            <a:pPr algn="ctr"/>
            <a:r>
              <a:rPr lang="en-US" sz="3200" dirty="0">
                <a:solidFill>
                  <a:schemeClr val="bg1"/>
                </a:solidFill>
              </a:rPr>
              <a:t>Domestic Overnight Visitors by Type of Accommodation Used</a:t>
            </a:r>
            <a:endParaRPr lang="en-GB" sz="3200" dirty="0">
              <a:solidFill>
                <a:schemeClr val="bg1"/>
              </a:solidFill>
            </a:endParaRPr>
          </a:p>
        </p:txBody>
      </p:sp>
      <p:pic>
        <p:nvPicPr>
          <p:cNvPr id="2" name="Picture 1">
            <a:extLst>
              <a:ext uri="{FF2B5EF4-FFF2-40B4-BE49-F238E27FC236}">
                <a16:creationId xmlns:a16="http://schemas.microsoft.com/office/drawing/2014/main" id="{F232200A-FBD7-1A62-A1A1-99FB0D6EBE1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4686" y="1797572"/>
            <a:ext cx="4834773" cy="3246755"/>
          </a:xfrm>
          <a:prstGeom prst="rect">
            <a:avLst/>
          </a:prstGeom>
          <a:noFill/>
          <a:ln>
            <a:noFill/>
          </a:ln>
        </p:spPr>
      </p:pic>
    </p:spTree>
    <p:extLst>
      <p:ext uri="{BB962C8B-B14F-4D97-AF65-F5344CB8AC3E}">
        <p14:creationId xmlns:p14="http://schemas.microsoft.com/office/powerpoint/2010/main" val="3617596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04512-9F1D-5565-6FA8-70174C41A920}"/>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5A459702-8B6B-D368-8B70-D988A3AFC4DD}"/>
              </a:ext>
            </a:extLst>
          </p:cNvPr>
          <p:cNvSpPr txBox="1">
            <a:spLocks/>
          </p:cNvSpPr>
          <p:nvPr/>
        </p:nvSpPr>
        <p:spPr>
          <a:xfrm>
            <a:off x="3" y="0"/>
            <a:ext cx="12191997" cy="761811"/>
          </a:xfrm>
          <a:prstGeom prst="rect">
            <a:avLst/>
          </a:prstGeom>
          <a:solidFill>
            <a:srgbClr val="210D6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a:solidFill>
                  <a:srgbClr val="210D69"/>
                </a:solidFill>
                <a:latin typeface="+mj-lt"/>
                <a:ea typeface="+mj-ea"/>
                <a:cs typeface="+mj-cs"/>
              </a:defRPr>
            </a:lvl1pPr>
          </a:lstStyle>
          <a:p>
            <a:pPr algn="ctr"/>
            <a:r>
              <a:rPr lang="en-US" sz="3200" dirty="0">
                <a:solidFill>
                  <a:schemeClr val="bg1"/>
                </a:solidFill>
              </a:rPr>
              <a:t>Expenditure of Domestic Visitors </a:t>
            </a:r>
            <a:endParaRPr lang="en-GB" sz="3200" dirty="0">
              <a:solidFill>
                <a:schemeClr val="bg1"/>
              </a:solidFill>
            </a:endParaRPr>
          </a:p>
        </p:txBody>
      </p:sp>
      <p:sp>
        <p:nvSpPr>
          <p:cNvPr id="5" name="Slide Number Placeholder 4">
            <a:extLst>
              <a:ext uri="{FF2B5EF4-FFF2-40B4-BE49-F238E27FC236}">
                <a16:creationId xmlns:a16="http://schemas.microsoft.com/office/drawing/2014/main" id="{4EECA915-2276-2052-2E13-59CED484CF8A}"/>
              </a:ext>
            </a:extLst>
          </p:cNvPr>
          <p:cNvSpPr txBox="1">
            <a:spLocks/>
          </p:cNvSpPr>
          <p:nvPr/>
        </p:nvSpPr>
        <p:spPr>
          <a:xfrm>
            <a:off x="10877908" y="6356350"/>
            <a:ext cx="47589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805CE-DD8C-4D77-B236-023D0A5BFCA2}" type="slidenum">
              <a:rPr lang="en-GB" b="1" smtClean="0">
                <a:solidFill>
                  <a:schemeClr val="bg1"/>
                </a:solidFill>
              </a:rPr>
              <a:pPr/>
              <a:t>22</a:t>
            </a:fld>
            <a:endParaRPr lang="en-GB" b="1" dirty="0">
              <a:solidFill>
                <a:schemeClr val="bg1"/>
              </a:solidFill>
            </a:endParaRPr>
          </a:p>
        </p:txBody>
      </p:sp>
      <p:pic>
        <p:nvPicPr>
          <p:cNvPr id="9" name="Picture 8">
            <a:extLst>
              <a:ext uri="{FF2B5EF4-FFF2-40B4-BE49-F238E27FC236}">
                <a16:creationId xmlns:a16="http://schemas.microsoft.com/office/drawing/2014/main" id="{598F5313-ADBC-AB03-1526-3E55B2ABA2F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535" y="1692646"/>
            <a:ext cx="4686397" cy="4583929"/>
          </a:xfrm>
          <a:prstGeom prst="rect">
            <a:avLst/>
          </a:prstGeom>
          <a:noFill/>
        </p:spPr>
      </p:pic>
      <p:pic>
        <p:nvPicPr>
          <p:cNvPr id="6" name="Graphic 5">
            <a:extLst>
              <a:ext uri="{FF2B5EF4-FFF2-40B4-BE49-F238E27FC236}">
                <a16:creationId xmlns:a16="http://schemas.microsoft.com/office/drawing/2014/main" id="{2A2F5B6F-0812-4A47-EC60-E578D3F397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07533" y="1692645"/>
            <a:ext cx="5088836" cy="4631639"/>
          </a:xfrm>
          <a:prstGeom prst="rect">
            <a:avLst/>
          </a:prstGeom>
        </p:spPr>
      </p:pic>
      <p:sp>
        <p:nvSpPr>
          <p:cNvPr id="10" name="Text Placeholder 2">
            <a:extLst>
              <a:ext uri="{FF2B5EF4-FFF2-40B4-BE49-F238E27FC236}">
                <a16:creationId xmlns:a16="http://schemas.microsoft.com/office/drawing/2014/main" id="{78D7E8DE-E057-2964-CB09-94F64BF48CE2}"/>
              </a:ext>
            </a:extLst>
          </p:cNvPr>
          <p:cNvSpPr>
            <a:spLocks noGrp="1"/>
          </p:cNvSpPr>
          <p:nvPr>
            <p:ph type="body" idx="1"/>
          </p:nvPr>
        </p:nvSpPr>
        <p:spPr>
          <a:xfrm>
            <a:off x="334966" y="1219079"/>
            <a:ext cx="5088834" cy="464691"/>
          </a:xfrm>
        </p:spPr>
        <p:txBody>
          <a:bodyPr>
            <a:normAutofit/>
          </a:bodyPr>
          <a:lstStyle/>
          <a:p>
            <a:r>
              <a:rPr lang="en-GB" b="1" dirty="0">
                <a:solidFill>
                  <a:schemeClr val="tx1"/>
                </a:solidFill>
              </a:rPr>
              <a:t>Same-day Visitors</a:t>
            </a:r>
            <a:endParaRPr lang="en-US" b="1" dirty="0">
              <a:solidFill>
                <a:schemeClr val="tx1"/>
              </a:solidFill>
            </a:endParaRPr>
          </a:p>
        </p:txBody>
      </p:sp>
      <p:sp>
        <p:nvSpPr>
          <p:cNvPr id="11" name="Text Placeholder 2">
            <a:extLst>
              <a:ext uri="{FF2B5EF4-FFF2-40B4-BE49-F238E27FC236}">
                <a16:creationId xmlns:a16="http://schemas.microsoft.com/office/drawing/2014/main" id="{D3F3065E-6614-C013-381A-59E3DC80A002}"/>
              </a:ext>
            </a:extLst>
          </p:cNvPr>
          <p:cNvSpPr txBox="1">
            <a:spLocks/>
          </p:cNvSpPr>
          <p:nvPr/>
        </p:nvSpPr>
        <p:spPr>
          <a:xfrm>
            <a:off x="6385967" y="1223703"/>
            <a:ext cx="5246791" cy="4646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en-GB" b="1" dirty="0">
                <a:solidFill>
                  <a:schemeClr val="tx1"/>
                </a:solidFill>
              </a:rPr>
              <a:t>Overnight</a:t>
            </a:r>
            <a:r>
              <a:rPr lang="en-GB" dirty="0"/>
              <a:t> </a:t>
            </a:r>
            <a:r>
              <a:rPr lang="en-GB" b="1" dirty="0">
                <a:solidFill>
                  <a:schemeClr val="tx1"/>
                </a:solidFill>
              </a:rPr>
              <a:t>Visitors</a:t>
            </a:r>
            <a:endParaRPr lang="en-US" b="1" dirty="0">
              <a:solidFill>
                <a:schemeClr val="tx1"/>
              </a:solidFill>
            </a:endParaRPr>
          </a:p>
        </p:txBody>
      </p:sp>
      <p:sp>
        <p:nvSpPr>
          <p:cNvPr id="12" name="Text Placeholder 2">
            <a:extLst>
              <a:ext uri="{FF2B5EF4-FFF2-40B4-BE49-F238E27FC236}">
                <a16:creationId xmlns:a16="http://schemas.microsoft.com/office/drawing/2014/main" id="{921344ED-CC7E-60BC-CFE3-944E924A1258}"/>
              </a:ext>
            </a:extLst>
          </p:cNvPr>
          <p:cNvSpPr txBox="1">
            <a:spLocks/>
          </p:cNvSpPr>
          <p:nvPr/>
        </p:nvSpPr>
        <p:spPr>
          <a:xfrm>
            <a:off x="2354693" y="861477"/>
            <a:ext cx="6515099" cy="464691"/>
          </a:xfrm>
          <a:prstGeom prst="rect">
            <a:avLst/>
          </a:prstGeom>
          <a:solidFill>
            <a:srgbClr val="002060"/>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dirty="0">
                <a:solidFill>
                  <a:schemeClr val="bg1"/>
                </a:solidFill>
              </a:rPr>
              <a:t>Total Expenditure – GHS6.6 billion </a:t>
            </a:r>
            <a:endParaRPr lang="en-US" dirty="0">
              <a:solidFill>
                <a:schemeClr val="bg1"/>
              </a:solidFill>
            </a:endParaRPr>
          </a:p>
        </p:txBody>
      </p:sp>
      <p:cxnSp>
        <p:nvCxnSpPr>
          <p:cNvPr id="13" name="Straight Connector 12">
            <a:extLst>
              <a:ext uri="{FF2B5EF4-FFF2-40B4-BE49-F238E27FC236}">
                <a16:creationId xmlns:a16="http://schemas.microsoft.com/office/drawing/2014/main" id="{67F1C189-0EAE-332F-FD02-52E51B71D029}"/>
              </a:ext>
            </a:extLst>
          </p:cNvPr>
          <p:cNvCxnSpPr/>
          <p:nvPr/>
        </p:nvCxnSpPr>
        <p:spPr>
          <a:xfrm>
            <a:off x="6096000" y="1406270"/>
            <a:ext cx="0" cy="4734286"/>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47427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7433E-6F14-B698-5B49-591AF18CA53F}"/>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CF32FF71-C49D-23B2-32C1-9B61033D537C}"/>
              </a:ext>
            </a:extLst>
          </p:cNvPr>
          <p:cNvSpPr txBox="1">
            <a:spLocks/>
          </p:cNvSpPr>
          <p:nvPr/>
        </p:nvSpPr>
        <p:spPr>
          <a:xfrm>
            <a:off x="3" y="0"/>
            <a:ext cx="12191997" cy="761811"/>
          </a:xfrm>
          <a:prstGeom prst="rect">
            <a:avLst/>
          </a:prstGeom>
          <a:solidFill>
            <a:srgbClr val="210D6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a:solidFill>
                  <a:srgbClr val="210D69"/>
                </a:solidFill>
                <a:latin typeface="+mj-lt"/>
                <a:ea typeface="+mj-ea"/>
                <a:cs typeface="+mj-cs"/>
              </a:defRPr>
            </a:lvl1pPr>
          </a:lstStyle>
          <a:p>
            <a:pPr algn="ctr"/>
            <a:r>
              <a:rPr lang="en-US" sz="2800" dirty="0">
                <a:solidFill>
                  <a:schemeClr val="bg1"/>
                </a:solidFill>
              </a:rPr>
              <a:t>On-trip Expenditure of Domestic Visitors by Type of Tour</a:t>
            </a:r>
            <a:endParaRPr lang="en-GB" sz="2800" dirty="0">
              <a:solidFill>
                <a:schemeClr val="bg1"/>
              </a:solidFill>
            </a:endParaRPr>
          </a:p>
        </p:txBody>
      </p:sp>
      <p:sp>
        <p:nvSpPr>
          <p:cNvPr id="3" name="Slide Number Placeholder 4">
            <a:extLst>
              <a:ext uri="{FF2B5EF4-FFF2-40B4-BE49-F238E27FC236}">
                <a16:creationId xmlns:a16="http://schemas.microsoft.com/office/drawing/2014/main" id="{F353590D-F8C9-060A-3D46-2EF8242CCCD1}"/>
              </a:ext>
            </a:extLst>
          </p:cNvPr>
          <p:cNvSpPr txBox="1">
            <a:spLocks/>
          </p:cNvSpPr>
          <p:nvPr/>
        </p:nvSpPr>
        <p:spPr>
          <a:xfrm>
            <a:off x="10877908" y="6356350"/>
            <a:ext cx="47589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805CE-DD8C-4D77-B236-023D0A5BFCA2}" type="slidenum">
              <a:rPr lang="en-GB" b="1" smtClean="0">
                <a:solidFill>
                  <a:schemeClr val="bg1"/>
                </a:solidFill>
              </a:rPr>
              <a:pPr/>
              <a:t>23</a:t>
            </a:fld>
            <a:endParaRPr lang="en-GB" b="1" dirty="0">
              <a:solidFill>
                <a:schemeClr val="bg1"/>
              </a:solidFill>
            </a:endParaRPr>
          </a:p>
        </p:txBody>
      </p:sp>
      <p:pic>
        <p:nvPicPr>
          <p:cNvPr id="5" name="Picture 4">
            <a:extLst>
              <a:ext uri="{FF2B5EF4-FFF2-40B4-BE49-F238E27FC236}">
                <a16:creationId xmlns:a16="http://schemas.microsoft.com/office/drawing/2014/main" id="{F83055DF-3ED3-4FCB-9CD1-71646E96D8E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760" y="1430964"/>
            <a:ext cx="4880910" cy="4869200"/>
          </a:xfrm>
          <a:prstGeom prst="rect">
            <a:avLst/>
          </a:prstGeom>
          <a:noFill/>
        </p:spPr>
      </p:pic>
      <p:pic>
        <p:nvPicPr>
          <p:cNvPr id="6" name="Graphic 5">
            <a:extLst>
              <a:ext uri="{FF2B5EF4-FFF2-40B4-BE49-F238E27FC236}">
                <a16:creationId xmlns:a16="http://schemas.microsoft.com/office/drawing/2014/main" id="{BA33BE76-1472-D7BF-EFB9-F377DBD106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14267" y="1574357"/>
            <a:ext cx="5088973" cy="4582415"/>
          </a:xfrm>
          <a:prstGeom prst="rect">
            <a:avLst/>
          </a:prstGeom>
        </p:spPr>
      </p:pic>
      <p:sp>
        <p:nvSpPr>
          <p:cNvPr id="8" name="Text Placeholder 2">
            <a:extLst>
              <a:ext uri="{FF2B5EF4-FFF2-40B4-BE49-F238E27FC236}">
                <a16:creationId xmlns:a16="http://schemas.microsoft.com/office/drawing/2014/main" id="{4594196F-642B-D736-4286-056C764D539B}"/>
              </a:ext>
            </a:extLst>
          </p:cNvPr>
          <p:cNvSpPr>
            <a:spLocks noGrp="1"/>
          </p:cNvSpPr>
          <p:nvPr>
            <p:ph type="body" idx="1"/>
          </p:nvPr>
        </p:nvSpPr>
        <p:spPr>
          <a:xfrm>
            <a:off x="288760" y="961389"/>
            <a:ext cx="5088834" cy="464691"/>
          </a:xfrm>
        </p:spPr>
        <p:txBody>
          <a:bodyPr>
            <a:normAutofit/>
          </a:bodyPr>
          <a:lstStyle/>
          <a:p>
            <a:r>
              <a:rPr lang="en-GB" b="1" dirty="0">
                <a:solidFill>
                  <a:schemeClr val="tx1"/>
                </a:solidFill>
              </a:rPr>
              <a:t>Same-day Visitors</a:t>
            </a:r>
            <a:endParaRPr lang="en-US" b="1" dirty="0">
              <a:solidFill>
                <a:schemeClr val="tx1"/>
              </a:solidFill>
            </a:endParaRPr>
          </a:p>
        </p:txBody>
      </p:sp>
      <p:sp>
        <p:nvSpPr>
          <p:cNvPr id="9" name="Text Placeholder 2">
            <a:extLst>
              <a:ext uri="{FF2B5EF4-FFF2-40B4-BE49-F238E27FC236}">
                <a16:creationId xmlns:a16="http://schemas.microsoft.com/office/drawing/2014/main" id="{D9D80B5A-9A5F-77C4-2CA3-F067B6420CDE}"/>
              </a:ext>
            </a:extLst>
          </p:cNvPr>
          <p:cNvSpPr txBox="1">
            <a:spLocks/>
          </p:cNvSpPr>
          <p:nvPr/>
        </p:nvSpPr>
        <p:spPr>
          <a:xfrm>
            <a:off x="6339761" y="966013"/>
            <a:ext cx="5246791" cy="4646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en-GB" b="1" dirty="0">
                <a:solidFill>
                  <a:schemeClr val="tx1"/>
                </a:solidFill>
              </a:rPr>
              <a:t>Overnight</a:t>
            </a:r>
            <a:r>
              <a:rPr lang="en-GB" dirty="0"/>
              <a:t> </a:t>
            </a:r>
            <a:r>
              <a:rPr lang="en-GB" b="1" dirty="0">
                <a:solidFill>
                  <a:schemeClr val="tx1"/>
                </a:solidFill>
              </a:rPr>
              <a:t>Visitors</a:t>
            </a:r>
            <a:endParaRPr lang="en-US" b="1" dirty="0">
              <a:solidFill>
                <a:schemeClr val="tx1"/>
              </a:solidFill>
            </a:endParaRPr>
          </a:p>
        </p:txBody>
      </p:sp>
      <p:cxnSp>
        <p:nvCxnSpPr>
          <p:cNvPr id="10" name="Straight Connector 9">
            <a:extLst>
              <a:ext uri="{FF2B5EF4-FFF2-40B4-BE49-F238E27FC236}">
                <a16:creationId xmlns:a16="http://schemas.microsoft.com/office/drawing/2014/main" id="{8C026C9F-8FB5-4153-78D6-8EAB8B774AAC}"/>
              </a:ext>
            </a:extLst>
          </p:cNvPr>
          <p:cNvCxnSpPr>
            <a:cxnSpLocks/>
          </p:cNvCxnSpPr>
          <p:nvPr/>
        </p:nvCxnSpPr>
        <p:spPr>
          <a:xfrm>
            <a:off x="6096000" y="1097280"/>
            <a:ext cx="0" cy="5043276"/>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19681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DEFB9-670D-FE2B-8FD7-ACE4905DDF8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6C079D3-33B8-43D2-4E7A-989E6000EF7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365486" y="1727068"/>
            <a:ext cx="5012108" cy="4559355"/>
          </a:xfrm>
          <a:prstGeom prst="rect">
            <a:avLst/>
          </a:prstGeom>
          <a:noFill/>
        </p:spPr>
      </p:pic>
      <p:sp>
        <p:nvSpPr>
          <p:cNvPr id="7" name="Title 1">
            <a:extLst>
              <a:ext uri="{FF2B5EF4-FFF2-40B4-BE49-F238E27FC236}">
                <a16:creationId xmlns:a16="http://schemas.microsoft.com/office/drawing/2014/main" id="{255DDABA-51C6-0FD7-3A56-2CEA1766528B}"/>
              </a:ext>
            </a:extLst>
          </p:cNvPr>
          <p:cNvSpPr txBox="1">
            <a:spLocks/>
          </p:cNvSpPr>
          <p:nvPr/>
        </p:nvSpPr>
        <p:spPr>
          <a:xfrm>
            <a:off x="3" y="1"/>
            <a:ext cx="12191997" cy="660400"/>
          </a:xfrm>
          <a:prstGeom prst="rect">
            <a:avLst/>
          </a:prstGeom>
          <a:solidFill>
            <a:srgbClr val="210D6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a:solidFill>
                  <a:srgbClr val="210D69"/>
                </a:solidFill>
                <a:latin typeface="+mj-lt"/>
                <a:ea typeface="+mj-ea"/>
                <a:cs typeface="+mj-cs"/>
              </a:defRPr>
            </a:lvl1pPr>
          </a:lstStyle>
          <a:p>
            <a:pPr algn="ctr"/>
            <a:r>
              <a:rPr lang="en-US" sz="2800" dirty="0">
                <a:solidFill>
                  <a:schemeClr val="bg1"/>
                </a:solidFill>
              </a:rPr>
              <a:t>On-trip Expenditure of Domestic Visitors by Region of Visit</a:t>
            </a:r>
            <a:endParaRPr lang="en-GB" sz="2800" dirty="0">
              <a:solidFill>
                <a:schemeClr val="bg1"/>
              </a:solidFill>
            </a:endParaRPr>
          </a:p>
        </p:txBody>
      </p:sp>
      <p:sp>
        <p:nvSpPr>
          <p:cNvPr id="2" name="Slide Number Placeholder 4">
            <a:extLst>
              <a:ext uri="{FF2B5EF4-FFF2-40B4-BE49-F238E27FC236}">
                <a16:creationId xmlns:a16="http://schemas.microsoft.com/office/drawing/2014/main" id="{CD7E8105-CF2E-7C43-6268-DD7AE220FEB0}"/>
              </a:ext>
            </a:extLst>
          </p:cNvPr>
          <p:cNvSpPr txBox="1">
            <a:spLocks/>
          </p:cNvSpPr>
          <p:nvPr/>
        </p:nvSpPr>
        <p:spPr>
          <a:xfrm>
            <a:off x="10877908" y="6356350"/>
            <a:ext cx="47589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805CE-DD8C-4D77-B236-023D0A5BFCA2}" type="slidenum">
              <a:rPr lang="en-GB" b="1" smtClean="0">
                <a:solidFill>
                  <a:schemeClr val="bg1"/>
                </a:solidFill>
              </a:rPr>
              <a:pPr/>
              <a:t>24</a:t>
            </a:fld>
            <a:endParaRPr lang="en-GB" b="1" dirty="0">
              <a:solidFill>
                <a:schemeClr val="bg1"/>
              </a:solidFill>
            </a:endParaRPr>
          </a:p>
        </p:txBody>
      </p:sp>
      <p:pic>
        <p:nvPicPr>
          <p:cNvPr id="3" name="Picture 2" descr="A screenshot of a computer screen&#10;&#10;AI-generated content may be incorrect.">
            <a:extLst>
              <a:ext uri="{FF2B5EF4-FFF2-40B4-BE49-F238E27FC236}">
                <a16:creationId xmlns:a16="http://schemas.microsoft.com/office/drawing/2014/main" id="{8F535E57-E736-C224-9401-2575E25AF2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0531" y="1426080"/>
            <a:ext cx="5807239" cy="4988408"/>
          </a:xfrm>
          <a:prstGeom prst="rect">
            <a:avLst/>
          </a:prstGeom>
          <a:noFill/>
          <a:ln>
            <a:noFill/>
          </a:ln>
        </p:spPr>
      </p:pic>
      <p:sp>
        <p:nvSpPr>
          <p:cNvPr id="5" name="Text Placeholder 2">
            <a:extLst>
              <a:ext uri="{FF2B5EF4-FFF2-40B4-BE49-F238E27FC236}">
                <a16:creationId xmlns:a16="http://schemas.microsoft.com/office/drawing/2014/main" id="{22249574-ED19-7F53-7730-922CC6C82827}"/>
              </a:ext>
            </a:extLst>
          </p:cNvPr>
          <p:cNvSpPr>
            <a:spLocks noGrp="1"/>
          </p:cNvSpPr>
          <p:nvPr>
            <p:ph type="body" idx="1"/>
          </p:nvPr>
        </p:nvSpPr>
        <p:spPr>
          <a:xfrm>
            <a:off x="288760" y="961389"/>
            <a:ext cx="5088834" cy="464691"/>
          </a:xfrm>
        </p:spPr>
        <p:txBody>
          <a:bodyPr>
            <a:normAutofit/>
          </a:bodyPr>
          <a:lstStyle/>
          <a:p>
            <a:r>
              <a:rPr lang="en-GB" b="1" dirty="0">
                <a:solidFill>
                  <a:schemeClr val="tx1"/>
                </a:solidFill>
              </a:rPr>
              <a:t>Same-day Visitors</a:t>
            </a:r>
            <a:endParaRPr lang="en-US" b="1" dirty="0">
              <a:solidFill>
                <a:schemeClr val="tx1"/>
              </a:solidFill>
            </a:endParaRPr>
          </a:p>
        </p:txBody>
      </p:sp>
      <p:sp>
        <p:nvSpPr>
          <p:cNvPr id="9" name="Text Placeholder 2">
            <a:extLst>
              <a:ext uri="{FF2B5EF4-FFF2-40B4-BE49-F238E27FC236}">
                <a16:creationId xmlns:a16="http://schemas.microsoft.com/office/drawing/2014/main" id="{66063020-A675-EE3B-7D1E-6AB0BF91C561}"/>
              </a:ext>
            </a:extLst>
          </p:cNvPr>
          <p:cNvSpPr txBox="1">
            <a:spLocks/>
          </p:cNvSpPr>
          <p:nvPr/>
        </p:nvSpPr>
        <p:spPr>
          <a:xfrm>
            <a:off x="6881716" y="841981"/>
            <a:ext cx="5088834" cy="4646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en-GB" b="1" dirty="0">
                <a:solidFill>
                  <a:schemeClr val="tx1"/>
                </a:solidFill>
              </a:rPr>
              <a:t>Overnight Visitors</a:t>
            </a:r>
            <a:endParaRPr lang="en-US" b="1" dirty="0">
              <a:solidFill>
                <a:schemeClr val="tx1"/>
              </a:solidFill>
            </a:endParaRPr>
          </a:p>
        </p:txBody>
      </p:sp>
      <p:cxnSp>
        <p:nvCxnSpPr>
          <p:cNvPr id="10" name="Straight Connector 9">
            <a:extLst>
              <a:ext uri="{FF2B5EF4-FFF2-40B4-BE49-F238E27FC236}">
                <a16:creationId xmlns:a16="http://schemas.microsoft.com/office/drawing/2014/main" id="{85D1C07A-7612-2058-E89E-3E5B7AC2C555}"/>
              </a:ext>
            </a:extLst>
          </p:cNvPr>
          <p:cNvCxnSpPr>
            <a:cxnSpLocks/>
          </p:cNvCxnSpPr>
          <p:nvPr/>
        </p:nvCxnSpPr>
        <p:spPr>
          <a:xfrm>
            <a:off x="6096000" y="1097280"/>
            <a:ext cx="0" cy="5043276"/>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07253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19071-D132-1B20-493E-0B973D365BB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479E5A6-F7B8-0C6A-AF1A-9C405DF0B85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168968" y="1133043"/>
            <a:ext cx="5540069" cy="4933802"/>
          </a:xfrm>
          <a:prstGeom prst="rect">
            <a:avLst/>
          </a:prstGeom>
          <a:noFill/>
        </p:spPr>
      </p:pic>
      <p:sp>
        <p:nvSpPr>
          <p:cNvPr id="7" name="Title 1">
            <a:extLst>
              <a:ext uri="{FF2B5EF4-FFF2-40B4-BE49-F238E27FC236}">
                <a16:creationId xmlns:a16="http://schemas.microsoft.com/office/drawing/2014/main" id="{E3DBB059-611B-8E8B-D04C-97041A229825}"/>
              </a:ext>
            </a:extLst>
          </p:cNvPr>
          <p:cNvSpPr txBox="1">
            <a:spLocks/>
          </p:cNvSpPr>
          <p:nvPr/>
        </p:nvSpPr>
        <p:spPr>
          <a:xfrm>
            <a:off x="3" y="0"/>
            <a:ext cx="12191997" cy="761811"/>
          </a:xfrm>
          <a:prstGeom prst="rect">
            <a:avLst/>
          </a:prstGeom>
          <a:solidFill>
            <a:srgbClr val="210D6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a:solidFill>
                  <a:srgbClr val="210D69"/>
                </a:solidFill>
                <a:latin typeface="+mj-lt"/>
                <a:ea typeface="+mj-ea"/>
                <a:cs typeface="+mj-cs"/>
              </a:defRPr>
            </a:lvl1pPr>
          </a:lstStyle>
          <a:p>
            <a:pPr algn="ctr"/>
            <a:r>
              <a:rPr lang="en-US" sz="2800" dirty="0">
                <a:solidFill>
                  <a:schemeClr val="bg1"/>
                </a:solidFill>
              </a:rPr>
              <a:t>Per Capita On-trip Expenditure by Region of Origin (GHS)</a:t>
            </a:r>
            <a:endParaRPr lang="en-GB" sz="2800" dirty="0">
              <a:solidFill>
                <a:schemeClr val="bg1"/>
              </a:solidFill>
            </a:endParaRPr>
          </a:p>
        </p:txBody>
      </p:sp>
      <p:sp>
        <p:nvSpPr>
          <p:cNvPr id="2" name="Slide Number Placeholder 4">
            <a:extLst>
              <a:ext uri="{FF2B5EF4-FFF2-40B4-BE49-F238E27FC236}">
                <a16:creationId xmlns:a16="http://schemas.microsoft.com/office/drawing/2014/main" id="{F6A63084-97F1-5C40-A612-2C616428231A}"/>
              </a:ext>
            </a:extLst>
          </p:cNvPr>
          <p:cNvSpPr txBox="1">
            <a:spLocks/>
          </p:cNvSpPr>
          <p:nvPr/>
        </p:nvSpPr>
        <p:spPr>
          <a:xfrm>
            <a:off x="10877908" y="6356350"/>
            <a:ext cx="47589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805CE-DD8C-4D77-B236-023D0A5BFCA2}" type="slidenum">
              <a:rPr lang="en-GB" b="1" smtClean="0">
                <a:solidFill>
                  <a:schemeClr val="bg1"/>
                </a:solidFill>
              </a:rPr>
              <a:pPr/>
              <a:t>25</a:t>
            </a:fld>
            <a:endParaRPr lang="en-GB" b="1" dirty="0">
              <a:solidFill>
                <a:schemeClr val="bg1"/>
              </a:solidFill>
            </a:endParaRPr>
          </a:p>
        </p:txBody>
      </p:sp>
      <p:pic>
        <p:nvPicPr>
          <p:cNvPr id="3" name="Picture 2">
            <a:extLst>
              <a:ext uri="{FF2B5EF4-FFF2-40B4-BE49-F238E27FC236}">
                <a16:creationId xmlns:a16="http://schemas.microsoft.com/office/drawing/2014/main" id="{6A6FEFEC-269C-EE40-9F6E-303030706A8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6400801" y="1133043"/>
            <a:ext cx="5408530" cy="5084598"/>
          </a:xfrm>
          <a:prstGeom prst="rect">
            <a:avLst/>
          </a:prstGeom>
          <a:noFill/>
        </p:spPr>
      </p:pic>
      <p:sp>
        <p:nvSpPr>
          <p:cNvPr id="4" name="Text Placeholder 2">
            <a:extLst>
              <a:ext uri="{FF2B5EF4-FFF2-40B4-BE49-F238E27FC236}">
                <a16:creationId xmlns:a16="http://schemas.microsoft.com/office/drawing/2014/main" id="{E273C69A-022A-03D7-C66F-E8564C137A7E}"/>
              </a:ext>
            </a:extLst>
          </p:cNvPr>
          <p:cNvSpPr>
            <a:spLocks noGrp="1"/>
          </p:cNvSpPr>
          <p:nvPr>
            <p:ph type="body" idx="1"/>
          </p:nvPr>
        </p:nvSpPr>
        <p:spPr>
          <a:xfrm>
            <a:off x="168968" y="727478"/>
            <a:ext cx="5088834" cy="464691"/>
          </a:xfrm>
        </p:spPr>
        <p:txBody>
          <a:bodyPr>
            <a:normAutofit/>
          </a:bodyPr>
          <a:lstStyle/>
          <a:p>
            <a:r>
              <a:rPr lang="en-GB" b="1" dirty="0">
                <a:solidFill>
                  <a:schemeClr val="tx1"/>
                </a:solidFill>
              </a:rPr>
              <a:t>Same-day Visitors</a:t>
            </a:r>
            <a:endParaRPr lang="en-US" b="1" dirty="0">
              <a:solidFill>
                <a:schemeClr val="tx1"/>
              </a:solidFill>
            </a:endParaRPr>
          </a:p>
        </p:txBody>
      </p:sp>
      <p:sp>
        <p:nvSpPr>
          <p:cNvPr id="5" name="Text Placeholder 2">
            <a:extLst>
              <a:ext uri="{FF2B5EF4-FFF2-40B4-BE49-F238E27FC236}">
                <a16:creationId xmlns:a16="http://schemas.microsoft.com/office/drawing/2014/main" id="{DB54CEF8-F4EB-06EA-0399-FB83E62CB06D}"/>
              </a:ext>
            </a:extLst>
          </p:cNvPr>
          <p:cNvSpPr txBox="1">
            <a:spLocks/>
          </p:cNvSpPr>
          <p:nvPr/>
        </p:nvSpPr>
        <p:spPr>
          <a:xfrm>
            <a:off x="6720497" y="687390"/>
            <a:ext cx="5088834" cy="4646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en-GB" b="1" dirty="0">
                <a:solidFill>
                  <a:schemeClr val="tx1"/>
                </a:solidFill>
              </a:rPr>
              <a:t>Overnight Visitors</a:t>
            </a:r>
            <a:endParaRPr lang="en-US" b="1" dirty="0">
              <a:solidFill>
                <a:schemeClr val="tx1"/>
              </a:solidFill>
            </a:endParaRPr>
          </a:p>
        </p:txBody>
      </p:sp>
      <p:cxnSp>
        <p:nvCxnSpPr>
          <p:cNvPr id="8" name="Straight Connector 7">
            <a:extLst>
              <a:ext uri="{FF2B5EF4-FFF2-40B4-BE49-F238E27FC236}">
                <a16:creationId xmlns:a16="http://schemas.microsoft.com/office/drawing/2014/main" id="{202FA79B-16DA-DF22-3A82-BE5CBAEB12F2}"/>
              </a:ext>
            </a:extLst>
          </p:cNvPr>
          <p:cNvCxnSpPr>
            <a:cxnSpLocks/>
          </p:cNvCxnSpPr>
          <p:nvPr/>
        </p:nvCxnSpPr>
        <p:spPr>
          <a:xfrm>
            <a:off x="6016487" y="907362"/>
            <a:ext cx="0" cy="5043276"/>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89702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4D07F-3223-7916-EBF1-846AC2E8F726}"/>
            </a:ext>
          </a:extLst>
        </p:cNvPr>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6B43B8D7-E814-59E7-DB9E-BD9586F41E9F}"/>
              </a:ext>
            </a:extLst>
          </p:cNvPr>
          <p:cNvCxnSpPr>
            <a:cxnSpLocks/>
          </p:cNvCxnSpPr>
          <p:nvPr/>
        </p:nvCxnSpPr>
        <p:spPr>
          <a:xfrm>
            <a:off x="6192254" y="1256560"/>
            <a:ext cx="0" cy="4925741"/>
          </a:xfrm>
          <a:prstGeom prst="line">
            <a:avLst/>
          </a:prstGeom>
          <a:ln w="76200">
            <a:solidFill>
              <a:srgbClr val="002060"/>
            </a:solidFill>
            <a:prstDash val="solid"/>
          </a:ln>
        </p:spPr>
        <p:style>
          <a:lnRef idx="1">
            <a:schemeClr val="accent1"/>
          </a:lnRef>
          <a:fillRef idx="0">
            <a:schemeClr val="accent1"/>
          </a:fillRef>
          <a:effectRef idx="0">
            <a:schemeClr val="accent1"/>
          </a:effectRef>
          <a:fontRef idx="minor">
            <a:schemeClr val="tx1"/>
          </a:fontRef>
        </p:style>
      </p:cxnSp>
      <p:grpSp>
        <p:nvGrpSpPr>
          <p:cNvPr id="9" name="Graphic 47" descr="Farmer male with solid fill">
            <a:extLst>
              <a:ext uri="{FF2B5EF4-FFF2-40B4-BE49-F238E27FC236}">
                <a16:creationId xmlns:a16="http://schemas.microsoft.com/office/drawing/2014/main" id="{7ABE32FD-E31F-A509-732E-6B0EB927C218}"/>
              </a:ext>
            </a:extLst>
          </p:cNvPr>
          <p:cNvGrpSpPr/>
          <p:nvPr/>
        </p:nvGrpSpPr>
        <p:grpSpPr>
          <a:xfrm>
            <a:off x="741825" y="1201465"/>
            <a:ext cx="654471" cy="753735"/>
            <a:chOff x="2336054" y="3784059"/>
            <a:chExt cx="2061280" cy="2373915"/>
          </a:xfrm>
          <a:solidFill>
            <a:schemeClr val="bg1"/>
          </a:solidFill>
        </p:grpSpPr>
        <p:sp>
          <p:nvSpPr>
            <p:cNvPr id="12" name="Free-form: Shape 11">
              <a:extLst>
                <a:ext uri="{FF2B5EF4-FFF2-40B4-BE49-F238E27FC236}">
                  <a16:creationId xmlns:a16="http://schemas.microsoft.com/office/drawing/2014/main" id="{DE803523-106A-3A00-E165-CC7FB066C2AB}"/>
                </a:ext>
              </a:extLst>
            </p:cNvPr>
            <p:cNvSpPr/>
            <p:nvPr/>
          </p:nvSpPr>
          <p:spPr>
            <a:xfrm>
              <a:off x="2679441" y="3784059"/>
              <a:ext cx="1717893" cy="2373915"/>
            </a:xfrm>
            <a:custGeom>
              <a:avLst/>
              <a:gdLst>
                <a:gd name="connsiteX0" fmla="*/ 1717894 w 1717893"/>
                <a:gd name="connsiteY0" fmla="*/ 1721452 h 2373915"/>
                <a:gd name="connsiteX1" fmla="*/ 1612478 w 1717893"/>
                <a:gd name="connsiteY1" fmla="*/ 1509462 h 2373915"/>
                <a:gd name="connsiteX2" fmla="*/ 1252797 w 1717893"/>
                <a:gd name="connsiteY2" fmla="*/ 1323282 h 2373915"/>
                <a:gd name="connsiteX3" fmla="*/ 1114426 w 1717893"/>
                <a:gd name="connsiteY3" fmla="*/ 1266436 h 2373915"/>
                <a:gd name="connsiteX4" fmla="*/ 1096635 w 1717893"/>
                <a:gd name="connsiteY4" fmla="*/ 1240287 h 2373915"/>
                <a:gd name="connsiteX5" fmla="*/ 1096635 w 1717893"/>
                <a:gd name="connsiteY5" fmla="*/ 1171158 h 2373915"/>
                <a:gd name="connsiteX6" fmla="*/ 1266069 w 1717893"/>
                <a:gd name="connsiteY6" fmla="*/ 818932 h 2373915"/>
                <a:gd name="connsiteX7" fmla="*/ 1266069 w 1717893"/>
                <a:gd name="connsiteY7" fmla="*/ 605530 h 2373915"/>
                <a:gd name="connsiteX8" fmla="*/ 1609569 w 1717893"/>
                <a:gd name="connsiteY8" fmla="*/ 609116 h 2373915"/>
                <a:gd name="connsiteX9" fmla="*/ 1218741 w 1717893"/>
                <a:gd name="connsiteY9" fmla="*/ 387440 h 2373915"/>
                <a:gd name="connsiteX10" fmla="*/ 1033549 w 1717893"/>
                <a:gd name="connsiteY10" fmla="*/ 0 h 2373915"/>
                <a:gd name="connsiteX11" fmla="*/ 817520 w 1717893"/>
                <a:gd name="connsiteY11" fmla="*/ 31063 h 2373915"/>
                <a:gd name="connsiteX12" fmla="*/ 601492 w 1717893"/>
                <a:gd name="connsiteY12" fmla="*/ 0 h 2373915"/>
                <a:gd name="connsiteX13" fmla="*/ 395347 w 1717893"/>
                <a:gd name="connsiteY13" fmla="*/ 386310 h 2373915"/>
                <a:gd name="connsiteX14" fmla="*/ 0 w 1717893"/>
                <a:gd name="connsiteY14" fmla="*/ 609116 h 2373915"/>
                <a:gd name="connsiteX15" fmla="*/ 330397 w 1717893"/>
                <a:gd name="connsiteY15" fmla="*/ 606546 h 2373915"/>
                <a:gd name="connsiteX16" fmla="*/ 247205 w 1717893"/>
                <a:gd name="connsiteY16" fmla="*/ 701543 h 2373915"/>
                <a:gd name="connsiteX17" fmla="*/ 362420 w 1717893"/>
                <a:gd name="connsiteY17" fmla="*/ 700469 h 2373915"/>
                <a:gd name="connsiteX18" fmla="*/ 362420 w 1717893"/>
                <a:gd name="connsiteY18" fmla="*/ 818932 h 2373915"/>
                <a:gd name="connsiteX19" fmla="*/ 531656 w 1717893"/>
                <a:gd name="connsiteY19" fmla="*/ 1170932 h 2373915"/>
                <a:gd name="connsiteX20" fmla="*/ 531656 w 1717893"/>
                <a:gd name="connsiteY20" fmla="*/ 1240259 h 2373915"/>
                <a:gd name="connsiteX21" fmla="*/ 514120 w 1717893"/>
                <a:gd name="connsiteY21" fmla="*/ 1266380 h 2373915"/>
                <a:gd name="connsiteX22" fmla="*/ 374676 w 1717893"/>
                <a:gd name="connsiteY22" fmla="*/ 1323620 h 2373915"/>
                <a:gd name="connsiteX23" fmla="*/ 51875 w 1717893"/>
                <a:gd name="connsiteY23" fmla="*/ 1482070 h 2373915"/>
                <a:gd name="connsiteX24" fmla="*/ 51875 w 1717893"/>
                <a:gd name="connsiteY24" fmla="*/ 1635238 h 2373915"/>
                <a:gd name="connsiteX25" fmla="*/ 87597 w 1717893"/>
                <a:gd name="connsiteY25" fmla="*/ 1596861 h 2373915"/>
                <a:gd name="connsiteX26" fmla="*/ 313510 w 1717893"/>
                <a:gd name="connsiteY26" fmla="*/ 1468007 h 2373915"/>
                <a:gd name="connsiteX27" fmla="*/ 351124 w 1717893"/>
                <a:gd name="connsiteY27" fmla="*/ 1832008 h 2373915"/>
                <a:gd name="connsiteX28" fmla="*/ 338614 w 1717893"/>
                <a:gd name="connsiteY28" fmla="*/ 1832008 h 2373915"/>
                <a:gd name="connsiteX29" fmla="*/ 282616 w 1717893"/>
                <a:gd name="connsiteY29" fmla="*/ 1880720 h 2373915"/>
                <a:gd name="connsiteX30" fmla="*/ 236022 w 1717893"/>
                <a:gd name="connsiteY30" fmla="*/ 2216115 h 2373915"/>
                <a:gd name="connsiteX31" fmla="*/ 51932 w 1717893"/>
                <a:gd name="connsiteY31" fmla="*/ 2168335 h 2373915"/>
                <a:gd name="connsiteX32" fmla="*/ 51932 w 1717893"/>
                <a:gd name="connsiteY32" fmla="*/ 2287193 h 2373915"/>
                <a:gd name="connsiteX33" fmla="*/ 822180 w 1717893"/>
                <a:gd name="connsiteY33" fmla="*/ 2373915 h 2373915"/>
                <a:gd name="connsiteX34" fmla="*/ 1695161 w 1717893"/>
                <a:gd name="connsiteY34" fmla="*/ 2233708 h 2373915"/>
                <a:gd name="connsiteX35" fmla="*/ 1717753 w 1717893"/>
                <a:gd name="connsiteY35" fmla="*/ 2216765 h 2373915"/>
                <a:gd name="connsiteX36" fmla="*/ 475376 w 1717893"/>
                <a:gd name="connsiteY36" fmla="*/ 818932 h 2373915"/>
                <a:gd name="connsiteX37" fmla="*/ 475376 w 1717893"/>
                <a:gd name="connsiteY37" fmla="*/ 673953 h 2373915"/>
                <a:gd name="connsiteX38" fmla="*/ 644189 w 1717893"/>
                <a:gd name="connsiteY38" fmla="*/ 600532 h 2373915"/>
                <a:gd name="connsiteX39" fmla="*/ 586017 w 1717893"/>
                <a:gd name="connsiteY39" fmla="*/ 696968 h 2373915"/>
                <a:gd name="connsiteX40" fmla="*/ 914578 w 1717893"/>
                <a:gd name="connsiteY40" fmla="*/ 582091 h 2373915"/>
                <a:gd name="connsiteX41" fmla="*/ 1153113 w 1717893"/>
                <a:gd name="connsiteY41" fmla="*/ 594008 h 2373915"/>
                <a:gd name="connsiteX42" fmla="*/ 1153113 w 1717893"/>
                <a:gd name="connsiteY42" fmla="*/ 818932 h 2373915"/>
                <a:gd name="connsiteX43" fmla="*/ 814245 w 1717893"/>
                <a:gd name="connsiteY43" fmla="*/ 1157801 h 2373915"/>
                <a:gd name="connsiteX44" fmla="*/ 475376 w 1717893"/>
                <a:gd name="connsiteY44" fmla="*/ 818932 h 2373915"/>
                <a:gd name="connsiteX45" fmla="*/ 1038717 w 1717893"/>
                <a:gd name="connsiteY45" fmla="*/ 1351888 h 2373915"/>
                <a:gd name="connsiteX46" fmla="*/ 814245 w 1717893"/>
                <a:gd name="connsiteY46" fmla="*/ 1383713 h 2373915"/>
                <a:gd name="connsiteX47" fmla="*/ 589659 w 1717893"/>
                <a:gd name="connsiteY47" fmla="*/ 1351831 h 2373915"/>
                <a:gd name="connsiteX48" fmla="*/ 644810 w 1717893"/>
                <a:gd name="connsiteY48" fmla="*/ 1240287 h 2373915"/>
                <a:gd name="connsiteX49" fmla="*/ 644810 w 1717893"/>
                <a:gd name="connsiteY49" fmla="*/ 1237463 h 2373915"/>
                <a:gd name="connsiteX50" fmla="*/ 983820 w 1717893"/>
                <a:gd name="connsiteY50" fmla="*/ 1237463 h 2373915"/>
                <a:gd name="connsiteX51" fmla="*/ 983820 w 1717893"/>
                <a:gd name="connsiteY51" fmla="*/ 1240287 h 2373915"/>
                <a:gd name="connsiteX52" fmla="*/ 1038717 w 1717893"/>
                <a:gd name="connsiteY52" fmla="*/ 1351888 h 2373915"/>
                <a:gd name="connsiteX53" fmla="*/ 431747 w 1717893"/>
                <a:gd name="connsiteY53" fmla="*/ 1962613 h 2373915"/>
                <a:gd name="connsiteX54" fmla="*/ 389388 w 1717893"/>
                <a:gd name="connsiteY54" fmla="*/ 1920255 h 2373915"/>
                <a:gd name="connsiteX55" fmla="*/ 431747 w 1717893"/>
                <a:gd name="connsiteY55" fmla="*/ 1877896 h 2373915"/>
                <a:gd name="connsiteX56" fmla="*/ 474105 w 1717893"/>
                <a:gd name="connsiteY56" fmla="*/ 1920255 h 2373915"/>
                <a:gd name="connsiteX57" fmla="*/ 431747 w 1717893"/>
                <a:gd name="connsiteY57" fmla="*/ 1962613 h 2373915"/>
                <a:gd name="connsiteX58" fmla="*/ 493251 w 1717893"/>
                <a:gd name="connsiteY58" fmla="*/ 1832008 h 2373915"/>
                <a:gd name="connsiteX59" fmla="*/ 450526 w 1717893"/>
                <a:gd name="connsiteY59" fmla="*/ 1416668 h 2373915"/>
                <a:gd name="connsiteX60" fmla="*/ 456173 w 1717893"/>
                <a:gd name="connsiteY60" fmla="*/ 1414691 h 2373915"/>
                <a:gd name="connsiteX61" fmla="*/ 814245 w 1717893"/>
                <a:gd name="connsiteY61" fmla="*/ 1496669 h 2373915"/>
                <a:gd name="connsiteX62" fmla="*/ 1172316 w 1717893"/>
                <a:gd name="connsiteY62" fmla="*/ 1414776 h 2373915"/>
                <a:gd name="connsiteX63" fmla="*/ 1173248 w 1717893"/>
                <a:gd name="connsiteY63" fmla="*/ 1415087 h 2373915"/>
                <a:gd name="connsiteX64" fmla="*/ 1130522 w 1717893"/>
                <a:gd name="connsiteY64" fmla="*/ 1832008 h 2373915"/>
                <a:gd name="connsiteX65" fmla="*/ 1194201 w 1717893"/>
                <a:gd name="connsiteY65" fmla="*/ 1962613 h 2373915"/>
                <a:gd name="connsiteX66" fmla="*/ 1151842 w 1717893"/>
                <a:gd name="connsiteY66" fmla="*/ 1920255 h 2373915"/>
                <a:gd name="connsiteX67" fmla="*/ 1194201 w 1717893"/>
                <a:gd name="connsiteY67" fmla="*/ 1877896 h 2373915"/>
                <a:gd name="connsiteX68" fmla="*/ 1236559 w 1717893"/>
                <a:gd name="connsiteY68" fmla="*/ 1920255 h 2373915"/>
                <a:gd name="connsiteX69" fmla="*/ 1194201 w 1717893"/>
                <a:gd name="connsiteY69" fmla="*/ 1962613 h 2373915"/>
                <a:gd name="connsiteX70" fmla="*/ 1604938 w 1717893"/>
                <a:gd name="connsiteY70" fmla="*/ 2157661 h 2373915"/>
                <a:gd name="connsiteX71" fmla="*/ 1388260 w 1717893"/>
                <a:gd name="connsiteY71" fmla="*/ 2220069 h 2373915"/>
                <a:gd name="connsiteX72" fmla="*/ 1340987 w 1717893"/>
                <a:gd name="connsiteY72" fmla="*/ 1880720 h 2373915"/>
                <a:gd name="connsiteX73" fmla="*/ 1285046 w 1717893"/>
                <a:gd name="connsiteY73" fmla="*/ 1832008 h 2373915"/>
                <a:gd name="connsiteX74" fmla="*/ 1272564 w 1717893"/>
                <a:gd name="connsiteY74" fmla="*/ 1832008 h 2373915"/>
                <a:gd name="connsiteX75" fmla="*/ 1310179 w 1717893"/>
                <a:gd name="connsiteY75" fmla="*/ 1466171 h 2373915"/>
                <a:gd name="connsiteX76" fmla="*/ 1541739 w 1717893"/>
                <a:gd name="connsiteY76" fmla="*/ 1597652 h 2373915"/>
                <a:gd name="connsiteX77" fmla="*/ 1604938 w 1717893"/>
                <a:gd name="connsiteY77" fmla="*/ 1722582 h 237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717893" h="2373915">
                  <a:moveTo>
                    <a:pt x="1717894" y="1721452"/>
                  </a:moveTo>
                  <a:cubicBezTo>
                    <a:pt x="1716400" y="1638537"/>
                    <a:pt x="1677690" y="1560690"/>
                    <a:pt x="1612478" y="1509462"/>
                  </a:cubicBezTo>
                  <a:cubicBezTo>
                    <a:pt x="1506948" y="1423135"/>
                    <a:pt x="1382951" y="1369819"/>
                    <a:pt x="1252797" y="1323282"/>
                  </a:cubicBezTo>
                  <a:lnTo>
                    <a:pt x="1114426" y="1266436"/>
                  </a:lnTo>
                  <a:cubicBezTo>
                    <a:pt x="1103712" y="1262169"/>
                    <a:pt x="1096669" y="1251817"/>
                    <a:pt x="1096635" y="1240287"/>
                  </a:cubicBezTo>
                  <a:lnTo>
                    <a:pt x="1096635" y="1171158"/>
                  </a:lnTo>
                  <a:cubicBezTo>
                    <a:pt x="1203706" y="1085599"/>
                    <a:pt x="1266055" y="955990"/>
                    <a:pt x="1266069" y="818932"/>
                  </a:cubicBezTo>
                  <a:lnTo>
                    <a:pt x="1266069" y="605530"/>
                  </a:lnTo>
                  <a:cubicBezTo>
                    <a:pt x="1575993" y="643003"/>
                    <a:pt x="1609569" y="700780"/>
                    <a:pt x="1609569" y="609116"/>
                  </a:cubicBezTo>
                  <a:cubicBezTo>
                    <a:pt x="1610416" y="549249"/>
                    <a:pt x="1511297" y="475263"/>
                    <a:pt x="1218741" y="387440"/>
                  </a:cubicBezTo>
                  <a:cubicBezTo>
                    <a:pt x="1201289" y="247939"/>
                    <a:pt x="1147465" y="0"/>
                    <a:pt x="1033549" y="0"/>
                  </a:cubicBezTo>
                  <a:cubicBezTo>
                    <a:pt x="913533" y="0"/>
                    <a:pt x="889530" y="31063"/>
                    <a:pt x="817520" y="31063"/>
                  </a:cubicBezTo>
                  <a:cubicBezTo>
                    <a:pt x="745511" y="31063"/>
                    <a:pt x="721508" y="0"/>
                    <a:pt x="601492" y="0"/>
                  </a:cubicBezTo>
                  <a:cubicBezTo>
                    <a:pt x="488535" y="0"/>
                    <a:pt x="419350" y="246527"/>
                    <a:pt x="395347" y="386310"/>
                  </a:cubicBezTo>
                  <a:cubicBezTo>
                    <a:pt x="101096" y="474134"/>
                    <a:pt x="0" y="548967"/>
                    <a:pt x="0" y="609116"/>
                  </a:cubicBezTo>
                  <a:cubicBezTo>
                    <a:pt x="0" y="699933"/>
                    <a:pt x="27194" y="644020"/>
                    <a:pt x="330397" y="606546"/>
                  </a:cubicBezTo>
                  <a:lnTo>
                    <a:pt x="247205" y="701543"/>
                  </a:lnTo>
                  <a:cubicBezTo>
                    <a:pt x="285404" y="707586"/>
                    <a:pt x="324342" y="707224"/>
                    <a:pt x="362420" y="700469"/>
                  </a:cubicBezTo>
                  <a:lnTo>
                    <a:pt x="362420" y="818932"/>
                  </a:lnTo>
                  <a:cubicBezTo>
                    <a:pt x="362459" y="955875"/>
                    <a:pt x="424724" y="1085382"/>
                    <a:pt x="531656" y="1170932"/>
                  </a:cubicBezTo>
                  <a:lnTo>
                    <a:pt x="531656" y="1240259"/>
                  </a:lnTo>
                  <a:cubicBezTo>
                    <a:pt x="531651" y="1251718"/>
                    <a:pt x="524724" y="1262037"/>
                    <a:pt x="514120" y="1266380"/>
                  </a:cubicBezTo>
                  <a:lnTo>
                    <a:pt x="374676" y="1323620"/>
                  </a:lnTo>
                  <a:cubicBezTo>
                    <a:pt x="260090" y="1360820"/>
                    <a:pt x="151395" y="1414175"/>
                    <a:pt x="51875" y="1482070"/>
                  </a:cubicBezTo>
                  <a:lnTo>
                    <a:pt x="51875" y="1635238"/>
                  </a:lnTo>
                  <a:cubicBezTo>
                    <a:pt x="61711" y="1620664"/>
                    <a:pt x="73763" y="1607716"/>
                    <a:pt x="87597" y="1596861"/>
                  </a:cubicBezTo>
                  <a:cubicBezTo>
                    <a:pt x="156221" y="1543131"/>
                    <a:pt x="232331" y="1499722"/>
                    <a:pt x="313510" y="1468007"/>
                  </a:cubicBezTo>
                  <a:lnTo>
                    <a:pt x="351124" y="1832008"/>
                  </a:lnTo>
                  <a:lnTo>
                    <a:pt x="338614" y="1832008"/>
                  </a:lnTo>
                  <a:cubicBezTo>
                    <a:pt x="310401" y="1831980"/>
                    <a:pt x="286496" y="1852775"/>
                    <a:pt x="282616" y="1880720"/>
                  </a:cubicBezTo>
                  <a:lnTo>
                    <a:pt x="236022" y="2216115"/>
                  </a:lnTo>
                  <a:cubicBezTo>
                    <a:pt x="173241" y="2206254"/>
                    <a:pt x="111584" y="2190251"/>
                    <a:pt x="51932" y="2168335"/>
                  </a:cubicBezTo>
                  <a:lnTo>
                    <a:pt x="51932" y="2287193"/>
                  </a:lnTo>
                  <a:cubicBezTo>
                    <a:pt x="231475" y="2344970"/>
                    <a:pt x="527421" y="2373915"/>
                    <a:pt x="822180" y="2373915"/>
                  </a:cubicBezTo>
                  <a:cubicBezTo>
                    <a:pt x="1197759" y="2373915"/>
                    <a:pt x="1570684" y="2327095"/>
                    <a:pt x="1695161" y="2233708"/>
                  </a:cubicBezTo>
                  <a:lnTo>
                    <a:pt x="1717753" y="2216765"/>
                  </a:lnTo>
                  <a:close/>
                  <a:moveTo>
                    <a:pt x="475376" y="818932"/>
                  </a:moveTo>
                  <a:lnTo>
                    <a:pt x="475376" y="673953"/>
                  </a:lnTo>
                  <a:cubicBezTo>
                    <a:pt x="534192" y="655804"/>
                    <a:pt x="590809" y="631179"/>
                    <a:pt x="644189" y="600532"/>
                  </a:cubicBezTo>
                  <a:lnTo>
                    <a:pt x="586017" y="696968"/>
                  </a:lnTo>
                  <a:cubicBezTo>
                    <a:pt x="704849" y="693943"/>
                    <a:pt x="819748" y="653768"/>
                    <a:pt x="914578" y="582091"/>
                  </a:cubicBezTo>
                  <a:cubicBezTo>
                    <a:pt x="1005197" y="584068"/>
                    <a:pt x="1084464" y="588332"/>
                    <a:pt x="1153113" y="594008"/>
                  </a:cubicBezTo>
                  <a:lnTo>
                    <a:pt x="1153113" y="818932"/>
                  </a:lnTo>
                  <a:cubicBezTo>
                    <a:pt x="1153113" y="1006084"/>
                    <a:pt x="1001396" y="1157801"/>
                    <a:pt x="814245" y="1157801"/>
                  </a:cubicBezTo>
                  <a:cubicBezTo>
                    <a:pt x="627093" y="1157801"/>
                    <a:pt x="475376" y="1006084"/>
                    <a:pt x="475376" y="818932"/>
                  </a:cubicBezTo>
                  <a:close/>
                  <a:moveTo>
                    <a:pt x="1038717" y="1351888"/>
                  </a:moveTo>
                  <a:cubicBezTo>
                    <a:pt x="965933" y="1373793"/>
                    <a:pt x="890247" y="1384524"/>
                    <a:pt x="814245" y="1383713"/>
                  </a:cubicBezTo>
                  <a:cubicBezTo>
                    <a:pt x="738202" y="1384507"/>
                    <a:pt x="662477" y="1373756"/>
                    <a:pt x="589659" y="1351831"/>
                  </a:cubicBezTo>
                  <a:cubicBezTo>
                    <a:pt x="624408" y="1325264"/>
                    <a:pt x="644796" y="1284026"/>
                    <a:pt x="644810" y="1240287"/>
                  </a:cubicBezTo>
                  <a:lnTo>
                    <a:pt x="644810" y="1237463"/>
                  </a:lnTo>
                  <a:cubicBezTo>
                    <a:pt x="753457" y="1281835"/>
                    <a:pt x="875173" y="1281835"/>
                    <a:pt x="983820" y="1237463"/>
                  </a:cubicBezTo>
                  <a:lnTo>
                    <a:pt x="983820" y="1240287"/>
                  </a:lnTo>
                  <a:cubicBezTo>
                    <a:pt x="983741" y="1284007"/>
                    <a:pt x="1004036" y="1325267"/>
                    <a:pt x="1038717" y="1351888"/>
                  </a:cubicBezTo>
                  <a:close/>
                  <a:moveTo>
                    <a:pt x="431747" y="1962613"/>
                  </a:moveTo>
                  <a:cubicBezTo>
                    <a:pt x="408353" y="1962613"/>
                    <a:pt x="389388" y="1943648"/>
                    <a:pt x="389388" y="1920255"/>
                  </a:cubicBezTo>
                  <a:cubicBezTo>
                    <a:pt x="389388" y="1896862"/>
                    <a:pt x="408353" y="1877896"/>
                    <a:pt x="431747" y="1877896"/>
                  </a:cubicBezTo>
                  <a:cubicBezTo>
                    <a:pt x="455140" y="1877896"/>
                    <a:pt x="474105" y="1896862"/>
                    <a:pt x="474105" y="1920255"/>
                  </a:cubicBezTo>
                  <a:cubicBezTo>
                    <a:pt x="474105" y="1943648"/>
                    <a:pt x="455140" y="1962613"/>
                    <a:pt x="431747" y="1962613"/>
                  </a:cubicBezTo>
                  <a:close/>
                  <a:moveTo>
                    <a:pt x="493251" y="1832008"/>
                  </a:moveTo>
                  <a:lnTo>
                    <a:pt x="450526" y="1416668"/>
                  </a:lnTo>
                  <a:lnTo>
                    <a:pt x="456173" y="1414691"/>
                  </a:lnTo>
                  <a:cubicBezTo>
                    <a:pt x="538914" y="1466425"/>
                    <a:pt x="669576" y="1496669"/>
                    <a:pt x="814245" y="1496669"/>
                  </a:cubicBezTo>
                  <a:cubicBezTo>
                    <a:pt x="958913" y="1496669"/>
                    <a:pt x="1089519" y="1466397"/>
                    <a:pt x="1172316" y="1414776"/>
                  </a:cubicBezTo>
                  <a:lnTo>
                    <a:pt x="1173248" y="1415087"/>
                  </a:lnTo>
                  <a:lnTo>
                    <a:pt x="1130522" y="1832008"/>
                  </a:lnTo>
                  <a:close/>
                  <a:moveTo>
                    <a:pt x="1194201" y="1962613"/>
                  </a:moveTo>
                  <a:cubicBezTo>
                    <a:pt x="1170808" y="1962613"/>
                    <a:pt x="1151842" y="1943648"/>
                    <a:pt x="1151842" y="1920255"/>
                  </a:cubicBezTo>
                  <a:cubicBezTo>
                    <a:pt x="1151842" y="1896862"/>
                    <a:pt x="1170808" y="1877896"/>
                    <a:pt x="1194201" y="1877896"/>
                  </a:cubicBezTo>
                  <a:cubicBezTo>
                    <a:pt x="1217594" y="1877896"/>
                    <a:pt x="1236559" y="1896862"/>
                    <a:pt x="1236559" y="1920255"/>
                  </a:cubicBezTo>
                  <a:cubicBezTo>
                    <a:pt x="1236559" y="1943648"/>
                    <a:pt x="1217594" y="1962613"/>
                    <a:pt x="1194201" y="1962613"/>
                  </a:cubicBezTo>
                  <a:close/>
                  <a:moveTo>
                    <a:pt x="1604938" y="2157661"/>
                  </a:moveTo>
                  <a:cubicBezTo>
                    <a:pt x="1536258" y="2189232"/>
                    <a:pt x="1463212" y="2210270"/>
                    <a:pt x="1388260" y="2220069"/>
                  </a:cubicBezTo>
                  <a:lnTo>
                    <a:pt x="1340987" y="1880720"/>
                  </a:lnTo>
                  <a:cubicBezTo>
                    <a:pt x="1337110" y="1852797"/>
                    <a:pt x="1313237" y="1832008"/>
                    <a:pt x="1285046" y="1832008"/>
                  </a:cubicBezTo>
                  <a:lnTo>
                    <a:pt x="1272564" y="1832008"/>
                  </a:lnTo>
                  <a:lnTo>
                    <a:pt x="1310179" y="1466171"/>
                  </a:lnTo>
                  <a:cubicBezTo>
                    <a:pt x="1393410" y="1498372"/>
                    <a:pt x="1471438" y="1542676"/>
                    <a:pt x="1541739" y="1597652"/>
                  </a:cubicBezTo>
                  <a:cubicBezTo>
                    <a:pt x="1580483" y="1627704"/>
                    <a:pt x="1603684" y="1673564"/>
                    <a:pt x="1604938" y="1722582"/>
                  </a:cubicBezTo>
                  <a:close/>
                </a:path>
              </a:pathLst>
            </a:custGeom>
            <a:grpFill/>
            <a:ln w="28178" cap="flat">
              <a:noFill/>
              <a:prstDash val="solid"/>
              <a:miter/>
            </a:ln>
          </p:spPr>
          <p:txBody>
            <a:bodyPr rtlCol="0" anchor="ctr"/>
            <a:lstStyle/>
            <a:p>
              <a:pPr defTabSz="725805">
                <a:defRPr/>
              </a:pPr>
              <a:endParaRPr lang="en-GB" sz="1429">
                <a:solidFill>
                  <a:prstClr val="black"/>
                </a:solidFill>
                <a:latin typeface="Calibri" panose="020F0502020204030204"/>
              </a:endParaRPr>
            </a:p>
          </p:txBody>
        </p:sp>
        <p:sp>
          <p:nvSpPr>
            <p:cNvPr id="17" name="Free-form: Shape 16">
              <a:extLst>
                <a:ext uri="{FF2B5EF4-FFF2-40B4-BE49-F238E27FC236}">
                  <a16:creationId xmlns:a16="http://schemas.microsoft.com/office/drawing/2014/main" id="{9AACE85D-2BA9-DA99-0E3E-FF208D0D1565}"/>
                </a:ext>
              </a:extLst>
            </p:cNvPr>
            <p:cNvSpPr/>
            <p:nvPr/>
          </p:nvSpPr>
          <p:spPr>
            <a:xfrm>
              <a:off x="2336054" y="4596778"/>
              <a:ext cx="564781" cy="1559359"/>
            </a:xfrm>
            <a:custGeom>
              <a:avLst/>
              <a:gdLst>
                <a:gd name="connsiteX0" fmla="*/ 564781 w 564781"/>
                <a:gd name="connsiteY0" fmla="*/ 401842 h 1559359"/>
                <a:gd name="connsiteX1" fmla="*/ 564781 w 564781"/>
                <a:gd name="connsiteY1" fmla="*/ 42359 h 1559359"/>
                <a:gd name="connsiteX2" fmla="*/ 522422 w 564781"/>
                <a:gd name="connsiteY2" fmla="*/ 0 h 1559359"/>
                <a:gd name="connsiteX3" fmla="*/ 480064 w 564781"/>
                <a:gd name="connsiteY3" fmla="*/ 42359 h 1559359"/>
                <a:gd name="connsiteX4" fmla="*/ 480064 w 564781"/>
                <a:gd name="connsiteY4" fmla="*/ 401559 h 1559359"/>
                <a:gd name="connsiteX5" fmla="*/ 402406 w 564781"/>
                <a:gd name="connsiteY5" fmla="*/ 479217 h 1559359"/>
                <a:gd name="connsiteX6" fmla="*/ 399865 w 564781"/>
                <a:gd name="connsiteY6" fmla="*/ 479217 h 1559359"/>
                <a:gd name="connsiteX7" fmla="*/ 399865 w 564781"/>
                <a:gd name="connsiteY7" fmla="*/ 42359 h 1559359"/>
                <a:gd name="connsiteX8" fmla="*/ 357506 w 564781"/>
                <a:gd name="connsiteY8" fmla="*/ 0 h 1559359"/>
                <a:gd name="connsiteX9" fmla="*/ 315148 w 564781"/>
                <a:gd name="connsiteY9" fmla="*/ 42359 h 1559359"/>
                <a:gd name="connsiteX10" fmla="*/ 315148 w 564781"/>
                <a:gd name="connsiteY10" fmla="*/ 480064 h 1559359"/>
                <a:gd name="connsiteX11" fmla="*/ 239862 w 564781"/>
                <a:gd name="connsiteY11" fmla="*/ 480064 h 1559359"/>
                <a:gd name="connsiteX12" fmla="*/ 239862 w 564781"/>
                <a:gd name="connsiteY12" fmla="*/ 42359 h 1559359"/>
                <a:gd name="connsiteX13" fmla="*/ 197504 w 564781"/>
                <a:gd name="connsiteY13" fmla="*/ 0 h 1559359"/>
                <a:gd name="connsiteX14" fmla="*/ 155145 w 564781"/>
                <a:gd name="connsiteY14" fmla="*/ 42359 h 1559359"/>
                <a:gd name="connsiteX15" fmla="*/ 155145 w 564781"/>
                <a:gd name="connsiteY15" fmla="*/ 479217 h 1559359"/>
                <a:gd name="connsiteX16" fmla="*/ 84717 w 564781"/>
                <a:gd name="connsiteY16" fmla="*/ 401559 h 1559359"/>
                <a:gd name="connsiteX17" fmla="*/ 84717 w 564781"/>
                <a:gd name="connsiteY17" fmla="*/ 42359 h 1559359"/>
                <a:gd name="connsiteX18" fmla="*/ 42359 w 564781"/>
                <a:gd name="connsiteY18" fmla="*/ 0 h 1559359"/>
                <a:gd name="connsiteX19" fmla="*/ 0 w 564781"/>
                <a:gd name="connsiteY19" fmla="*/ 42359 h 1559359"/>
                <a:gd name="connsiteX20" fmla="*/ 0 w 564781"/>
                <a:gd name="connsiteY20" fmla="*/ 401559 h 1559359"/>
                <a:gd name="connsiteX21" fmla="*/ 162374 w 564781"/>
                <a:gd name="connsiteY21" fmla="*/ 563934 h 1559359"/>
                <a:gd name="connsiteX22" fmla="*/ 218853 w 564781"/>
                <a:gd name="connsiteY22" fmla="*/ 563934 h 1559359"/>
                <a:gd name="connsiteX23" fmla="*/ 218853 w 564781"/>
                <a:gd name="connsiteY23" fmla="*/ 1559360 h 1559359"/>
                <a:gd name="connsiteX24" fmla="*/ 332656 w 564781"/>
                <a:gd name="connsiteY24" fmla="*/ 1559360 h 1559359"/>
                <a:gd name="connsiteX25" fmla="*/ 332656 w 564781"/>
                <a:gd name="connsiteY25" fmla="*/ 564781 h 1559359"/>
                <a:gd name="connsiteX26" fmla="*/ 402406 w 564781"/>
                <a:gd name="connsiteY26" fmla="*/ 564781 h 1559359"/>
                <a:gd name="connsiteX27" fmla="*/ 564781 w 564781"/>
                <a:gd name="connsiteY27" fmla="*/ 401842 h 155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4781" h="1559359">
                  <a:moveTo>
                    <a:pt x="564781" y="401842"/>
                  </a:moveTo>
                  <a:lnTo>
                    <a:pt x="564781" y="42359"/>
                  </a:lnTo>
                  <a:cubicBezTo>
                    <a:pt x="564781" y="18965"/>
                    <a:pt x="545816" y="0"/>
                    <a:pt x="522422" y="0"/>
                  </a:cubicBezTo>
                  <a:cubicBezTo>
                    <a:pt x="499029" y="0"/>
                    <a:pt x="480064" y="18965"/>
                    <a:pt x="480064" y="42359"/>
                  </a:cubicBezTo>
                  <a:lnTo>
                    <a:pt x="480064" y="401559"/>
                  </a:lnTo>
                  <a:cubicBezTo>
                    <a:pt x="480064" y="444449"/>
                    <a:pt x="445296" y="479217"/>
                    <a:pt x="402406" y="479217"/>
                  </a:cubicBezTo>
                  <a:lnTo>
                    <a:pt x="399865" y="479217"/>
                  </a:lnTo>
                  <a:lnTo>
                    <a:pt x="399865" y="42359"/>
                  </a:lnTo>
                  <a:cubicBezTo>
                    <a:pt x="399865" y="18965"/>
                    <a:pt x="380900" y="0"/>
                    <a:pt x="357506" y="0"/>
                  </a:cubicBezTo>
                  <a:cubicBezTo>
                    <a:pt x="334113" y="0"/>
                    <a:pt x="315148" y="18965"/>
                    <a:pt x="315148" y="42359"/>
                  </a:cubicBezTo>
                  <a:lnTo>
                    <a:pt x="315148" y="480064"/>
                  </a:lnTo>
                  <a:lnTo>
                    <a:pt x="239862" y="480064"/>
                  </a:lnTo>
                  <a:lnTo>
                    <a:pt x="239862" y="42359"/>
                  </a:lnTo>
                  <a:cubicBezTo>
                    <a:pt x="239862" y="18965"/>
                    <a:pt x="220897" y="0"/>
                    <a:pt x="197504" y="0"/>
                  </a:cubicBezTo>
                  <a:cubicBezTo>
                    <a:pt x="174111" y="0"/>
                    <a:pt x="155145" y="18965"/>
                    <a:pt x="155145" y="42359"/>
                  </a:cubicBezTo>
                  <a:lnTo>
                    <a:pt x="155145" y="479217"/>
                  </a:lnTo>
                  <a:cubicBezTo>
                    <a:pt x="115097" y="475486"/>
                    <a:pt x="84529" y="441783"/>
                    <a:pt x="84717" y="401559"/>
                  </a:cubicBezTo>
                  <a:lnTo>
                    <a:pt x="84717" y="42359"/>
                  </a:lnTo>
                  <a:cubicBezTo>
                    <a:pt x="84717" y="18965"/>
                    <a:pt x="65753" y="0"/>
                    <a:pt x="42359" y="0"/>
                  </a:cubicBezTo>
                  <a:cubicBezTo>
                    <a:pt x="18964" y="0"/>
                    <a:pt x="0" y="18965"/>
                    <a:pt x="0" y="42359"/>
                  </a:cubicBezTo>
                  <a:lnTo>
                    <a:pt x="0" y="401559"/>
                  </a:lnTo>
                  <a:cubicBezTo>
                    <a:pt x="140" y="491179"/>
                    <a:pt x="72756" y="563793"/>
                    <a:pt x="162374" y="563934"/>
                  </a:cubicBezTo>
                  <a:lnTo>
                    <a:pt x="218853" y="563934"/>
                  </a:lnTo>
                  <a:lnTo>
                    <a:pt x="218853" y="1559360"/>
                  </a:lnTo>
                  <a:lnTo>
                    <a:pt x="332656" y="1559360"/>
                  </a:lnTo>
                  <a:lnTo>
                    <a:pt x="332656" y="564781"/>
                  </a:lnTo>
                  <a:lnTo>
                    <a:pt x="402406" y="564781"/>
                  </a:lnTo>
                  <a:cubicBezTo>
                    <a:pt x="492232" y="564609"/>
                    <a:pt x="564922" y="491667"/>
                    <a:pt x="564781" y="401842"/>
                  </a:cubicBezTo>
                  <a:close/>
                </a:path>
              </a:pathLst>
            </a:custGeom>
            <a:grpFill/>
            <a:ln w="28178" cap="flat">
              <a:noFill/>
              <a:prstDash val="solid"/>
              <a:miter/>
            </a:ln>
          </p:spPr>
          <p:txBody>
            <a:bodyPr rtlCol="0" anchor="ctr"/>
            <a:lstStyle/>
            <a:p>
              <a:pPr defTabSz="725805">
                <a:defRPr/>
              </a:pPr>
              <a:endParaRPr lang="en-GB" sz="1429">
                <a:solidFill>
                  <a:prstClr val="black"/>
                </a:solidFill>
                <a:latin typeface="Calibri" panose="020F0502020204030204"/>
              </a:endParaRPr>
            </a:p>
          </p:txBody>
        </p:sp>
      </p:grpSp>
      <p:sp>
        <p:nvSpPr>
          <p:cNvPr id="8" name="Free-form: Shape 7">
            <a:extLst>
              <a:ext uri="{FF2B5EF4-FFF2-40B4-BE49-F238E27FC236}">
                <a16:creationId xmlns:a16="http://schemas.microsoft.com/office/drawing/2014/main" id="{1725982B-A2AB-EE05-101C-BDD57B66AC4F}"/>
              </a:ext>
            </a:extLst>
          </p:cNvPr>
          <p:cNvSpPr/>
          <p:nvPr/>
        </p:nvSpPr>
        <p:spPr>
          <a:xfrm>
            <a:off x="2680794" y="1267702"/>
            <a:ext cx="377126" cy="144488"/>
          </a:xfrm>
          <a:custGeom>
            <a:avLst/>
            <a:gdLst>
              <a:gd name="connsiteX0" fmla="*/ 514160 w 1187771"/>
              <a:gd name="connsiteY0" fmla="*/ 70796 h 455071"/>
              <a:gd name="connsiteX1" fmla="*/ 440802 w 1187771"/>
              <a:gd name="connsiteY1" fmla="*/ 70796 h 455071"/>
              <a:gd name="connsiteX2" fmla="*/ 279124 w 1187771"/>
              <a:gd name="connsiteY2" fmla="*/ 8218 h 455071"/>
              <a:gd name="connsiteX3" fmla="*/ 257990 w 1187771"/>
              <a:gd name="connsiteY3" fmla="*/ 8645 h 455071"/>
              <a:gd name="connsiteX4" fmla="*/ 0 w 1187771"/>
              <a:gd name="connsiteY4" fmla="*/ 252527 h 455071"/>
              <a:gd name="connsiteX5" fmla="*/ 0 w 1187771"/>
              <a:gd name="connsiteY5" fmla="*/ 284498 h 455071"/>
              <a:gd name="connsiteX6" fmla="*/ 115484 w 1187771"/>
              <a:gd name="connsiteY6" fmla="*/ 284498 h 455071"/>
              <a:gd name="connsiteX7" fmla="*/ 115484 w 1187771"/>
              <a:gd name="connsiteY7" fmla="*/ 266066 h 455071"/>
              <a:gd name="connsiteX8" fmla="*/ 225421 w 1187771"/>
              <a:gd name="connsiteY8" fmla="*/ 149132 h 455071"/>
              <a:gd name="connsiteX9" fmla="*/ 241094 w 1187771"/>
              <a:gd name="connsiteY9" fmla="*/ 147965 h 455071"/>
              <a:gd name="connsiteX10" fmla="*/ 371198 w 1187771"/>
              <a:gd name="connsiteY10" fmla="*/ 189807 h 455071"/>
              <a:gd name="connsiteX11" fmla="*/ 453033 w 1187771"/>
              <a:gd name="connsiteY11" fmla="*/ 267346 h 455071"/>
              <a:gd name="connsiteX12" fmla="*/ 608509 w 1187771"/>
              <a:gd name="connsiteY12" fmla="*/ 318631 h 455071"/>
              <a:gd name="connsiteX13" fmla="*/ 654020 w 1187771"/>
              <a:gd name="connsiteY13" fmla="*/ 411189 h 455071"/>
              <a:gd name="connsiteX14" fmla="*/ 890307 w 1187771"/>
              <a:gd name="connsiteY14" fmla="*/ 406439 h 455071"/>
              <a:gd name="connsiteX15" fmla="*/ 916049 w 1187771"/>
              <a:gd name="connsiteY15" fmla="*/ 375321 h 455071"/>
              <a:gd name="connsiteX16" fmla="*/ 1125229 w 1187771"/>
              <a:gd name="connsiteY16" fmla="*/ 324974 h 455071"/>
              <a:gd name="connsiteX17" fmla="*/ 1141499 w 1187771"/>
              <a:gd name="connsiteY17" fmla="*/ 64009 h 455071"/>
              <a:gd name="connsiteX18" fmla="*/ 1131345 w 1187771"/>
              <a:gd name="connsiteY18" fmla="*/ 53388 h 455071"/>
              <a:gd name="connsiteX19" fmla="*/ 844057 w 1187771"/>
              <a:gd name="connsiteY19" fmla="*/ 59077 h 455071"/>
              <a:gd name="connsiteX20" fmla="*/ 770500 w 1187771"/>
              <a:gd name="connsiteY20" fmla="*/ 59077 h 455071"/>
              <a:gd name="connsiteX21" fmla="*/ 526106 w 1187771"/>
              <a:gd name="connsiteY21" fmla="*/ 59077 h 45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7771" h="455071">
                <a:moveTo>
                  <a:pt x="514160" y="70796"/>
                </a:moveTo>
                <a:cubicBezTo>
                  <a:pt x="493452" y="89933"/>
                  <a:pt x="461509" y="89933"/>
                  <a:pt x="440802" y="70796"/>
                </a:cubicBezTo>
                <a:cubicBezTo>
                  <a:pt x="397029" y="29816"/>
                  <a:pt x="339082" y="7388"/>
                  <a:pt x="279124" y="8218"/>
                </a:cubicBezTo>
                <a:lnTo>
                  <a:pt x="257990" y="8645"/>
                </a:lnTo>
                <a:cubicBezTo>
                  <a:pt x="119509" y="5027"/>
                  <a:pt x="4167" y="114060"/>
                  <a:pt x="0" y="252527"/>
                </a:cubicBezTo>
                <a:lnTo>
                  <a:pt x="0" y="284498"/>
                </a:lnTo>
                <a:lnTo>
                  <a:pt x="115484" y="284498"/>
                </a:lnTo>
                <a:lnTo>
                  <a:pt x="115484" y="266066"/>
                </a:lnTo>
                <a:cubicBezTo>
                  <a:pt x="114284" y="203696"/>
                  <a:pt x="163097" y="151777"/>
                  <a:pt x="225421" y="149132"/>
                </a:cubicBezTo>
                <a:lnTo>
                  <a:pt x="241094" y="147965"/>
                </a:lnTo>
                <a:cubicBezTo>
                  <a:pt x="288511" y="142029"/>
                  <a:pt x="336129" y="157343"/>
                  <a:pt x="371198" y="189807"/>
                </a:cubicBezTo>
                <a:lnTo>
                  <a:pt x="453033" y="267346"/>
                </a:lnTo>
                <a:cubicBezTo>
                  <a:pt x="494923" y="306255"/>
                  <a:pt x="551689" y="324980"/>
                  <a:pt x="608509" y="318631"/>
                </a:cubicBezTo>
                <a:cubicBezTo>
                  <a:pt x="611951" y="353982"/>
                  <a:pt x="628127" y="386878"/>
                  <a:pt x="654020" y="411189"/>
                </a:cubicBezTo>
                <a:cubicBezTo>
                  <a:pt x="721965" y="471477"/>
                  <a:pt x="824840" y="469409"/>
                  <a:pt x="890307" y="406439"/>
                </a:cubicBezTo>
                <a:cubicBezTo>
                  <a:pt x="900109" y="397140"/>
                  <a:pt x="908753" y="386693"/>
                  <a:pt x="916049" y="375321"/>
                </a:cubicBezTo>
                <a:cubicBezTo>
                  <a:pt x="989771" y="396768"/>
                  <a:pt x="1069339" y="377616"/>
                  <a:pt x="1125229" y="324974"/>
                </a:cubicBezTo>
                <a:cubicBezTo>
                  <a:pt x="1201784" y="257405"/>
                  <a:pt x="1209069" y="140567"/>
                  <a:pt x="1141499" y="64009"/>
                </a:cubicBezTo>
                <a:cubicBezTo>
                  <a:pt x="1138257" y="60337"/>
                  <a:pt x="1134869" y="56793"/>
                  <a:pt x="1131345" y="53388"/>
                </a:cubicBezTo>
                <a:cubicBezTo>
                  <a:pt x="1048754" y="-19927"/>
                  <a:pt x="923681" y="-17450"/>
                  <a:pt x="844057" y="59077"/>
                </a:cubicBezTo>
                <a:cubicBezTo>
                  <a:pt x="823159" y="77918"/>
                  <a:pt x="791398" y="77918"/>
                  <a:pt x="770500" y="59077"/>
                </a:cubicBezTo>
                <a:cubicBezTo>
                  <a:pt x="701514" y="-4690"/>
                  <a:pt x="595092" y="-4690"/>
                  <a:pt x="526106" y="59077"/>
                </a:cubicBezTo>
                <a:close/>
              </a:path>
            </a:pathLst>
          </a:custGeom>
          <a:solidFill>
            <a:schemeClr val="bg1"/>
          </a:solidFill>
          <a:ln w="28377" cap="flat">
            <a:noFill/>
            <a:prstDash val="solid"/>
            <a:miter/>
          </a:ln>
        </p:spPr>
        <p:txBody>
          <a:bodyPr rtlCol="0" anchor="ctr"/>
          <a:lstStyle/>
          <a:p>
            <a:pPr defTabSz="725805">
              <a:defRPr/>
            </a:pPr>
            <a:endParaRPr lang="en-GB" sz="1429">
              <a:solidFill>
                <a:prstClr val="black"/>
              </a:solidFill>
              <a:latin typeface="Calibri" panose="020F0502020204030204"/>
            </a:endParaRPr>
          </a:p>
        </p:txBody>
      </p:sp>
      <p:grpSp>
        <p:nvGrpSpPr>
          <p:cNvPr id="21" name="Graphic 49" descr="Doctor male with solid fill">
            <a:extLst>
              <a:ext uri="{FF2B5EF4-FFF2-40B4-BE49-F238E27FC236}">
                <a16:creationId xmlns:a16="http://schemas.microsoft.com/office/drawing/2014/main" id="{E534624D-5C7B-CA7C-3565-29CC727825EB}"/>
              </a:ext>
            </a:extLst>
          </p:cNvPr>
          <p:cNvGrpSpPr/>
          <p:nvPr/>
        </p:nvGrpSpPr>
        <p:grpSpPr>
          <a:xfrm>
            <a:off x="4785871" y="1327792"/>
            <a:ext cx="513878" cy="634825"/>
            <a:chOff x="15072925" y="4181930"/>
            <a:chExt cx="1618479" cy="1999404"/>
          </a:xfrm>
          <a:solidFill>
            <a:schemeClr val="bg1"/>
          </a:solidFill>
        </p:grpSpPr>
        <p:sp>
          <p:nvSpPr>
            <p:cNvPr id="23" name="Free-form: Shape 22">
              <a:extLst>
                <a:ext uri="{FF2B5EF4-FFF2-40B4-BE49-F238E27FC236}">
                  <a16:creationId xmlns:a16="http://schemas.microsoft.com/office/drawing/2014/main" id="{86378E3D-F93F-DE39-56B9-DC600FDCCEE1}"/>
                </a:ext>
              </a:extLst>
            </p:cNvPr>
            <p:cNvSpPr/>
            <p:nvPr/>
          </p:nvSpPr>
          <p:spPr>
            <a:xfrm>
              <a:off x="15072925" y="4181930"/>
              <a:ext cx="1618479" cy="1999404"/>
            </a:xfrm>
            <a:custGeom>
              <a:avLst/>
              <a:gdLst>
                <a:gd name="connsiteX0" fmla="*/ 1618479 w 1618479"/>
                <a:gd name="connsiteY0" fmla="*/ 1415108 h 1999404"/>
                <a:gd name="connsiteX1" fmla="*/ 1524076 w 1618479"/>
                <a:gd name="connsiteY1" fmla="*/ 1225290 h 1999404"/>
                <a:gd name="connsiteX2" fmla="*/ 1201797 w 1618479"/>
                <a:gd name="connsiteY2" fmla="*/ 1058385 h 1999404"/>
                <a:gd name="connsiteX3" fmla="*/ 1077882 w 1618479"/>
                <a:gd name="connsiteY3" fmla="*/ 1007554 h 1999404"/>
                <a:gd name="connsiteX4" fmla="*/ 1062127 w 1618479"/>
                <a:gd name="connsiteY4" fmla="*/ 984238 h 1999404"/>
                <a:gd name="connsiteX5" fmla="*/ 1062127 w 1618479"/>
                <a:gd name="connsiteY5" fmla="*/ 922331 h 1999404"/>
                <a:gd name="connsiteX6" fmla="*/ 1213278 w 1618479"/>
                <a:gd name="connsiteY6" fmla="*/ 619119 h 1999404"/>
                <a:gd name="connsiteX7" fmla="*/ 1280243 w 1618479"/>
                <a:gd name="connsiteY7" fmla="*/ 504258 h 1999404"/>
                <a:gd name="connsiteX8" fmla="*/ 1291521 w 1618479"/>
                <a:gd name="connsiteY8" fmla="*/ 432008 h 1999404"/>
                <a:gd name="connsiteX9" fmla="*/ 1026748 w 1618479"/>
                <a:gd name="connsiteY9" fmla="*/ 47619 h 1999404"/>
                <a:gd name="connsiteX10" fmla="*/ 989650 w 1618479"/>
                <a:gd name="connsiteY10" fmla="*/ 50932 h 1999404"/>
                <a:gd name="connsiteX11" fmla="*/ 964108 w 1618479"/>
                <a:gd name="connsiteY11" fmla="*/ 68634 h 1999404"/>
                <a:gd name="connsiteX12" fmla="*/ 935860 w 1618479"/>
                <a:gd name="connsiteY12" fmla="*/ 30018 h 1999404"/>
                <a:gd name="connsiteX13" fmla="*/ 899369 w 1618479"/>
                <a:gd name="connsiteY13" fmla="*/ 6778 h 1999404"/>
                <a:gd name="connsiteX14" fmla="*/ 819659 w 1618479"/>
                <a:gd name="connsiteY14" fmla="*/ 0 h 1999404"/>
                <a:gd name="connsiteX15" fmla="*/ 354042 w 1618479"/>
                <a:gd name="connsiteY15" fmla="*/ 385907 h 1999404"/>
                <a:gd name="connsiteX16" fmla="*/ 353006 w 1618479"/>
                <a:gd name="connsiteY16" fmla="*/ 391420 h 1999404"/>
                <a:gd name="connsiteX17" fmla="*/ 278252 w 1618479"/>
                <a:gd name="connsiteY17" fmla="*/ 575193 h 1999404"/>
                <a:gd name="connsiteX18" fmla="*/ 404696 w 1618479"/>
                <a:gd name="connsiteY18" fmla="*/ 575193 h 1999404"/>
                <a:gd name="connsiteX19" fmla="*/ 404696 w 1618479"/>
                <a:gd name="connsiteY19" fmla="*/ 606930 h 1999404"/>
                <a:gd name="connsiteX20" fmla="*/ 556251 w 1618479"/>
                <a:gd name="connsiteY20" fmla="*/ 922154 h 1999404"/>
                <a:gd name="connsiteX21" fmla="*/ 556251 w 1618479"/>
                <a:gd name="connsiteY21" fmla="*/ 984238 h 1999404"/>
                <a:gd name="connsiteX22" fmla="*/ 540547 w 1618479"/>
                <a:gd name="connsiteY22" fmla="*/ 1007656 h 1999404"/>
                <a:gd name="connsiteX23" fmla="*/ 415873 w 1618479"/>
                <a:gd name="connsiteY23" fmla="*/ 1058815 h 1999404"/>
                <a:gd name="connsiteX24" fmla="*/ 95364 w 1618479"/>
                <a:gd name="connsiteY24" fmla="*/ 1224608 h 1999404"/>
                <a:gd name="connsiteX25" fmla="*/ 0 w 1618479"/>
                <a:gd name="connsiteY25" fmla="*/ 1416170 h 1999404"/>
                <a:gd name="connsiteX26" fmla="*/ 0 w 1618479"/>
                <a:gd name="connsiteY26" fmla="*/ 1860468 h 1999404"/>
                <a:gd name="connsiteX27" fmla="*/ 22507 w 1618479"/>
                <a:gd name="connsiteY27" fmla="*/ 1875489 h 1999404"/>
                <a:gd name="connsiteX28" fmla="*/ 816245 w 1618479"/>
                <a:gd name="connsiteY28" fmla="*/ 1999404 h 1999404"/>
                <a:gd name="connsiteX29" fmla="*/ 1598021 w 1618479"/>
                <a:gd name="connsiteY29" fmla="*/ 1873845 h 1999404"/>
                <a:gd name="connsiteX30" fmla="*/ 1618252 w 1618479"/>
                <a:gd name="connsiteY30" fmla="*/ 1858672 h 1999404"/>
                <a:gd name="connsiteX31" fmla="*/ 1176053 w 1618479"/>
                <a:gd name="connsiteY31" fmla="*/ 1340304 h 1999404"/>
                <a:gd name="connsiteX32" fmla="*/ 1226630 w 1618479"/>
                <a:gd name="connsiteY32" fmla="*/ 1390881 h 1999404"/>
                <a:gd name="connsiteX33" fmla="*/ 1176053 w 1618479"/>
                <a:gd name="connsiteY33" fmla="*/ 1441459 h 1999404"/>
                <a:gd name="connsiteX34" fmla="*/ 1125475 w 1618479"/>
                <a:gd name="connsiteY34" fmla="*/ 1390881 h 1999404"/>
                <a:gd name="connsiteX35" fmla="*/ 1176053 w 1618479"/>
                <a:gd name="connsiteY35" fmla="*/ 1340304 h 1999404"/>
                <a:gd name="connsiteX36" fmla="*/ 505775 w 1618479"/>
                <a:gd name="connsiteY36" fmla="*/ 606930 h 1999404"/>
                <a:gd name="connsiteX37" fmla="*/ 505775 w 1618479"/>
                <a:gd name="connsiteY37" fmla="*/ 575193 h 1999404"/>
                <a:gd name="connsiteX38" fmla="*/ 684313 w 1618479"/>
                <a:gd name="connsiteY38" fmla="*/ 575193 h 1999404"/>
                <a:gd name="connsiteX39" fmla="*/ 1022677 w 1618479"/>
                <a:gd name="connsiteY39" fmla="*/ 338338 h 1999404"/>
                <a:gd name="connsiteX40" fmla="*/ 1112705 w 1618479"/>
                <a:gd name="connsiteY40" fmla="*/ 349288 h 1999404"/>
                <a:gd name="connsiteX41" fmla="*/ 1112705 w 1618479"/>
                <a:gd name="connsiteY41" fmla="*/ 606930 h 1999404"/>
                <a:gd name="connsiteX42" fmla="*/ 809240 w 1618479"/>
                <a:gd name="connsiteY42" fmla="*/ 910395 h 1999404"/>
                <a:gd name="connsiteX43" fmla="*/ 505775 w 1618479"/>
                <a:gd name="connsiteY43" fmla="*/ 606930 h 1999404"/>
                <a:gd name="connsiteX44" fmla="*/ 809240 w 1618479"/>
                <a:gd name="connsiteY44" fmla="*/ 1011550 h 1999404"/>
                <a:gd name="connsiteX45" fmla="*/ 960972 w 1618479"/>
                <a:gd name="connsiteY45" fmla="*/ 981785 h 1999404"/>
                <a:gd name="connsiteX46" fmla="*/ 960972 w 1618479"/>
                <a:gd name="connsiteY46" fmla="*/ 984314 h 1999404"/>
                <a:gd name="connsiteX47" fmla="*/ 1010260 w 1618479"/>
                <a:gd name="connsiteY47" fmla="*/ 1084255 h 1999404"/>
                <a:gd name="connsiteX48" fmla="*/ 809240 w 1618479"/>
                <a:gd name="connsiteY48" fmla="*/ 1112705 h 1999404"/>
                <a:gd name="connsiteX49" fmla="*/ 608118 w 1618479"/>
                <a:gd name="connsiteY49" fmla="*/ 1084154 h 1999404"/>
                <a:gd name="connsiteX50" fmla="*/ 657507 w 1618479"/>
                <a:gd name="connsiteY50" fmla="*/ 984238 h 1999404"/>
                <a:gd name="connsiteX51" fmla="*/ 657507 w 1618479"/>
                <a:gd name="connsiteY51" fmla="*/ 981709 h 1999404"/>
                <a:gd name="connsiteX52" fmla="*/ 809240 w 1618479"/>
                <a:gd name="connsiteY52" fmla="*/ 1011550 h 1999404"/>
                <a:gd name="connsiteX53" fmla="*/ 1517324 w 1618479"/>
                <a:gd name="connsiteY53" fmla="*/ 1805768 h 1999404"/>
                <a:gd name="connsiteX54" fmla="*/ 101155 w 1618479"/>
                <a:gd name="connsiteY54" fmla="*/ 1804226 h 1999404"/>
                <a:gd name="connsiteX55" fmla="*/ 101155 w 1618479"/>
                <a:gd name="connsiteY55" fmla="*/ 1417308 h 1999404"/>
                <a:gd name="connsiteX56" fmla="*/ 158485 w 1618479"/>
                <a:gd name="connsiteY56" fmla="*/ 1303660 h 1999404"/>
                <a:gd name="connsiteX57" fmla="*/ 417264 w 1618479"/>
                <a:gd name="connsiteY57" fmla="*/ 1166014 h 1999404"/>
                <a:gd name="connsiteX58" fmla="*/ 417264 w 1618479"/>
                <a:gd name="connsiteY58" fmla="*/ 1277638 h 1999404"/>
                <a:gd name="connsiteX59" fmla="*/ 240243 w 1618479"/>
                <a:gd name="connsiteY59" fmla="*/ 1466747 h 1999404"/>
                <a:gd name="connsiteX60" fmla="*/ 252887 w 1618479"/>
                <a:gd name="connsiteY60" fmla="*/ 1494818 h 1999404"/>
                <a:gd name="connsiteX61" fmla="*/ 252887 w 1618479"/>
                <a:gd name="connsiteY61" fmla="*/ 1656413 h 1999404"/>
                <a:gd name="connsiteX62" fmla="*/ 311557 w 1618479"/>
                <a:gd name="connsiteY62" fmla="*/ 1730130 h 1999404"/>
                <a:gd name="connsiteX63" fmla="*/ 364752 w 1618479"/>
                <a:gd name="connsiteY63" fmla="*/ 1737074 h 1999404"/>
                <a:gd name="connsiteX64" fmla="*/ 371696 w 1618479"/>
                <a:gd name="connsiteY64" fmla="*/ 1683879 h 1999404"/>
                <a:gd name="connsiteX65" fmla="*/ 318502 w 1618479"/>
                <a:gd name="connsiteY65" fmla="*/ 1676935 h 1999404"/>
                <a:gd name="connsiteX66" fmla="*/ 316843 w 1618479"/>
                <a:gd name="connsiteY66" fmla="*/ 1678288 h 1999404"/>
                <a:gd name="connsiteX67" fmla="*/ 303465 w 1618479"/>
                <a:gd name="connsiteY67" fmla="*/ 1656413 h 1999404"/>
                <a:gd name="connsiteX68" fmla="*/ 303465 w 1618479"/>
                <a:gd name="connsiteY68" fmla="*/ 1494818 h 1999404"/>
                <a:gd name="connsiteX69" fmla="*/ 316109 w 1618479"/>
                <a:gd name="connsiteY69" fmla="*/ 1466747 h 1999404"/>
                <a:gd name="connsiteX70" fmla="*/ 429909 w 1618479"/>
                <a:gd name="connsiteY70" fmla="*/ 1352948 h 1999404"/>
                <a:gd name="connsiteX71" fmla="*/ 455197 w 1618479"/>
                <a:gd name="connsiteY71" fmla="*/ 1352948 h 1999404"/>
                <a:gd name="connsiteX72" fmla="*/ 568997 w 1618479"/>
                <a:gd name="connsiteY72" fmla="*/ 1466747 h 1999404"/>
                <a:gd name="connsiteX73" fmla="*/ 581641 w 1618479"/>
                <a:gd name="connsiteY73" fmla="*/ 1494818 h 1999404"/>
                <a:gd name="connsiteX74" fmla="*/ 581641 w 1618479"/>
                <a:gd name="connsiteY74" fmla="*/ 1656413 h 1999404"/>
                <a:gd name="connsiteX75" fmla="*/ 568289 w 1618479"/>
                <a:gd name="connsiteY75" fmla="*/ 1678288 h 1999404"/>
                <a:gd name="connsiteX76" fmla="*/ 514788 w 1618479"/>
                <a:gd name="connsiteY76" fmla="*/ 1682220 h 1999404"/>
                <a:gd name="connsiteX77" fmla="*/ 518720 w 1618479"/>
                <a:gd name="connsiteY77" fmla="*/ 1735721 h 1999404"/>
                <a:gd name="connsiteX78" fmla="*/ 572221 w 1618479"/>
                <a:gd name="connsiteY78" fmla="*/ 1731788 h 1999404"/>
                <a:gd name="connsiteX79" fmla="*/ 573574 w 1618479"/>
                <a:gd name="connsiteY79" fmla="*/ 1730130 h 1999404"/>
                <a:gd name="connsiteX80" fmla="*/ 632219 w 1618479"/>
                <a:gd name="connsiteY80" fmla="*/ 1656413 h 1999404"/>
                <a:gd name="connsiteX81" fmla="*/ 632219 w 1618479"/>
                <a:gd name="connsiteY81" fmla="*/ 1494818 h 1999404"/>
                <a:gd name="connsiteX82" fmla="*/ 644863 w 1618479"/>
                <a:gd name="connsiteY82" fmla="*/ 1466747 h 1999404"/>
                <a:gd name="connsiteX83" fmla="*/ 467842 w 1618479"/>
                <a:gd name="connsiteY83" fmla="*/ 1277714 h 1999404"/>
                <a:gd name="connsiteX84" fmla="*/ 467842 w 1618479"/>
                <a:gd name="connsiteY84" fmla="*/ 1147679 h 1999404"/>
                <a:gd name="connsiteX85" fmla="*/ 488427 w 1618479"/>
                <a:gd name="connsiteY85" fmla="*/ 1140421 h 1999404"/>
                <a:gd name="connsiteX86" fmla="*/ 809240 w 1618479"/>
                <a:gd name="connsiteY86" fmla="*/ 1213860 h 1999404"/>
                <a:gd name="connsiteX87" fmla="*/ 1129901 w 1618479"/>
                <a:gd name="connsiteY87" fmla="*/ 1140523 h 1999404"/>
                <a:gd name="connsiteX88" fmla="*/ 1150714 w 1618479"/>
                <a:gd name="connsiteY88" fmla="*/ 1147856 h 1999404"/>
                <a:gd name="connsiteX89" fmla="*/ 1150714 w 1618479"/>
                <a:gd name="connsiteY89" fmla="*/ 1291724 h 1999404"/>
                <a:gd name="connsiteX90" fmla="*/ 1151042 w 1618479"/>
                <a:gd name="connsiteY90" fmla="*/ 1293317 h 1999404"/>
                <a:gd name="connsiteX91" fmla="*/ 1077991 w 1618479"/>
                <a:gd name="connsiteY91" fmla="*/ 1416314 h 1999404"/>
                <a:gd name="connsiteX92" fmla="*/ 1200988 w 1618479"/>
                <a:gd name="connsiteY92" fmla="*/ 1489366 h 1999404"/>
                <a:gd name="connsiteX93" fmla="*/ 1274039 w 1618479"/>
                <a:gd name="connsiteY93" fmla="*/ 1366369 h 1999404"/>
                <a:gd name="connsiteX94" fmla="*/ 1200988 w 1618479"/>
                <a:gd name="connsiteY94" fmla="*/ 1293317 h 1999404"/>
                <a:gd name="connsiteX95" fmla="*/ 1201291 w 1618479"/>
                <a:gd name="connsiteY95" fmla="*/ 1291724 h 1999404"/>
                <a:gd name="connsiteX96" fmla="*/ 1201291 w 1618479"/>
                <a:gd name="connsiteY96" fmla="*/ 1166115 h 1999404"/>
                <a:gd name="connsiteX97" fmla="*/ 1460703 w 1618479"/>
                <a:gd name="connsiteY97" fmla="*/ 1304267 h 1999404"/>
                <a:gd name="connsiteX98" fmla="*/ 1517324 w 1618479"/>
                <a:gd name="connsiteY98" fmla="*/ 1416170 h 1999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18479" h="1999404">
                  <a:moveTo>
                    <a:pt x="1618479" y="1415108"/>
                  </a:moveTo>
                  <a:cubicBezTo>
                    <a:pt x="1617134" y="1340865"/>
                    <a:pt x="1582471" y="1271162"/>
                    <a:pt x="1524076" y="1225290"/>
                  </a:cubicBezTo>
                  <a:cubicBezTo>
                    <a:pt x="1429547" y="1147957"/>
                    <a:pt x="1318429" y="1100187"/>
                    <a:pt x="1201797" y="1058385"/>
                  </a:cubicBezTo>
                  <a:lnTo>
                    <a:pt x="1077882" y="1007554"/>
                  </a:lnTo>
                  <a:cubicBezTo>
                    <a:pt x="1068391" y="1003693"/>
                    <a:pt x="1062170" y="994485"/>
                    <a:pt x="1062127" y="984238"/>
                  </a:cubicBezTo>
                  <a:lnTo>
                    <a:pt x="1062127" y="922331"/>
                  </a:lnTo>
                  <a:cubicBezTo>
                    <a:pt x="1154535" y="848314"/>
                    <a:pt x="1209793" y="737466"/>
                    <a:pt x="1213278" y="619119"/>
                  </a:cubicBezTo>
                  <a:lnTo>
                    <a:pt x="1280243" y="504258"/>
                  </a:lnTo>
                  <a:cubicBezTo>
                    <a:pt x="1289890" y="481470"/>
                    <a:pt x="1293764" y="456652"/>
                    <a:pt x="1291521" y="432008"/>
                  </a:cubicBezTo>
                  <a:cubicBezTo>
                    <a:pt x="1276864" y="266281"/>
                    <a:pt x="1176366" y="120382"/>
                    <a:pt x="1026748" y="47619"/>
                  </a:cubicBezTo>
                  <a:cubicBezTo>
                    <a:pt x="1014688" y="41959"/>
                    <a:pt x="1000516" y="43224"/>
                    <a:pt x="989650" y="50932"/>
                  </a:cubicBezTo>
                  <a:lnTo>
                    <a:pt x="964108" y="68634"/>
                  </a:lnTo>
                  <a:lnTo>
                    <a:pt x="935860" y="30018"/>
                  </a:lnTo>
                  <a:cubicBezTo>
                    <a:pt x="927171" y="17832"/>
                    <a:pt x="914087" y="9499"/>
                    <a:pt x="899369" y="6778"/>
                  </a:cubicBezTo>
                  <a:cubicBezTo>
                    <a:pt x="873043" y="2235"/>
                    <a:pt x="846374" y="-33"/>
                    <a:pt x="819659" y="0"/>
                  </a:cubicBezTo>
                  <a:cubicBezTo>
                    <a:pt x="591870" y="-5"/>
                    <a:pt x="396312" y="162076"/>
                    <a:pt x="354042" y="385907"/>
                  </a:cubicBezTo>
                  <a:lnTo>
                    <a:pt x="353006" y="391420"/>
                  </a:lnTo>
                  <a:cubicBezTo>
                    <a:pt x="340735" y="457092"/>
                    <a:pt x="315308" y="519603"/>
                    <a:pt x="278252" y="575193"/>
                  </a:cubicBezTo>
                  <a:lnTo>
                    <a:pt x="404696" y="575193"/>
                  </a:lnTo>
                  <a:lnTo>
                    <a:pt x="404696" y="606930"/>
                  </a:lnTo>
                  <a:cubicBezTo>
                    <a:pt x="404731" y="729565"/>
                    <a:pt x="460490" y="845542"/>
                    <a:pt x="556251" y="922154"/>
                  </a:cubicBezTo>
                  <a:lnTo>
                    <a:pt x="556251" y="984238"/>
                  </a:lnTo>
                  <a:cubicBezTo>
                    <a:pt x="556256" y="994508"/>
                    <a:pt x="550050" y="1003764"/>
                    <a:pt x="540547" y="1007656"/>
                  </a:cubicBezTo>
                  <a:lnTo>
                    <a:pt x="415873" y="1058815"/>
                  </a:lnTo>
                  <a:cubicBezTo>
                    <a:pt x="299545" y="1100440"/>
                    <a:pt x="188932" y="1148059"/>
                    <a:pt x="95364" y="1224608"/>
                  </a:cubicBezTo>
                  <a:cubicBezTo>
                    <a:pt x="36264" y="1270772"/>
                    <a:pt x="1211" y="1341186"/>
                    <a:pt x="0" y="1416170"/>
                  </a:cubicBezTo>
                  <a:lnTo>
                    <a:pt x="0" y="1860468"/>
                  </a:lnTo>
                  <a:lnTo>
                    <a:pt x="22507" y="1875489"/>
                  </a:lnTo>
                  <a:cubicBezTo>
                    <a:pt x="146574" y="1958209"/>
                    <a:pt x="482585" y="1999404"/>
                    <a:pt x="816245" y="1999404"/>
                  </a:cubicBezTo>
                  <a:cubicBezTo>
                    <a:pt x="1152585" y="1999404"/>
                    <a:pt x="1486548" y="1957475"/>
                    <a:pt x="1598021" y="1873845"/>
                  </a:cubicBezTo>
                  <a:lnTo>
                    <a:pt x="1618252" y="1858672"/>
                  </a:lnTo>
                  <a:close/>
                  <a:moveTo>
                    <a:pt x="1176053" y="1340304"/>
                  </a:moveTo>
                  <a:cubicBezTo>
                    <a:pt x="1203987" y="1340304"/>
                    <a:pt x="1226630" y="1362947"/>
                    <a:pt x="1226630" y="1390881"/>
                  </a:cubicBezTo>
                  <a:cubicBezTo>
                    <a:pt x="1226630" y="1418815"/>
                    <a:pt x="1203987" y="1441459"/>
                    <a:pt x="1176053" y="1441459"/>
                  </a:cubicBezTo>
                  <a:cubicBezTo>
                    <a:pt x="1148119" y="1441459"/>
                    <a:pt x="1125475" y="1418815"/>
                    <a:pt x="1125475" y="1390881"/>
                  </a:cubicBezTo>
                  <a:cubicBezTo>
                    <a:pt x="1125475" y="1362947"/>
                    <a:pt x="1148119" y="1340304"/>
                    <a:pt x="1176053" y="1340304"/>
                  </a:cubicBezTo>
                  <a:close/>
                  <a:moveTo>
                    <a:pt x="505775" y="606930"/>
                  </a:moveTo>
                  <a:lnTo>
                    <a:pt x="505775" y="575193"/>
                  </a:lnTo>
                  <a:lnTo>
                    <a:pt x="684313" y="575193"/>
                  </a:lnTo>
                  <a:cubicBezTo>
                    <a:pt x="944282" y="575193"/>
                    <a:pt x="908928" y="368002"/>
                    <a:pt x="1022677" y="338338"/>
                  </a:cubicBezTo>
                  <a:cubicBezTo>
                    <a:pt x="1053096" y="332575"/>
                    <a:pt x="1084553" y="336401"/>
                    <a:pt x="1112705" y="349288"/>
                  </a:cubicBezTo>
                  <a:lnTo>
                    <a:pt x="1112705" y="606930"/>
                  </a:lnTo>
                  <a:cubicBezTo>
                    <a:pt x="1112705" y="774529"/>
                    <a:pt x="976838" y="910395"/>
                    <a:pt x="809240" y="910395"/>
                  </a:cubicBezTo>
                  <a:cubicBezTo>
                    <a:pt x="641641" y="910395"/>
                    <a:pt x="505775" y="774529"/>
                    <a:pt x="505775" y="606930"/>
                  </a:cubicBezTo>
                  <a:close/>
                  <a:moveTo>
                    <a:pt x="809240" y="1011550"/>
                  </a:moveTo>
                  <a:cubicBezTo>
                    <a:pt x="861266" y="1011535"/>
                    <a:pt x="912795" y="1001424"/>
                    <a:pt x="960972" y="981785"/>
                  </a:cubicBezTo>
                  <a:lnTo>
                    <a:pt x="960972" y="984314"/>
                  </a:lnTo>
                  <a:cubicBezTo>
                    <a:pt x="960932" y="1023486"/>
                    <a:pt x="979157" y="1060441"/>
                    <a:pt x="1010260" y="1084255"/>
                  </a:cubicBezTo>
                  <a:cubicBezTo>
                    <a:pt x="945078" y="1103854"/>
                    <a:pt x="877299" y="1113446"/>
                    <a:pt x="809240" y="1112705"/>
                  </a:cubicBezTo>
                  <a:cubicBezTo>
                    <a:pt x="741142" y="1113413"/>
                    <a:pt x="673330" y="1103788"/>
                    <a:pt x="608118" y="1084154"/>
                  </a:cubicBezTo>
                  <a:cubicBezTo>
                    <a:pt x="639239" y="1060352"/>
                    <a:pt x="657495" y="1023415"/>
                    <a:pt x="657507" y="984238"/>
                  </a:cubicBezTo>
                  <a:lnTo>
                    <a:pt x="657507" y="981709"/>
                  </a:lnTo>
                  <a:cubicBezTo>
                    <a:pt x="705675" y="1001389"/>
                    <a:pt x="757208" y="1011522"/>
                    <a:pt x="809240" y="1011550"/>
                  </a:cubicBezTo>
                  <a:close/>
                  <a:moveTo>
                    <a:pt x="1517324" y="1805768"/>
                  </a:moveTo>
                  <a:cubicBezTo>
                    <a:pt x="1292811" y="1927913"/>
                    <a:pt x="346759" y="1927002"/>
                    <a:pt x="101155" y="1804226"/>
                  </a:cubicBezTo>
                  <a:lnTo>
                    <a:pt x="101155" y="1417308"/>
                  </a:lnTo>
                  <a:cubicBezTo>
                    <a:pt x="102096" y="1372706"/>
                    <a:pt x="123171" y="1330924"/>
                    <a:pt x="158485" y="1303660"/>
                  </a:cubicBezTo>
                  <a:cubicBezTo>
                    <a:pt x="236652" y="1243961"/>
                    <a:pt x="324070" y="1197463"/>
                    <a:pt x="417264" y="1166014"/>
                  </a:cubicBezTo>
                  <a:lnTo>
                    <a:pt x="417264" y="1277638"/>
                  </a:lnTo>
                  <a:cubicBezTo>
                    <a:pt x="317697" y="1284292"/>
                    <a:pt x="240314" y="1366958"/>
                    <a:pt x="240243" y="1466747"/>
                  </a:cubicBezTo>
                  <a:cubicBezTo>
                    <a:pt x="240276" y="1477477"/>
                    <a:pt x="244873" y="1487684"/>
                    <a:pt x="252887" y="1494818"/>
                  </a:cubicBezTo>
                  <a:lnTo>
                    <a:pt x="252887" y="1656413"/>
                  </a:lnTo>
                  <a:cubicBezTo>
                    <a:pt x="252968" y="1691622"/>
                    <a:pt x="277263" y="1722149"/>
                    <a:pt x="311557" y="1730130"/>
                  </a:cubicBezTo>
                  <a:cubicBezTo>
                    <a:pt x="324328" y="1746737"/>
                    <a:pt x="348145" y="1749845"/>
                    <a:pt x="364752" y="1737074"/>
                  </a:cubicBezTo>
                  <a:cubicBezTo>
                    <a:pt x="381359" y="1724303"/>
                    <a:pt x="384467" y="1700486"/>
                    <a:pt x="371696" y="1683879"/>
                  </a:cubicBezTo>
                  <a:cubicBezTo>
                    <a:pt x="358926" y="1667274"/>
                    <a:pt x="335109" y="1664164"/>
                    <a:pt x="318502" y="1676935"/>
                  </a:cubicBezTo>
                  <a:cubicBezTo>
                    <a:pt x="317935" y="1677370"/>
                    <a:pt x="317384" y="1677822"/>
                    <a:pt x="316843" y="1678288"/>
                  </a:cubicBezTo>
                  <a:cubicBezTo>
                    <a:pt x="308705" y="1674006"/>
                    <a:pt x="303569" y="1665608"/>
                    <a:pt x="303465" y="1656413"/>
                  </a:cubicBezTo>
                  <a:lnTo>
                    <a:pt x="303465" y="1494818"/>
                  </a:lnTo>
                  <a:cubicBezTo>
                    <a:pt x="311489" y="1487691"/>
                    <a:pt x="316089" y="1477480"/>
                    <a:pt x="316109" y="1466747"/>
                  </a:cubicBezTo>
                  <a:cubicBezTo>
                    <a:pt x="316109" y="1403897"/>
                    <a:pt x="367058" y="1352948"/>
                    <a:pt x="429909" y="1352948"/>
                  </a:cubicBezTo>
                  <a:lnTo>
                    <a:pt x="455197" y="1352948"/>
                  </a:lnTo>
                  <a:cubicBezTo>
                    <a:pt x="518047" y="1352948"/>
                    <a:pt x="568997" y="1403897"/>
                    <a:pt x="568997" y="1466747"/>
                  </a:cubicBezTo>
                  <a:cubicBezTo>
                    <a:pt x="569030" y="1477477"/>
                    <a:pt x="573627" y="1487684"/>
                    <a:pt x="581641" y="1494818"/>
                  </a:cubicBezTo>
                  <a:lnTo>
                    <a:pt x="581641" y="1656413"/>
                  </a:lnTo>
                  <a:cubicBezTo>
                    <a:pt x="581547" y="1665603"/>
                    <a:pt x="576421" y="1674004"/>
                    <a:pt x="568289" y="1678288"/>
                  </a:cubicBezTo>
                  <a:cubicBezTo>
                    <a:pt x="552427" y="1664599"/>
                    <a:pt x="528477" y="1666362"/>
                    <a:pt x="514788" y="1682220"/>
                  </a:cubicBezTo>
                  <a:cubicBezTo>
                    <a:pt x="501099" y="1698081"/>
                    <a:pt x="502862" y="1722035"/>
                    <a:pt x="518720" y="1735721"/>
                  </a:cubicBezTo>
                  <a:cubicBezTo>
                    <a:pt x="534581" y="1749410"/>
                    <a:pt x="558535" y="1747650"/>
                    <a:pt x="572221" y="1731788"/>
                  </a:cubicBezTo>
                  <a:cubicBezTo>
                    <a:pt x="572689" y="1731247"/>
                    <a:pt x="573139" y="1730696"/>
                    <a:pt x="573574" y="1730130"/>
                  </a:cubicBezTo>
                  <a:cubicBezTo>
                    <a:pt x="607858" y="1722138"/>
                    <a:pt x="632140" y="1691615"/>
                    <a:pt x="632219" y="1656413"/>
                  </a:cubicBezTo>
                  <a:lnTo>
                    <a:pt x="632219" y="1494818"/>
                  </a:lnTo>
                  <a:cubicBezTo>
                    <a:pt x="640243" y="1487691"/>
                    <a:pt x="644843" y="1477480"/>
                    <a:pt x="644863" y="1466747"/>
                  </a:cubicBezTo>
                  <a:cubicBezTo>
                    <a:pt x="644752" y="1366988"/>
                    <a:pt x="567381" y="1284365"/>
                    <a:pt x="467842" y="1277714"/>
                  </a:cubicBezTo>
                  <a:lnTo>
                    <a:pt x="467842" y="1147679"/>
                  </a:lnTo>
                  <a:cubicBezTo>
                    <a:pt x="474720" y="1145150"/>
                    <a:pt x="481523" y="1142799"/>
                    <a:pt x="488427" y="1140421"/>
                  </a:cubicBezTo>
                  <a:cubicBezTo>
                    <a:pt x="562674" y="1186725"/>
                    <a:pt x="679685" y="1213860"/>
                    <a:pt x="809240" y="1213860"/>
                  </a:cubicBezTo>
                  <a:cubicBezTo>
                    <a:pt x="938794" y="1213860"/>
                    <a:pt x="1055754" y="1186750"/>
                    <a:pt x="1129901" y="1140523"/>
                  </a:cubicBezTo>
                  <a:cubicBezTo>
                    <a:pt x="1136881" y="1143051"/>
                    <a:pt x="1143784" y="1145403"/>
                    <a:pt x="1150714" y="1147856"/>
                  </a:cubicBezTo>
                  <a:lnTo>
                    <a:pt x="1150714" y="1291724"/>
                  </a:lnTo>
                  <a:cubicBezTo>
                    <a:pt x="1150714" y="1292306"/>
                    <a:pt x="1151017" y="1292761"/>
                    <a:pt x="1151042" y="1293317"/>
                  </a:cubicBezTo>
                  <a:cubicBezTo>
                    <a:pt x="1096904" y="1307110"/>
                    <a:pt x="1064198" y="1362176"/>
                    <a:pt x="1077991" y="1416314"/>
                  </a:cubicBezTo>
                  <a:cubicBezTo>
                    <a:pt x="1091783" y="1470450"/>
                    <a:pt x="1146849" y="1503158"/>
                    <a:pt x="1200988" y="1489366"/>
                  </a:cubicBezTo>
                  <a:cubicBezTo>
                    <a:pt x="1255126" y="1475573"/>
                    <a:pt x="1287832" y="1420504"/>
                    <a:pt x="1274039" y="1366369"/>
                  </a:cubicBezTo>
                  <a:cubicBezTo>
                    <a:pt x="1264897" y="1330481"/>
                    <a:pt x="1236875" y="1302459"/>
                    <a:pt x="1200988" y="1293317"/>
                  </a:cubicBezTo>
                  <a:cubicBezTo>
                    <a:pt x="1200988" y="1292761"/>
                    <a:pt x="1201291" y="1292280"/>
                    <a:pt x="1201291" y="1291724"/>
                  </a:cubicBezTo>
                  <a:lnTo>
                    <a:pt x="1201291" y="1166115"/>
                  </a:lnTo>
                  <a:cubicBezTo>
                    <a:pt x="1294728" y="1197683"/>
                    <a:pt x="1382361" y="1244353"/>
                    <a:pt x="1460703" y="1304267"/>
                  </a:cubicBezTo>
                  <a:cubicBezTo>
                    <a:pt x="1495417" y="1331179"/>
                    <a:pt x="1516204" y="1372261"/>
                    <a:pt x="1517324" y="1416170"/>
                  </a:cubicBezTo>
                  <a:close/>
                </a:path>
              </a:pathLst>
            </a:custGeom>
            <a:grpFill/>
            <a:ln w="25202" cap="flat">
              <a:noFill/>
              <a:prstDash val="solid"/>
              <a:miter/>
            </a:ln>
          </p:spPr>
          <p:txBody>
            <a:bodyPr rtlCol="0" anchor="ctr"/>
            <a:lstStyle/>
            <a:p>
              <a:pPr defTabSz="725805">
                <a:defRPr/>
              </a:pPr>
              <a:endParaRPr lang="en-GB" sz="1429">
                <a:solidFill>
                  <a:prstClr val="black"/>
                </a:solidFill>
                <a:latin typeface="Calibri" panose="020F0502020204030204"/>
              </a:endParaRPr>
            </a:p>
          </p:txBody>
        </p:sp>
        <p:sp>
          <p:nvSpPr>
            <p:cNvPr id="51" name="Free-form: Shape 50">
              <a:extLst>
                <a:ext uri="{FF2B5EF4-FFF2-40B4-BE49-F238E27FC236}">
                  <a16:creationId xmlns:a16="http://schemas.microsoft.com/office/drawing/2014/main" id="{9F3D455C-2DA8-E1CD-A392-188BF11D40CA}"/>
                </a:ext>
              </a:extLst>
            </p:cNvPr>
            <p:cNvSpPr/>
            <p:nvPr/>
          </p:nvSpPr>
          <p:spPr>
            <a:xfrm>
              <a:off x="16223689" y="5547522"/>
              <a:ext cx="50577" cy="50577"/>
            </a:xfrm>
            <a:custGeom>
              <a:avLst/>
              <a:gdLst>
                <a:gd name="connsiteX0" fmla="*/ 50578 w 50577"/>
                <a:gd name="connsiteY0" fmla="*/ 25289 h 50577"/>
                <a:gd name="connsiteX1" fmla="*/ 25289 w 50577"/>
                <a:gd name="connsiteY1" fmla="*/ 50577 h 50577"/>
                <a:gd name="connsiteX2" fmla="*/ 0 w 50577"/>
                <a:gd name="connsiteY2" fmla="*/ 25289 h 50577"/>
                <a:gd name="connsiteX3" fmla="*/ 25289 w 50577"/>
                <a:gd name="connsiteY3" fmla="*/ 0 h 50577"/>
                <a:gd name="connsiteX4" fmla="*/ 50578 w 50577"/>
                <a:gd name="connsiteY4" fmla="*/ 25289 h 50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77" h="50577">
                  <a:moveTo>
                    <a:pt x="50578" y="25289"/>
                  </a:moveTo>
                  <a:cubicBezTo>
                    <a:pt x="50578" y="39255"/>
                    <a:pt x="39255" y="50577"/>
                    <a:pt x="25289" y="50577"/>
                  </a:cubicBezTo>
                  <a:cubicBezTo>
                    <a:pt x="11322" y="50577"/>
                    <a:pt x="0" y="39255"/>
                    <a:pt x="0" y="25289"/>
                  </a:cubicBezTo>
                  <a:cubicBezTo>
                    <a:pt x="0" y="11322"/>
                    <a:pt x="11322" y="0"/>
                    <a:pt x="25289" y="0"/>
                  </a:cubicBezTo>
                  <a:cubicBezTo>
                    <a:pt x="39255" y="0"/>
                    <a:pt x="50578" y="11322"/>
                    <a:pt x="50578" y="25289"/>
                  </a:cubicBezTo>
                  <a:close/>
                </a:path>
              </a:pathLst>
            </a:custGeom>
            <a:grpFill/>
            <a:ln w="25202" cap="flat">
              <a:noFill/>
              <a:prstDash val="solid"/>
              <a:miter/>
            </a:ln>
          </p:spPr>
          <p:txBody>
            <a:bodyPr rtlCol="0" anchor="ctr"/>
            <a:lstStyle/>
            <a:p>
              <a:pPr defTabSz="725805">
                <a:defRPr/>
              </a:pPr>
              <a:endParaRPr lang="en-GB" sz="1429">
                <a:solidFill>
                  <a:prstClr val="black"/>
                </a:solidFill>
                <a:latin typeface="Calibri" panose="020F0502020204030204"/>
              </a:endParaRPr>
            </a:p>
          </p:txBody>
        </p:sp>
      </p:grpSp>
      <p:sp>
        <p:nvSpPr>
          <p:cNvPr id="27" name="TextBox 26">
            <a:extLst>
              <a:ext uri="{FF2B5EF4-FFF2-40B4-BE49-F238E27FC236}">
                <a16:creationId xmlns:a16="http://schemas.microsoft.com/office/drawing/2014/main" id="{4A87DD0E-DE27-7325-7089-0996CFDF63E2}"/>
              </a:ext>
            </a:extLst>
          </p:cNvPr>
          <p:cNvSpPr txBox="1"/>
          <p:nvPr/>
        </p:nvSpPr>
        <p:spPr>
          <a:xfrm>
            <a:off x="5951844" y="3259596"/>
            <a:ext cx="290328" cy="312265"/>
          </a:xfrm>
          <a:prstGeom prst="rect">
            <a:avLst/>
          </a:prstGeom>
          <a:noFill/>
        </p:spPr>
        <p:txBody>
          <a:bodyPr wrap="square" rtlCol="0">
            <a:spAutoFit/>
          </a:bodyPr>
          <a:lstStyle/>
          <a:p>
            <a:pPr defTabSz="725805">
              <a:defRPr/>
            </a:pPr>
            <a:endParaRPr lang="en-US" sz="1429">
              <a:solidFill>
                <a:prstClr val="black"/>
              </a:solidFill>
              <a:latin typeface="Calibri" panose="020F0502020204030204"/>
            </a:endParaRPr>
          </a:p>
        </p:txBody>
      </p:sp>
      <p:sp>
        <p:nvSpPr>
          <p:cNvPr id="28" name="TextBox 27">
            <a:extLst>
              <a:ext uri="{FF2B5EF4-FFF2-40B4-BE49-F238E27FC236}">
                <a16:creationId xmlns:a16="http://schemas.microsoft.com/office/drawing/2014/main" id="{4FBAAAF8-8BFA-A07D-D714-EC31DB22D80E}"/>
              </a:ext>
            </a:extLst>
          </p:cNvPr>
          <p:cNvSpPr txBox="1"/>
          <p:nvPr/>
        </p:nvSpPr>
        <p:spPr>
          <a:xfrm>
            <a:off x="831486" y="1172534"/>
            <a:ext cx="4300393" cy="385490"/>
          </a:xfrm>
          <a:prstGeom prst="rect">
            <a:avLst/>
          </a:prstGeom>
          <a:noFill/>
        </p:spPr>
        <p:txBody>
          <a:bodyPr wrap="square" rtlCol="0">
            <a:spAutoFit/>
          </a:bodyPr>
          <a:lstStyle/>
          <a:p>
            <a:pPr algn="ctr" defTabSz="725805">
              <a:defRPr/>
            </a:pPr>
            <a:r>
              <a:rPr lang="en-US" sz="1905" b="1" dirty="0">
                <a:solidFill>
                  <a:prstClr val="black"/>
                </a:solidFill>
                <a:latin typeface="Trebuchet MS" panose="020B0603020202020204" pitchFamily="34" charset="0"/>
              </a:rPr>
              <a:t>Domestic Same-day Visitors</a:t>
            </a:r>
          </a:p>
        </p:txBody>
      </p:sp>
      <p:sp>
        <p:nvSpPr>
          <p:cNvPr id="4" name="TextBox 3">
            <a:extLst>
              <a:ext uri="{FF2B5EF4-FFF2-40B4-BE49-F238E27FC236}">
                <a16:creationId xmlns:a16="http://schemas.microsoft.com/office/drawing/2014/main" id="{217F1B81-2E1F-6CDB-25E9-1F555FC3FC85}"/>
              </a:ext>
            </a:extLst>
          </p:cNvPr>
          <p:cNvSpPr txBox="1"/>
          <p:nvPr/>
        </p:nvSpPr>
        <p:spPr>
          <a:xfrm>
            <a:off x="5946126" y="1099562"/>
            <a:ext cx="6245762" cy="385490"/>
          </a:xfrm>
          <a:prstGeom prst="rect">
            <a:avLst/>
          </a:prstGeom>
          <a:noFill/>
        </p:spPr>
        <p:txBody>
          <a:bodyPr wrap="square" rtlCol="0">
            <a:spAutoFit/>
          </a:bodyPr>
          <a:lstStyle/>
          <a:p>
            <a:pPr algn="ctr" defTabSz="725805">
              <a:defRPr/>
            </a:pPr>
            <a:r>
              <a:rPr lang="en-US" sz="1905" b="1" dirty="0">
                <a:solidFill>
                  <a:prstClr val="black"/>
                </a:solidFill>
                <a:latin typeface="Trebuchet MS" panose="020B0603020202020204" pitchFamily="34" charset="0"/>
              </a:rPr>
              <a:t>Domestic Overnight Visitors </a:t>
            </a:r>
          </a:p>
        </p:txBody>
      </p:sp>
      <p:sp>
        <p:nvSpPr>
          <p:cNvPr id="14" name="TextBox 13">
            <a:extLst>
              <a:ext uri="{FF2B5EF4-FFF2-40B4-BE49-F238E27FC236}">
                <a16:creationId xmlns:a16="http://schemas.microsoft.com/office/drawing/2014/main" id="{AD518198-AE82-9449-56E3-C64597377F71}"/>
              </a:ext>
            </a:extLst>
          </p:cNvPr>
          <p:cNvSpPr txBox="1"/>
          <p:nvPr/>
        </p:nvSpPr>
        <p:spPr>
          <a:xfrm>
            <a:off x="124241" y="1645204"/>
            <a:ext cx="5867357" cy="4518929"/>
          </a:xfrm>
          <a:prstGeom prst="rect">
            <a:avLst/>
          </a:prstGeom>
          <a:solidFill>
            <a:schemeClr val="bg1"/>
          </a:solidFill>
        </p:spPr>
        <p:txBody>
          <a:bodyPr wrap="square" rtlCol="0">
            <a:spAutoFit/>
          </a:bodyPr>
          <a:lstStyle/>
          <a:p>
            <a:pPr marL="362903" indent="-362903" algn="just">
              <a:spcBef>
                <a:spcPts val="381"/>
              </a:spcBef>
              <a:spcAft>
                <a:spcPts val="381"/>
              </a:spcAft>
              <a:buFont typeface="+mj-lt"/>
              <a:buAutoNum type="arabicPeriod"/>
            </a:pPr>
            <a:r>
              <a:rPr lang="en-US" sz="1905" dirty="0">
                <a:latin typeface="Trebuchet MS" panose="020B0603020202020204" pitchFamily="34" charset="0"/>
              </a:rPr>
              <a:t>A total of 6.6 million domestic same-day visitors was recorded in 2023.</a:t>
            </a:r>
          </a:p>
          <a:p>
            <a:pPr marL="362903" indent="-362903" algn="just">
              <a:spcBef>
                <a:spcPts val="381"/>
              </a:spcBef>
              <a:spcAft>
                <a:spcPts val="381"/>
              </a:spcAft>
              <a:buFont typeface="+mj-lt"/>
              <a:buAutoNum type="arabicPeriod"/>
            </a:pPr>
            <a:endParaRPr lang="en-US" sz="1905" dirty="0">
              <a:latin typeface="Trebuchet MS" panose="020B0603020202020204" pitchFamily="34" charset="0"/>
            </a:endParaRPr>
          </a:p>
          <a:p>
            <a:pPr marL="362903" indent="-362903" algn="just">
              <a:spcBef>
                <a:spcPts val="381"/>
              </a:spcBef>
              <a:spcAft>
                <a:spcPts val="381"/>
              </a:spcAft>
              <a:buFont typeface="+mj-lt"/>
              <a:buAutoNum type="arabicPeriod"/>
            </a:pPr>
            <a:r>
              <a:rPr lang="en-US" sz="1905" dirty="0">
                <a:latin typeface="Trebuchet MS" panose="020B0603020202020204" pitchFamily="34" charset="0"/>
              </a:rPr>
              <a:t>Domestic same-day visitors mainly travelled to visit friends and relatives and travelling for funerals.</a:t>
            </a:r>
          </a:p>
          <a:p>
            <a:pPr marL="362903" indent="-362903" algn="just">
              <a:spcBef>
                <a:spcPts val="381"/>
              </a:spcBef>
              <a:spcAft>
                <a:spcPts val="381"/>
              </a:spcAft>
              <a:buFont typeface="+mj-lt"/>
              <a:buAutoNum type="arabicPeriod"/>
            </a:pPr>
            <a:endParaRPr lang="en-US" sz="1905" dirty="0">
              <a:latin typeface="Trebuchet MS" panose="020B0603020202020204" pitchFamily="34" charset="0"/>
            </a:endParaRPr>
          </a:p>
          <a:p>
            <a:pPr marL="362903" indent="-362903" algn="just">
              <a:spcBef>
                <a:spcPts val="381"/>
              </a:spcBef>
              <a:spcAft>
                <a:spcPts val="381"/>
              </a:spcAft>
              <a:buFont typeface="+mj-lt"/>
              <a:buAutoNum type="arabicPeriod"/>
            </a:pPr>
            <a:r>
              <a:rPr lang="en-US" sz="1905" dirty="0">
                <a:latin typeface="Trebuchet MS" panose="020B0603020202020204" pitchFamily="34" charset="0"/>
              </a:rPr>
              <a:t>Trips are concentrated in the southern part of Ghana, revealing uneven distribution of tourism benefits and opportunities.</a:t>
            </a:r>
          </a:p>
          <a:p>
            <a:pPr marL="362903" indent="-362903" algn="just">
              <a:spcBef>
                <a:spcPts val="381"/>
              </a:spcBef>
              <a:spcAft>
                <a:spcPts val="381"/>
              </a:spcAft>
              <a:buFont typeface="+mj-lt"/>
              <a:buAutoNum type="arabicPeriod"/>
            </a:pPr>
            <a:endParaRPr lang="en-US" sz="1905" dirty="0">
              <a:latin typeface="Trebuchet MS" panose="020B0603020202020204" pitchFamily="34" charset="0"/>
            </a:endParaRPr>
          </a:p>
          <a:p>
            <a:pPr marL="362903" indent="-362903" algn="just">
              <a:spcBef>
                <a:spcPts val="381"/>
              </a:spcBef>
              <a:spcAft>
                <a:spcPts val="381"/>
              </a:spcAft>
              <a:buFont typeface="+mj-lt"/>
              <a:buAutoNum type="arabicPeriod"/>
            </a:pPr>
            <a:r>
              <a:rPr lang="en-US" sz="1905" dirty="0">
                <a:latin typeface="Trebuchet MS" panose="020B0603020202020204" pitchFamily="34" charset="0"/>
              </a:rPr>
              <a:t>Domestic same-day visitors’ expenditure was approximately GHS 1.83 billion in 2023.</a:t>
            </a:r>
          </a:p>
        </p:txBody>
      </p:sp>
      <p:sp>
        <p:nvSpPr>
          <p:cNvPr id="15" name="TextBox 14">
            <a:extLst>
              <a:ext uri="{FF2B5EF4-FFF2-40B4-BE49-F238E27FC236}">
                <a16:creationId xmlns:a16="http://schemas.microsoft.com/office/drawing/2014/main" id="{7ADAE9C0-CD9A-D6A4-6DD6-5F308EB26C0F}"/>
              </a:ext>
            </a:extLst>
          </p:cNvPr>
          <p:cNvSpPr txBox="1"/>
          <p:nvPr/>
        </p:nvSpPr>
        <p:spPr>
          <a:xfrm>
            <a:off x="6245874" y="1543962"/>
            <a:ext cx="5720475" cy="4518929"/>
          </a:xfrm>
          <a:prstGeom prst="rect">
            <a:avLst/>
          </a:prstGeom>
          <a:solidFill>
            <a:schemeClr val="bg1"/>
          </a:solidFill>
        </p:spPr>
        <p:txBody>
          <a:bodyPr wrap="square" rtlCol="0">
            <a:spAutoFit/>
          </a:bodyPr>
          <a:lstStyle/>
          <a:p>
            <a:pPr marL="362903" indent="-362903" algn="just">
              <a:spcBef>
                <a:spcPts val="381"/>
              </a:spcBef>
              <a:spcAft>
                <a:spcPts val="381"/>
              </a:spcAft>
              <a:buFont typeface="+mj-lt"/>
              <a:buAutoNum type="arabicPeriod"/>
            </a:pPr>
            <a:r>
              <a:rPr lang="en-US" sz="1905" dirty="0">
                <a:latin typeface="Trebuchet MS" panose="020B0603020202020204" pitchFamily="34" charset="0"/>
              </a:rPr>
              <a:t>A total of 8.8 million domestic overnight visitors was recorded in 2023.</a:t>
            </a:r>
          </a:p>
          <a:p>
            <a:pPr marL="362903" indent="-362903" algn="just">
              <a:spcBef>
                <a:spcPts val="381"/>
              </a:spcBef>
              <a:spcAft>
                <a:spcPts val="381"/>
              </a:spcAft>
              <a:buFont typeface="+mj-lt"/>
              <a:buAutoNum type="arabicPeriod"/>
            </a:pPr>
            <a:endParaRPr lang="en-US" sz="1905" dirty="0">
              <a:latin typeface="Trebuchet MS" panose="020B0603020202020204" pitchFamily="34" charset="0"/>
            </a:endParaRPr>
          </a:p>
          <a:p>
            <a:pPr marL="362903" indent="-362903" algn="just">
              <a:spcBef>
                <a:spcPts val="381"/>
              </a:spcBef>
              <a:spcAft>
                <a:spcPts val="381"/>
              </a:spcAft>
              <a:buFont typeface="+mj-lt"/>
              <a:buAutoNum type="arabicPeriod"/>
            </a:pPr>
            <a:r>
              <a:rPr lang="en-US" sz="1905" dirty="0">
                <a:latin typeface="Trebuchet MS" panose="020B0603020202020204" pitchFamily="34" charset="0"/>
              </a:rPr>
              <a:t>Domestic overnight visitors mainly travelled to visit friends and relatives and travelling for funerals.</a:t>
            </a:r>
          </a:p>
          <a:p>
            <a:pPr marL="362903" indent="-362903" algn="just">
              <a:spcBef>
                <a:spcPts val="381"/>
              </a:spcBef>
              <a:spcAft>
                <a:spcPts val="381"/>
              </a:spcAft>
              <a:buFont typeface="+mj-lt"/>
              <a:buAutoNum type="arabicPeriod"/>
            </a:pPr>
            <a:endParaRPr lang="en-US" sz="1905" dirty="0">
              <a:latin typeface="Trebuchet MS" panose="020B0603020202020204" pitchFamily="34" charset="0"/>
            </a:endParaRPr>
          </a:p>
          <a:p>
            <a:pPr marL="362903" indent="-362903" algn="just">
              <a:spcBef>
                <a:spcPts val="381"/>
              </a:spcBef>
              <a:spcAft>
                <a:spcPts val="381"/>
              </a:spcAft>
              <a:buFont typeface="+mj-lt"/>
              <a:buAutoNum type="arabicPeriod"/>
            </a:pPr>
            <a:r>
              <a:rPr lang="en-US" sz="1905" dirty="0">
                <a:latin typeface="Trebuchet MS" panose="020B0603020202020204" pitchFamily="34" charset="0"/>
              </a:rPr>
              <a:t>Trips are concentrated in the southern part of Ghana, revealing uneven distribution of tourism benefits and opportunities.</a:t>
            </a:r>
          </a:p>
          <a:p>
            <a:pPr marL="362903" indent="-362903" algn="just">
              <a:spcBef>
                <a:spcPts val="381"/>
              </a:spcBef>
              <a:spcAft>
                <a:spcPts val="381"/>
              </a:spcAft>
              <a:buFont typeface="+mj-lt"/>
              <a:buAutoNum type="arabicPeriod"/>
            </a:pPr>
            <a:endParaRPr lang="en-US" sz="1905" dirty="0">
              <a:latin typeface="Trebuchet MS" panose="020B0603020202020204" pitchFamily="34" charset="0"/>
            </a:endParaRPr>
          </a:p>
          <a:p>
            <a:pPr marL="362903" indent="-362903" algn="just">
              <a:spcBef>
                <a:spcPts val="381"/>
              </a:spcBef>
              <a:spcAft>
                <a:spcPts val="381"/>
              </a:spcAft>
              <a:buFont typeface="+mj-lt"/>
              <a:buAutoNum type="arabicPeriod"/>
            </a:pPr>
            <a:r>
              <a:rPr lang="en-US" sz="1905" dirty="0">
                <a:latin typeface="Trebuchet MS" panose="020B0603020202020204" pitchFamily="34" charset="0"/>
              </a:rPr>
              <a:t>Domestic overnight visitors’ expenditure was approximately GHS 4.76 billion in 2023.</a:t>
            </a:r>
          </a:p>
        </p:txBody>
      </p:sp>
      <p:sp>
        <p:nvSpPr>
          <p:cNvPr id="6" name="TextBox 5">
            <a:extLst>
              <a:ext uri="{FF2B5EF4-FFF2-40B4-BE49-F238E27FC236}">
                <a16:creationId xmlns:a16="http://schemas.microsoft.com/office/drawing/2014/main" id="{05083636-7336-C9BC-CF6E-5DFB4A6E4EB4}"/>
              </a:ext>
            </a:extLst>
          </p:cNvPr>
          <p:cNvSpPr txBox="1"/>
          <p:nvPr/>
        </p:nvSpPr>
        <p:spPr>
          <a:xfrm>
            <a:off x="734164" y="650942"/>
            <a:ext cx="11888270" cy="502895"/>
          </a:xfrm>
          <a:prstGeom prst="rect">
            <a:avLst/>
          </a:prstGeom>
          <a:noFill/>
        </p:spPr>
        <p:txBody>
          <a:bodyPr wrap="square">
            <a:spAutoFit/>
          </a:bodyPr>
          <a:lstStyle/>
          <a:p>
            <a:r>
              <a:rPr lang="en-US" sz="1905" dirty="0">
                <a:latin typeface="Trebuchet MS" panose="020B0603020202020204" pitchFamily="34" charset="0"/>
              </a:rPr>
              <a:t>Total domestic visitors were </a:t>
            </a:r>
            <a:r>
              <a:rPr lang="en-US" sz="2096" b="1" dirty="0">
                <a:solidFill>
                  <a:srgbClr val="002060"/>
                </a:solidFill>
                <a:latin typeface="Trebuchet MS" panose="020B0603020202020204" pitchFamily="34" charset="0"/>
              </a:rPr>
              <a:t>15,388,978</a:t>
            </a:r>
            <a:r>
              <a:rPr lang="en-US" sz="1905" dirty="0">
                <a:latin typeface="Trebuchet MS" panose="020B0603020202020204" pitchFamily="34" charset="0"/>
              </a:rPr>
              <a:t> with total expenditure of </a:t>
            </a:r>
            <a:r>
              <a:rPr lang="en-US" sz="2096" b="1" dirty="0">
                <a:solidFill>
                  <a:srgbClr val="002060"/>
                </a:solidFill>
                <a:latin typeface="Trebuchet MS" panose="020B0603020202020204" pitchFamily="34" charset="0"/>
              </a:rPr>
              <a:t>GHS 6.59 billion</a:t>
            </a:r>
            <a:r>
              <a:rPr lang="en-US" sz="1905" dirty="0">
                <a:latin typeface="Trebuchet MS" panose="020B0603020202020204" pitchFamily="34" charset="0"/>
              </a:rPr>
              <a:t>.</a:t>
            </a:r>
          </a:p>
          <a:p>
            <a:endParaRPr lang="en-US" sz="572" dirty="0"/>
          </a:p>
        </p:txBody>
      </p:sp>
      <p:sp>
        <p:nvSpPr>
          <p:cNvPr id="3" name="Title 1">
            <a:extLst>
              <a:ext uri="{FF2B5EF4-FFF2-40B4-BE49-F238E27FC236}">
                <a16:creationId xmlns:a16="http://schemas.microsoft.com/office/drawing/2014/main" id="{97B5552B-C6E0-1F40-5872-C0BE815AF89D}"/>
              </a:ext>
            </a:extLst>
          </p:cNvPr>
          <p:cNvSpPr txBox="1">
            <a:spLocks/>
          </p:cNvSpPr>
          <p:nvPr/>
        </p:nvSpPr>
        <p:spPr>
          <a:xfrm>
            <a:off x="3" y="0"/>
            <a:ext cx="12191997" cy="548219"/>
          </a:xfrm>
          <a:prstGeom prst="rect">
            <a:avLst/>
          </a:prstGeom>
          <a:solidFill>
            <a:srgbClr val="210D6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a:solidFill>
                  <a:srgbClr val="210D69"/>
                </a:solidFill>
                <a:latin typeface="+mj-lt"/>
                <a:ea typeface="+mj-ea"/>
                <a:cs typeface="+mj-cs"/>
              </a:defRPr>
            </a:lvl1pPr>
          </a:lstStyle>
          <a:p>
            <a:pPr algn="ctr"/>
            <a:r>
              <a:rPr lang="en-US" sz="2800" dirty="0">
                <a:solidFill>
                  <a:schemeClr val="bg1"/>
                </a:solidFill>
              </a:rPr>
              <a:t>Key Takeaways</a:t>
            </a:r>
            <a:endParaRPr lang="en-GB" sz="2800" dirty="0">
              <a:solidFill>
                <a:schemeClr val="bg1"/>
              </a:solidFill>
            </a:endParaRPr>
          </a:p>
        </p:txBody>
      </p:sp>
      <p:sp>
        <p:nvSpPr>
          <p:cNvPr id="5" name="Slide Number Placeholder 4">
            <a:extLst>
              <a:ext uri="{FF2B5EF4-FFF2-40B4-BE49-F238E27FC236}">
                <a16:creationId xmlns:a16="http://schemas.microsoft.com/office/drawing/2014/main" id="{8F6D356A-3066-B8B7-F0AD-1E46BB8D5F7B}"/>
              </a:ext>
            </a:extLst>
          </p:cNvPr>
          <p:cNvSpPr>
            <a:spLocks noGrp="1"/>
          </p:cNvSpPr>
          <p:nvPr>
            <p:ph type="sldNum" sz="quarter" idx="12"/>
          </p:nvPr>
        </p:nvSpPr>
        <p:spPr>
          <a:xfrm>
            <a:off x="10877908" y="6356350"/>
            <a:ext cx="475891" cy="365125"/>
          </a:xfrm>
        </p:spPr>
        <p:txBody>
          <a:bodyPr/>
          <a:lstStyle/>
          <a:p>
            <a:fld id="{2D8805CE-DD8C-4D77-B236-023D0A5BFCA2}" type="slidenum">
              <a:rPr lang="en-GB" sz="1600" b="1" smtClean="0">
                <a:solidFill>
                  <a:schemeClr val="bg1"/>
                </a:solidFill>
              </a:rPr>
              <a:t>26</a:t>
            </a:fld>
            <a:endParaRPr lang="en-GB" b="1" dirty="0">
              <a:solidFill>
                <a:schemeClr val="bg1"/>
              </a:solidFill>
            </a:endParaRPr>
          </a:p>
        </p:txBody>
      </p:sp>
    </p:spTree>
    <p:extLst>
      <p:ext uri="{BB962C8B-B14F-4D97-AF65-F5344CB8AC3E}">
        <p14:creationId xmlns:p14="http://schemas.microsoft.com/office/powerpoint/2010/main" val="4044448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D7EEB-6E60-495A-175E-C52167B2F415}"/>
            </a:ext>
          </a:extLst>
        </p:cNvPr>
        <p:cNvGrpSpPr/>
        <p:nvPr/>
      </p:nvGrpSpPr>
      <p:grpSpPr>
        <a:xfrm>
          <a:off x="0" y="0"/>
          <a:ext cx="0" cy="0"/>
          <a:chOff x="0" y="0"/>
          <a:chExt cx="0" cy="0"/>
        </a:xfrm>
      </p:grpSpPr>
      <p:grpSp>
        <p:nvGrpSpPr>
          <p:cNvPr id="9" name="Graphic 47" descr="Farmer male with solid fill">
            <a:extLst>
              <a:ext uri="{FF2B5EF4-FFF2-40B4-BE49-F238E27FC236}">
                <a16:creationId xmlns:a16="http://schemas.microsoft.com/office/drawing/2014/main" id="{84EFAD3F-3FA6-1745-7912-CEB35076AE4C}"/>
              </a:ext>
            </a:extLst>
          </p:cNvPr>
          <p:cNvGrpSpPr/>
          <p:nvPr/>
        </p:nvGrpSpPr>
        <p:grpSpPr>
          <a:xfrm>
            <a:off x="741825" y="1201465"/>
            <a:ext cx="654471" cy="753735"/>
            <a:chOff x="2336054" y="3784059"/>
            <a:chExt cx="2061280" cy="2373915"/>
          </a:xfrm>
          <a:solidFill>
            <a:schemeClr val="bg1"/>
          </a:solidFill>
        </p:grpSpPr>
        <p:sp>
          <p:nvSpPr>
            <p:cNvPr id="12" name="Free-form: Shape 11">
              <a:extLst>
                <a:ext uri="{FF2B5EF4-FFF2-40B4-BE49-F238E27FC236}">
                  <a16:creationId xmlns:a16="http://schemas.microsoft.com/office/drawing/2014/main" id="{A4127241-8039-3FCC-0CA9-9339D7A4CA71}"/>
                </a:ext>
              </a:extLst>
            </p:cNvPr>
            <p:cNvSpPr/>
            <p:nvPr/>
          </p:nvSpPr>
          <p:spPr>
            <a:xfrm>
              <a:off x="2679441" y="3784059"/>
              <a:ext cx="1717893" cy="2373915"/>
            </a:xfrm>
            <a:custGeom>
              <a:avLst/>
              <a:gdLst>
                <a:gd name="connsiteX0" fmla="*/ 1717894 w 1717893"/>
                <a:gd name="connsiteY0" fmla="*/ 1721452 h 2373915"/>
                <a:gd name="connsiteX1" fmla="*/ 1612478 w 1717893"/>
                <a:gd name="connsiteY1" fmla="*/ 1509462 h 2373915"/>
                <a:gd name="connsiteX2" fmla="*/ 1252797 w 1717893"/>
                <a:gd name="connsiteY2" fmla="*/ 1323282 h 2373915"/>
                <a:gd name="connsiteX3" fmla="*/ 1114426 w 1717893"/>
                <a:gd name="connsiteY3" fmla="*/ 1266436 h 2373915"/>
                <a:gd name="connsiteX4" fmla="*/ 1096635 w 1717893"/>
                <a:gd name="connsiteY4" fmla="*/ 1240287 h 2373915"/>
                <a:gd name="connsiteX5" fmla="*/ 1096635 w 1717893"/>
                <a:gd name="connsiteY5" fmla="*/ 1171158 h 2373915"/>
                <a:gd name="connsiteX6" fmla="*/ 1266069 w 1717893"/>
                <a:gd name="connsiteY6" fmla="*/ 818932 h 2373915"/>
                <a:gd name="connsiteX7" fmla="*/ 1266069 w 1717893"/>
                <a:gd name="connsiteY7" fmla="*/ 605530 h 2373915"/>
                <a:gd name="connsiteX8" fmla="*/ 1609569 w 1717893"/>
                <a:gd name="connsiteY8" fmla="*/ 609116 h 2373915"/>
                <a:gd name="connsiteX9" fmla="*/ 1218741 w 1717893"/>
                <a:gd name="connsiteY9" fmla="*/ 387440 h 2373915"/>
                <a:gd name="connsiteX10" fmla="*/ 1033549 w 1717893"/>
                <a:gd name="connsiteY10" fmla="*/ 0 h 2373915"/>
                <a:gd name="connsiteX11" fmla="*/ 817520 w 1717893"/>
                <a:gd name="connsiteY11" fmla="*/ 31063 h 2373915"/>
                <a:gd name="connsiteX12" fmla="*/ 601492 w 1717893"/>
                <a:gd name="connsiteY12" fmla="*/ 0 h 2373915"/>
                <a:gd name="connsiteX13" fmla="*/ 395347 w 1717893"/>
                <a:gd name="connsiteY13" fmla="*/ 386310 h 2373915"/>
                <a:gd name="connsiteX14" fmla="*/ 0 w 1717893"/>
                <a:gd name="connsiteY14" fmla="*/ 609116 h 2373915"/>
                <a:gd name="connsiteX15" fmla="*/ 330397 w 1717893"/>
                <a:gd name="connsiteY15" fmla="*/ 606546 h 2373915"/>
                <a:gd name="connsiteX16" fmla="*/ 247205 w 1717893"/>
                <a:gd name="connsiteY16" fmla="*/ 701543 h 2373915"/>
                <a:gd name="connsiteX17" fmla="*/ 362420 w 1717893"/>
                <a:gd name="connsiteY17" fmla="*/ 700469 h 2373915"/>
                <a:gd name="connsiteX18" fmla="*/ 362420 w 1717893"/>
                <a:gd name="connsiteY18" fmla="*/ 818932 h 2373915"/>
                <a:gd name="connsiteX19" fmla="*/ 531656 w 1717893"/>
                <a:gd name="connsiteY19" fmla="*/ 1170932 h 2373915"/>
                <a:gd name="connsiteX20" fmla="*/ 531656 w 1717893"/>
                <a:gd name="connsiteY20" fmla="*/ 1240259 h 2373915"/>
                <a:gd name="connsiteX21" fmla="*/ 514120 w 1717893"/>
                <a:gd name="connsiteY21" fmla="*/ 1266380 h 2373915"/>
                <a:gd name="connsiteX22" fmla="*/ 374676 w 1717893"/>
                <a:gd name="connsiteY22" fmla="*/ 1323620 h 2373915"/>
                <a:gd name="connsiteX23" fmla="*/ 51875 w 1717893"/>
                <a:gd name="connsiteY23" fmla="*/ 1482070 h 2373915"/>
                <a:gd name="connsiteX24" fmla="*/ 51875 w 1717893"/>
                <a:gd name="connsiteY24" fmla="*/ 1635238 h 2373915"/>
                <a:gd name="connsiteX25" fmla="*/ 87597 w 1717893"/>
                <a:gd name="connsiteY25" fmla="*/ 1596861 h 2373915"/>
                <a:gd name="connsiteX26" fmla="*/ 313510 w 1717893"/>
                <a:gd name="connsiteY26" fmla="*/ 1468007 h 2373915"/>
                <a:gd name="connsiteX27" fmla="*/ 351124 w 1717893"/>
                <a:gd name="connsiteY27" fmla="*/ 1832008 h 2373915"/>
                <a:gd name="connsiteX28" fmla="*/ 338614 w 1717893"/>
                <a:gd name="connsiteY28" fmla="*/ 1832008 h 2373915"/>
                <a:gd name="connsiteX29" fmla="*/ 282616 w 1717893"/>
                <a:gd name="connsiteY29" fmla="*/ 1880720 h 2373915"/>
                <a:gd name="connsiteX30" fmla="*/ 236022 w 1717893"/>
                <a:gd name="connsiteY30" fmla="*/ 2216115 h 2373915"/>
                <a:gd name="connsiteX31" fmla="*/ 51932 w 1717893"/>
                <a:gd name="connsiteY31" fmla="*/ 2168335 h 2373915"/>
                <a:gd name="connsiteX32" fmla="*/ 51932 w 1717893"/>
                <a:gd name="connsiteY32" fmla="*/ 2287193 h 2373915"/>
                <a:gd name="connsiteX33" fmla="*/ 822180 w 1717893"/>
                <a:gd name="connsiteY33" fmla="*/ 2373915 h 2373915"/>
                <a:gd name="connsiteX34" fmla="*/ 1695161 w 1717893"/>
                <a:gd name="connsiteY34" fmla="*/ 2233708 h 2373915"/>
                <a:gd name="connsiteX35" fmla="*/ 1717753 w 1717893"/>
                <a:gd name="connsiteY35" fmla="*/ 2216765 h 2373915"/>
                <a:gd name="connsiteX36" fmla="*/ 475376 w 1717893"/>
                <a:gd name="connsiteY36" fmla="*/ 818932 h 2373915"/>
                <a:gd name="connsiteX37" fmla="*/ 475376 w 1717893"/>
                <a:gd name="connsiteY37" fmla="*/ 673953 h 2373915"/>
                <a:gd name="connsiteX38" fmla="*/ 644189 w 1717893"/>
                <a:gd name="connsiteY38" fmla="*/ 600532 h 2373915"/>
                <a:gd name="connsiteX39" fmla="*/ 586017 w 1717893"/>
                <a:gd name="connsiteY39" fmla="*/ 696968 h 2373915"/>
                <a:gd name="connsiteX40" fmla="*/ 914578 w 1717893"/>
                <a:gd name="connsiteY40" fmla="*/ 582091 h 2373915"/>
                <a:gd name="connsiteX41" fmla="*/ 1153113 w 1717893"/>
                <a:gd name="connsiteY41" fmla="*/ 594008 h 2373915"/>
                <a:gd name="connsiteX42" fmla="*/ 1153113 w 1717893"/>
                <a:gd name="connsiteY42" fmla="*/ 818932 h 2373915"/>
                <a:gd name="connsiteX43" fmla="*/ 814245 w 1717893"/>
                <a:gd name="connsiteY43" fmla="*/ 1157801 h 2373915"/>
                <a:gd name="connsiteX44" fmla="*/ 475376 w 1717893"/>
                <a:gd name="connsiteY44" fmla="*/ 818932 h 2373915"/>
                <a:gd name="connsiteX45" fmla="*/ 1038717 w 1717893"/>
                <a:gd name="connsiteY45" fmla="*/ 1351888 h 2373915"/>
                <a:gd name="connsiteX46" fmla="*/ 814245 w 1717893"/>
                <a:gd name="connsiteY46" fmla="*/ 1383713 h 2373915"/>
                <a:gd name="connsiteX47" fmla="*/ 589659 w 1717893"/>
                <a:gd name="connsiteY47" fmla="*/ 1351831 h 2373915"/>
                <a:gd name="connsiteX48" fmla="*/ 644810 w 1717893"/>
                <a:gd name="connsiteY48" fmla="*/ 1240287 h 2373915"/>
                <a:gd name="connsiteX49" fmla="*/ 644810 w 1717893"/>
                <a:gd name="connsiteY49" fmla="*/ 1237463 h 2373915"/>
                <a:gd name="connsiteX50" fmla="*/ 983820 w 1717893"/>
                <a:gd name="connsiteY50" fmla="*/ 1237463 h 2373915"/>
                <a:gd name="connsiteX51" fmla="*/ 983820 w 1717893"/>
                <a:gd name="connsiteY51" fmla="*/ 1240287 h 2373915"/>
                <a:gd name="connsiteX52" fmla="*/ 1038717 w 1717893"/>
                <a:gd name="connsiteY52" fmla="*/ 1351888 h 2373915"/>
                <a:gd name="connsiteX53" fmla="*/ 431747 w 1717893"/>
                <a:gd name="connsiteY53" fmla="*/ 1962613 h 2373915"/>
                <a:gd name="connsiteX54" fmla="*/ 389388 w 1717893"/>
                <a:gd name="connsiteY54" fmla="*/ 1920255 h 2373915"/>
                <a:gd name="connsiteX55" fmla="*/ 431747 w 1717893"/>
                <a:gd name="connsiteY55" fmla="*/ 1877896 h 2373915"/>
                <a:gd name="connsiteX56" fmla="*/ 474105 w 1717893"/>
                <a:gd name="connsiteY56" fmla="*/ 1920255 h 2373915"/>
                <a:gd name="connsiteX57" fmla="*/ 431747 w 1717893"/>
                <a:gd name="connsiteY57" fmla="*/ 1962613 h 2373915"/>
                <a:gd name="connsiteX58" fmla="*/ 493251 w 1717893"/>
                <a:gd name="connsiteY58" fmla="*/ 1832008 h 2373915"/>
                <a:gd name="connsiteX59" fmla="*/ 450526 w 1717893"/>
                <a:gd name="connsiteY59" fmla="*/ 1416668 h 2373915"/>
                <a:gd name="connsiteX60" fmla="*/ 456173 w 1717893"/>
                <a:gd name="connsiteY60" fmla="*/ 1414691 h 2373915"/>
                <a:gd name="connsiteX61" fmla="*/ 814245 w 1717893"/>
                <a:gd name="connsiteY61" fmla="*/ 1496669 h 2373915"/>
                <a:gd name="connsiteX62" fmla="*/ 1172316 w 1717893"/>
                <a:gd name="connsiteY62" fmla="*/ 1414776 h 2373915"/>
                <a:gd name="connsiteX63" fmla="*/ 1173248 w 1717893"/>
                <a:gd name="connsiteY63" fmla="*/ 1415087 h 2373915"/>
                <a:gd name="connsiteX64" fmla="*/ 1130522 w 1717893"/>
                <a:gd name="connsiteY64" fmla="*/ 1832008 h 2373915"/>
                <a:gd name="connsiteX65" fmla="*/ 1194201 w 1717893"/>
                <a:gd name="connsiteY65" fmla="*/ 1962613 h 2373915"/>
                <a:gd name="connsiteX66" fmla="*/ 1151842 w 1717893"/>
                <a:gd name="connsiteY66" fmla="*/ 1920255 h 2373915"/>
                <a:gd name="connsiteX67" fmla="*/ 1194201 w 1717893"/>
                <a:gd name="connsiteY67" fmla="*/ 1877896 h 2373915"/>
                <a:gd name="connsiteX68" fmla="*/ 1236559 w 1717893"/>
                <a:gd name="connsiteY68" fmla="*/ 1920255 h 2373915"/>
                <a:gd name="connsiteX69" fmla="*/ 1194201 w 1717893"/>
                <a:gd name="connsiteY69" fmla="*/ 1962613 h 2373915"/>
                <a:gd name="connsiteX70" fmla="*/ 1604938 w 1717893"/>
                <a:gd name="connsiteY70" fmla="*/ 2157661 h 2373915"/>
                <a:gd name="connsiteX71" fmla="*/ 1388260 w 1717893"/>
                <a:gd name="connsiteY71" fmla="*/ 2220069 h 2373915"/>
                <a:gd name="connsiteX72" fmla="*/ 1340987 w 1717893"/>
                <a:gd name="connsiteY72" fmla="*/ 1880720 h 2373915"/>
                <a:gd name="connsiteX73" fmla="*/ 1285046 w 1717893"/>
                <a:gd name="connsiteY73" fmla="*/ 1832008 h 2373915"/>
                <a:gd name="connsiteX74" fmla="*/ 1272564 w 1717893"/>
                <a:gd name="connsiteY74" fmla="*/ 1832008 h 2373915"/>
                <a:gd name="connsiteX75" fmla="*/ 1310179 w 1717893"/>
                <a:gd name="connsiteY75" fmla="*/ 1466171 h 2373915"/>
                <a:gd name="connsiteX76" fmla="*/ 1541739 w 1717893"/>
                <a:gd name="connsiteY76" fmla="*/ 1597652 h 2373915"/>
                <a:gd name="connsiteX77" fmla="*/ 1604938 w 1717893"/>
                <a:gd name="connsiteY77" fmla="*/ 1722582 h 237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717893" h="2373915">
                  <a:moveTo>
                    <a:pt x="1717894" y="1721452"/>
                  </a:moveTo>
                  <a:cubicBezTo>
                    <a:pt x="1716400" y="1638537"/>
                    <a:pt x="1677690" y="1560690"/>
                    <a:pt x="1612478" y="1509462"/>
                  </a:cubicBezTo>
                  <a:cubicBezTo>
                    <a:pt x="1506948" y="1423135"/>
                    <a:pt x="1382951" y="1369819"/>
                    <a:pt x="1252797" y="1323282"/>
                  </a:cubicBezTo>
                  <a:lnTo>
                    <a:pt x="1114426" y="1266436"/>
                  </a:lnTo>
                  <a:cubicBezTo>
                    <a:pt x="1103712" y="1262169"/>
                    <a:pt x="1096669" y="1251817"/>
                    <a:pt x="1096635" y="1240287"/>
                  </a:cubicBezTo>
                  <a:lnTo>
                    <a:pt x="1096635" y="1171158"/>
                  </a:lnTo>
                  <a:cubicBezTo>
                    <a:pt x="1203706" y="1085599"/>
                    <a:pt x="1266055" y="955990"/>
                    <a:pt x="1266069" y="818932"/>
                  </a:cubicBezTo>
                  <a:lnTo>
                    <a:pt x="1266069" y="605530"/>
                  </a:lnTo>
                  <a:cubicBezTo>
                    <a:pt x="1575993" y="643003"/>
                    <a:pt x="1609569" y="700780"/>
                    <a:pt x="1609569" y="609116"/>
                  </a:cubicBezTo>
                  <a:cubicBezTo>
                    <a:pt x="1610416" y="549249"/>
                    <a:pt x="1511297" y="475263"/>
                    <a:pt x="1218741" y="387440"/>
                  </a:cubicBezTo>
                  <a:cubicBezTo>
                    <a:pt x="1201289" y="247939"/>
                    <a:pt x="1147465" y="0"/>
                    <a:pt x="1033549" y="0"/>
                  </a:cubicBezTo>
                  <a:cubicBezTo>
                    <a:pt x="913533" y="0"/>
                    <a:pt x="889530" y="31063"/>
                    <a:pt x="817520" y="31063"/>
                  </a:cubicBezTo>
                  <a:cubicBezTo>
                    <a:pt x="745511" y="31063"/>
                    <a:pt x="721508" y="0"/>
                    <a:pt x="601492" y="0"/>
                  </a:cubicBezTo>
                  <a:cubicBezTo>
                    <a:pt x="488535" y="0"/>
                    <a:pt x="419350" y="246527"/>
                    <a:pt x="395347" y="386310"/>
                  </a:cubicBezTo>
                  <a:cubicBezTo>
                    <a:pt x="101096" y="474134"/>
                    <a:pt x="0" y="548967"/>
                    <a:pt x="0" y="609116"/>
                  </a:cubicBezTo>
                  <a:cubicBezTo>
                    <a:pt x="0" y="699933"/>
                    <a:pt x="27194" y="644020"/>
                    <a:pt x="330397" y="606546"/>
                  </a:cubicBezTo>
                  <a:lnTo>
                    <a:pt x="247205" y="701543"/>
                  </a:lnTo>
                  <a:cubicBezTo>
                    <a:pt x="285404" y="707586"/>
                    <a:pt x="324342" y="707224"/>
                    <a:pt x="362420" y="700469"/>
                  </a:cubicBezTo>
                  <a:lnTo>
                    <a:pt x="362420" y="818932"/>
                  </a:lnTo>
                  <a:cubicBezTo>
                    <a:pt x="362459" y="955875"/>
                    <a:pt x="424724" y="1085382"/>
                    <a:pt x="531656" y="1170932"/>
                  </a:cubicBezTo>
                  <a:lnTo>
                    <a:pt x="531656" y="1240259"/>
                  </a:lnTo>
                  <a:cubicBezTo>
                    <a:pt x="531651" y="1251718"/>
                    <a:pt x="524724" y="1262037"/>
                    <a:pt x="514120" y="1266380"/>
                  </a:cubicBezTo>
                  <a:lnTo>
                    <a:pt x="374676" y="1323620"/>
                  </a:lnTo>
                  <a:cubicBezTo>
                    <a:pt x="260090" y="1360820"/>
                    <a:pt x="151395" y="1414175"/>
                    <a:pt x="51875" y="1482070"/>
                  </a:cubicBezTo>
                  <a:lnTo>
                    <a:pt x="51875" y="1635238"/>
                  </a:lnTo>
                  <a:cubicBezTo>
                    <a:pt x="61711" y="1620664"/>
                    <a:pt x="73763" y="1607716"/>
                    <a:pt x="87597" y="1596861"/>
                  </a:cubicBezTo>
                  <a:cubicBezTo>
                    <a:pt x="156221" y="1543131"/>
                    <a:pt x="232331" y="1499722"/>
                    <a:pt x="313510" y="1468007"/>
                  </a:cubicBezTo>
                  <a:lnTo>
                    <a:pt x="351124" y="1832008"/>
                  </a:lnTo>
                  <a:lnTo>
                    <a:pt x="338614" y="1832008"/>
                  </a:lnTo>
                  <a:cubicBezTo>
                    <a:pt x="310401" y="1831980"/>
                    <a:pt x="286496" y="1852775"/>
                    <a:pt x="282616" y="1880720"/>
                  </a:cubicBezTo>
                  <a:lnTo>
                    <a:pt x="236022" y="2216115"/>
                  </a:lnTo>
                  <a:cubicBezTo>
                    <a:pt x="173241" y="2206254"/>
                    <a:pt x="111584" y="2190251"/>
                    <a:pt x="51932" y="2168335"/>
                  </a:cubicBezTo>
                  <a:lnTo>
                    <a:pt x="51932" y="2287193"/>
                  </a:lnTo>
                  <a:cubicBezTo>
                    <a:pt x="231475" y="2344970"/>
                    <a:pt x="527421" y="2373915"/>
                    <a:pt x="822180" y="2373915"/>
                  </a:cubicBezTo>
                  <a:cubicBezTo>
                    <a:pt x="1197759" y="2373915"/>
                    <a:pt x="1570684" y="2327095"/>
                    <a:pt x="1695161" y="2233708"/>
                  </a:cubicBezTo>
                  <a:lnTo>
                    <a:pt x="1717753" y="2216765"/>
                  </a:lnTo>
                  <a:close/>
                  <a:moveTo>
                    <a:pt x="475376" y="818932"/>
                  </a:moveTo>
                  <a:lnTo>
                    <a:pt x="475376" y="673953"/>
                  </a:lnTo>
                  <a:cubicBezTo>
                    <a:pt x="534192" y="655804"/>
                    <a:pt x="590809" y="631179"/>
                    <a:pt x="644189" y="600532"/>
                  </a:cubicBezTo>
                  <a:lnTo>
                    <a:pt x="586017" y="696968"/>
                  </a:lnTo>
                  <a:cubicBezTo>
                    <a:pt x="704849" y="693943"/>
                    <a:pt x="819748" y="653768"/>
                    <a:pt x="914578" y="582091"/>
                  </a:cubicBezTo>
                  <a:cubicBezTo>
                    <a:pt x="1005197" y="584068"/>
                    <a:pt x="1084464" y="588332"/>
                    <a:pt x="1153113" y="594008"/>
                  </a:cubicBezTo>
                  <a:lnTo>
                    <a:pt x="1153113" y="818932"/>
                  </a:lnTo>
                  <a:cubicBezTo>
                    <a:pt x="1153113" y="1006084"/>
                    <a:pt x="1001396" y="1157801"/>
                    <a:pt x="814245" y="1157801"/>
                  </a:cubicBezTo>
                  <a:cubicBezTo>
                    <a:pt x="627093" y="1157801"/>
                    <a:pt x="475376" y="1006084"/>
                    <a:pt x="475376" y="818932"/>
                  </a:cubicBezTo>
                  <a:close/>
                  <a:moveTo>
                    <a:pt x="1038717" y="1351888"/>
                  </a:moveTo>
                  <a:cubicBezTo>
                    <a:pt x="965933" y="1373793"/>
                    <a:pt x="890247" y="1384524"/>
                    <a:pt x="814245" y="1383713"/>
                  </a:cubicBezTo>
                  <a:cubicBezTo>
                    <a:pt x="738202" y="1384507"/>
                    <a:pt x="662477" y="1373756"/>
                    <a:pt x="589659" y="1351831"/>
                  </a:cubicBezTo>
                  <a:cubicBezTo>
                    <a:pt x="624408" y="1325264"/>
                    <a:pt x="644796" y="1284026"/>
                    <a:pt x="644810" y="1240287"/>
                  </a:cubicBezTo>
                  <a:lnTo>
                    <a:pt x="644810" y="1237463"/>
                  </a:lnTo>
                  <a:cubicBezTo>
                    <a:pt x="753457" y="1281835"/>
                    <a:pt x="875173" y="1281835"/>
                    <a:pt x="983820" y="1237463"/>
                  </a:cubicBezTo>
                  <a:lnTo>
                    <a:pt x="983820" y="1240287"/>
                  </a:lnTo>
                  <a:cubicBezTo>
                    <a:pt x="983741" y="1284007"/>
                    <a:pt x="1004036" y="1325267"/>
                    <a:pt x="1038717" y="1351888"/>
                  </a:cubicBezTo>
                  <a:close/>
                  <a:moveTo>
                    <a:pt x="431747" y="1962613"/>
                  </a:moveTo>
                  <a:cubicBezTo>
                    <a:pt x="408353" y="1962613"/>
                    <a:pt x="389388" y="1943648"/>
                    <a:pt x="389388" y="1920255"/>
                  </a:cubicBezTo>
                  <a:cubicBezTo>
                    <a:pt x="389388" y="1896862"/>
                    <a:pt x="408353" y="1877896"/>
                    <a:pt x="431747" y="1877896"/>
                  </a:cubicBezTo>
                  <a:cubicBezTo>
                    <a:pt x="455140" y="1877896"/>
                    <a:pt x="474105" y="1896862"/>
                    <a:pt x="474105" y="1920255"/>
                  </a:cubicBezTo>
                  <a:cubicBezTo>
                    <a:pt x="474105" y="1943648"/>
                    <a:pt x="455140" y="1962613"/>
                    <a:pt x="431747" y="1962613"/>
                  </a:cubicBezTo>
                  <a:close/>
                  <a:moveTo>
                    <a:pt x="493251" y="1832008"/>
                  </a:moveTo>
                  <a:lnTo>
                    <a:pt x="450526" y="1416668"/>
                  </a:lnTo>
                  <a:lnTo>
                    <a:pt x="456173" y="1414691"/>
                  </a:lnTo>
                  <a:cubicBezTo>
                    <a:pt x="538914" y="1466425"/>
                    <a:pt x="669576" y="1496669"/>
                    <a:pt x="814245" y="1496669"/>
                  </a:cubicBezTo>
                  <a:cubicBezTo>
                    <a:pt x="958913" y="1496669"/>
                    <a:pt x="1089519" y="1466397"/>
                    <a:pt x="1172316" y="1414776"/>
                  </a:cubicBezTo>
                  <a:lnTo>
                    <a:pt x="1173248" y="1415087"/>
                  </a:lnTo>
                  <a:lnTo>
                    <a:pt x="1130522" y="1832008"/>
                  </a:lnTo>
                  <a:close/>
                  <a:moveTo>
                    <a:pt x="1194201" y="1962613"/>
                  </a:moveTo>
                  <a:cubicBezTo>
                    <a:pt x="1170808" y="1962613"/>
                    <a:pt x="1151842" y="1943648"/>
                    <a:pt x="1151842" y="1920255"/>
                  </a:cubicBezTo>
                  <a:cubicBezTo>
                    <a:pt x="1151842" y="1896862"/>
                    <a:pt x="1170808" y="1877896"/>
                    <a:pt x="1194201" y="1877896"/>
                  </a:cubicBezTo>
                  <a:cubicBezTo>
                    <a:pt x="1217594" y="1877896"/>
                    <a:pt x="1236559" y="1896862"/>
                    <a:pt x="1236559" y="1920255"/>
                  </a:cubicBezTo>
                  <a:cubicBezTo>
                    <a:pt x="1236559" y="1943648"/>
                    <a:pt x="1217594" y="1962613"/>
                    <a:pt x="1194201" y="1962613"/>
                  </a:cubicBezTo>
                  <a:close/>
                  <a:moveTo>
                    <a:pt x="1604938" y="2157661"/>
                  </a:moveTo>
                  <a:cubicBezTo>
                    <a:pt x="1536258" y="2189232"/>
                    <a:pt x="1463212" y="2210270"/>
                    <a:pt x="1388260" y="2220069"/>
                  </a:cubicBezTo>
                  <a:lnTo>
                    <a:pt x="1340987" y="1880720"/>
                  </a:lnTo>
                  <a:cubicBezTo>
                    <a:pt x="1337110" y="1852797"/>
                    <a:pt x="1313237" y="1832008"/>
                    <a:pt x="1285046" y="1832008"/>
                  </a:cubicBezTo>
                  <a:lnTo>
                    <a:pt x="1272564" y="1832008"/>
                  </a:lnTo>
                  <a:lnTo>
                    <a:pt x="1310179" y="1466171"/>
                  </a:lnTo>
                  <a:cubicBezTo>
                    <a:pt x="1393410" y="1498372"/>
                    <a:pt x="1471438" y="1542676"/>
                    <a:pt x="1541739" y="1597652"/>
                  </a:cubicBezTo>
                  <a:cubicBezTo>
                    <a:pt x="1580483" y="1627704"/>
                    <a:pt x="1603684" y="1673564"/>
                    <a:pt x="1604938" y="1722582"/>
                  </a:cubicBezTo>
                  <a:close/>
                </a:path>
              </a:pathLst>
            </a:custGeom>
            <a:grpFill/>
            <a:ln w="28178" cap="flat">
              <a:noFill/>
              <a:prstDash val="solid"/>
              <a:miter/>
            </a:ln>
          </p:spPr>
          <p:txBody>
            <a:bodyPr rtlCol="0" anchor="ctr"/>
            <a:lstStyle/>
            <a:p>
              <a:pPr defTabSz="725805">
                <a:defRPr/>
              </a:pPr>
              <a:endParaRPr lang="en-GB" sz="1429">
                <a:solidFill>
                  <a:prstClr val="black"/>
                </a:solidFill>
                <a:latin typeface="Calibri" panose="020F0502020204030204"/>
              </a:endParaRPr>
            </a:p>
          </p:txBody>
        </p:sp>
        <p:sp>
          <p:nvSpPr>
            <p:cNvPr id="17" name="Free-form: Shape 16">
              <a:extLst>
                <a:ext uri="{FF2B5EF4-FFF2-40B4-BE49-F238E27FC236}">
                  <a16:creationId xmlns:a16="http://schemas.microsoft.com/office/drawing/2014/main" id="{D43D6125-52F4-1018-9B40-6F020A142C26}"/>
                </a:ext>
              </a:extLst>
            </p:cNvPr>
            <p:cNvSpPr/>
            <p:nvPr/>
          </p:nvSpPr>
          <p:spPr>
            <a:xfrm>
              <a:off x="2336054" y="4596778"/>
              <a:ext cx="564781" cy="1559359"/>
            </a:xfrm>
            <a:custGeom>
              <a:avLst/>
              <a:gdLst>
                <a:gd name="connsiteX0" fmla="*/ 564781 w 564781"/>
                <a:gd name="connsiteY0" fmla="*/ 401842 h 1559359"/>
                <a:gd name="connsiteX1" fmla="*/ 564781 w 564781"/>
                <a:gd name="connsiteY1" fmla="*/ 42359 h 1559359"/>
                <a:gd name="connsiteX2" fmla="*/ 522422 w 564781"/>
                <a:gd name="connsiteY2" fmla="*/ 0 h 1559359"/>
                <a:gd name="connsiteX3" fmla="*/ 480064 w 564781"/>
                <a:gd name="connsiteY3" fmla="*/ 42359 h 1559359"/>
                <a:gd name="connsiteX4" fmla="*/ 480064 w 564781"/>
                <a:gd name="connsiteY4" fmla="*/ 401559 h 1559359"/>
                <a:gd name="connsiteX5" fmla="*/ 402406 w 564781"/>
                <a:gd name="connsiteY5" fmla="*/ 479217 h 1559359"/>
                <a:gd name="connsiteX6" fmla="*/ 399865 w 564781"/>
                <a:gd name="connsiteY6" fmla="*/ 479217 h 1559359"/>
                <a:gd name="connsiteX7" fmla="*/ 399865 w 564781"/>
                <a:gd name="connsiteY7" fmla="*/ 42359 h 1559359"/>
                <a:gd name="connsiteX8" fmla="*/ 357506 w 564781"/>
                <a:gd name="connsiteY8" fmla="*/ 0 h 1559359"/>
                <a:gd name="connsiteX9" fmla="*/ 315148 w 564781"/>
                <a:gd name="connsiteY9" fmla="*/ 42359 h 1559359"/>
                <a:gd name="connsiteX10" fmla="*/ 315148 w 564781"/>
                <a:gd name="connsiteY10" fmla="*/ 480064 h 1559359"/>
                <a:gd name="connsiteX11" fmla="*/ 239862 w 564781"/>
                <a:gd name="connsiteY11" fmla="*/ 480064 h 1559359"/>
                <a:gd name="connsiteX12" fmla="*/ 239862 w 564781"/>
                <a:gd name="connsiteY12" fmla="*/ 42359 h 1559359"/>
                <a:gd name="connsiteX13" fmla="*/ 197504 w 564781"/>
                <a:gd name="connsiteY13" fmla="*/ 0 h 1559359"/>
                <a:gd name="connsiteX14" fmla="*/ 155145 w 564781"/>
                <a:gd name="connsiteY14" fmla="*/ 42359 h 1559359"/>
                <a:gd name="connsiteX15" fmla="*/ 155145 w 564781"/>
                <a:gd name="connsiteY15" fmla="*/ 479217 h 1559359"/>
                <a:gd name="connsiteX16" fmla="*/ 84717 w 564781"/>
                <a:gd name="connsiteY16" fmla="*/ 401559 h 1559359"/>
                <a:gd name="connsiteX17" fmla="*/ 84717 w 564781"/>
                <a:gd name="connsiteY17" fmla="*/ 42359 h 1559359"/>
                <a:gd name="connsiteX18" fmla="*/ 42359 w 564781"/>
                <a:gd name="connsiteY18" fmla="*/ 0 h 1559359"/>
                <a:gd name="connsiteX19" fmla="*/ 0 w 564781"/>
                <a:gd name="connsiteY19" fmla="*/ 42359 h 1559359"/>
                <a:gd name="connsiteX20" fmla="*/ 0 w 564781"/>
                <a:gd name="connsiteY20" fmla="*/ 401559 h 1559359"/>
                <a:gd name="connsiteX21" fmla="*/ 162374 w 564781"/>
                <a:gd name="connsiteY21" fmla="*/ 563934 h 1559359"/>
                <a:gd name="connsiteX22" fmla="*/ 218853 w 564781"/>
                <a:gd name="connsiteY22" fmla="*/ 563934 h 1559359"/>
                <a:gd name="connsiteX23" fmla="*/ 218853 w 564781"/>
                <a:gd name="connsiteY23" fmla="*/ 1559360 h 1559359"/>
                <a:gd name="connsiteX24" fmla="*/ 332656 w 564781"/>
                <a:gd name="connsiteY24" fmla="*/ 1559360 h 1559359"/>
                <a:gd name="connsiteX25" fmla="*/ 332656 w 564781"/>
                <a:gd name="connsiteY25" fmla="*/ 564781 h 1559359"/>
                <a:gd name="connsiteX26" fmla="*/ 402406 w 564781"/>
                <a:gd name="connsiteY26" fmla="*/ 564781 h 1559359"/>
                <a:gd name="connsiteX27" fmla="*/ 564781 w 564781"/>
                <a:gd name="connsiteY27" fmla="*/ 401842 h 155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4781" h="1559359">
                  <a:moveTo>
                    <a:pt x="564781" y="401842"/>
                  </a:moveTo>
                  <a:lnTo>
                    <a:pt x="564781" y="42359"/>
                  </a:lnTo>
                  <a:cubicBezTo>
                    <a:pt x="564781" y="18965"/>
                    <a:pt x="545816" y="0"/>
                    <a:pt x="522422" y="0"/>
                  </a:cubicBezTo>
                  <a:cubicBezTo>
                    <a:pt x="499029" y="0"/>
                    <a:pt x="480064" y="18965"/>
                    <a:pt x="480064" y="42359"/>
                  </a:cubicBezTo>
                  <a:lnTo>
                    <a:pt x="480064" y="401559"/>
                  </a:lnTo>
                  <a:cubicBezTo>
                    <a:pt x="480064" y="444449"/>
                    <a:pt x="445296" y="479217"/>
                    <a:pt x="402406" y="479217"/>
                  </a:cubicBezTo>
                  <a:lnTo>
                    <a:pt x="399865" y="479217"/>
                  </a:lnTo>
                  <a:lnTo>
                    <a:pt x="399865" y="42359"/>
                  </a:lnTo>
                  <a:cubicBezTo>
                    <a:pt x="399865" y="18965"/>
                    <a:pt x="380900" y="0"/>
                    <a:pt x="357506" y="0"/>
                  </a:cubicBezTo>
                  <a:cubicBezTo>
                    <a:pt x="334113" y="0"/>
                    <a:pt x="315148" y="18965"/>
                    <a:pt x="315148" y="42359"/>
                  </a:cubicBezTo>
                  <a:lnTo>
                    <a:pt x="315148" y="480064"/>
                  </a:lnTo>
                  <a:lnTo>
                    <a:pt x="239862" y="480064"/>
                  </a:lnTo>
                  <a:lnTo>
                    <a:pt x="239862" y="42359"/>
                  </a:lnTo>
                  <a:cubicBezTo>
                    <a:pt x="239862" y="18965"/>
                    <a:pt x="220897" y="0"/>
                    <a:pt x="197504" y="0"/>
                  </a:cubicBezTo>
                  <a:cubicBezTo>
                    <a:pt x="174111" y="0"/>
                    <a:pt x="155145" y="18965"/>
                    <a:pt x="155145" y="42359"/>
                  </a:cubicBezTo>
                  <a:lnTo>
                    <a:pt x="155145" y="479217"/>
                  </a:lnTo>
                  <a:cubicBezTo>
                    <a:pt x="115097" y="475486"/>
                    <a:pt x="84529" y="441783"/>
                    <a:pt x="84717" y="401559"/>
                  </a:cubicBezTo>
                  <a:lnTo>
                    <a:pt x="84717" y="42359"/>
                  </a:lnTo>
                  <a:cubicBezTo>
                    <a:pt x="84717" y="18965"/>
                    <a:pt x="65753" y="0"/>
                    <a:pt x="42359" y="0"/>
                  </a:cubicBezTo>
                  <a:cubicBezTo>
                    <a:pt x="18964" y="0"/>
                    <a:pt x="0" y="18965"/>
                    <a:pt x="0" y="42359"/>
                  </a:cubicBezTo>
                  <a:lnTo>
                    <a:pt x="0" y="401559"/>
                  </a:lnTo>
                  <a:cubicBezTo>
                    <a:pt x="140" y="491179"/>
                    <a:pt x="72756" y="563793"/>
                    <a:pt x="162374" y="563934"/>
                  </a:cubicBezTo>
                  <a:lnTo>
                    <a:pt x="218853" y="563934"/>
                  </a:lnTo>
                  <a:lnTo>
                    <a:pt x="218853" y="1559360"/>
                  </a:lnTo>
                  <a:lnTo>
                    <a:pt x="332656" y="1559360"/>
                  </a:lnTo>
                  <a:lnTo>
                    <a:pt x="332656" y="564781"/>
                  </a:lnTo>
                  <a:lnTo>
                    <a:pt x="402406" y="564781"/>
                  </a:lnTo>
                  <a:cubicBezTo>
                    <a:pt x="492232" y="564609"/>
                    <a:pt x="564922" y="491667"/>
                    <a:pt x="564781" y="401842"/>
                  </a:cubicBezTo>
                  <a:close/>
                </a:path>
              </a:pathLst>
            </a:custGeom>
            <a:grpFill/>
            <a:ln w="28178" cap="flat">
              <a:noFill/>
              <a:prstDash val="solid"/>
              <a:miter/>
            </a:ln>
          </p:spPr>
          <p:txBody>
            <a:bodyPr rtlCol="0" anchor="ctr"/>
            <a:lstStyle/>
            <a:p>
              <a:pPr defTabSz="725805">
                <a:defRPr/>
              </a:pPr>
              <a:endParaRPr lang="en-GB" sz="1429">
                <a:solidFill>
                  <a:prstClr val="black"/>
                </a:solidFill>
                <a:latin typeface="Calibri" panose="020F0502020204030204"/>
              </a:endParaRPr>
            </a:p>
          </p:txBody>
        </p:sp>
      </p:grpSp>
      <p:sp>
        <p:nvSpPr>
          <p:cNvPr id="8" name="Free-form: Shape 7">
            <a:extLst>
              <a:ext uri="{FF2B5EF4-FFF2-40B4-BE49-F238E27FC236}">
                <a16:creationId xmlns:a16="http://schemas.microsoft.com/office/drawing/2014/main" id="{4AB615EB-FEE7-99E1-BA4C-6903AD7E2BD3}"/>
              </a:ext>
            </a:extLst>
          </p:cNvPr>
          <p:cNvSpPr/>
          <p:nvPr/>
        </p:nvSpPr>
        <p:spPr>
          <a:xfrm>
            <a:off x="2680794" y="1267702"/>
            <a:ext cx="377126" cy="144488"/>
          </a:xfrm>
          <a:custGeom>
            <a:avLst/>
            <a:gdLst>
              <a:gd name="connsiteX0" fmla="*/ 514160 w 1187771"/>
              <a:gd name="connsiteY0" fmla="*/ 70796 h 455071"/>
              <a:gd name="connsiteX1" fmla="*/ 440802 w 1187771"/>
              <a:gd name="connsiteY1" fmla="*/ 70796 h 455071"/>
              <a:gd name="connsiteX2" fmla="*/ 279124 w 1187771"/>
              <a:gd name="connsiteY2" fmla="*/ 8218 h 455071"/>
              <a:gd name="connsiteX3" fmla="*/ 257990 w 1187771"/>
              <a:gd name="connsiteY3" fmla="*/ 8645 h 455071"/>
              <a:gd name="connsiteX4" fmla="*/ 0 w 1187771"/>
              <a:gd name="connsiteY4" fmla="*/ 252527 h 455071"/>
              <a:gd name="connsiteX5" fmla="*/ 0 w 1187771"/>
              <a:gd name="connsiteY5" fmla="*/ 284498 h 455071"/>
              <a:gd name="connsiteX6" fmla="*/ 115484 w 1187771"/>
              <a:gd name="connsiteY6" fmla="*/ 284498 h 455071"/>
              <a:gd name="connsiteX7" fmla="*/ 115484 w 1187771"/>
              <a:gd name="connsiteY7" fmla="*/ 266066 h 455071"/>
              <a:gd name="connsiteX8" fmla="*/ 225421 w 1187771"/>
              <a:gd name="connsiteY8" fmla="*/ 149132 h 455071"/>
              <a:gd name="connsiteX9" fmla="*/ 241094 w 1187771"/>
              <a:gd name="connsiteY9" fmla="*/ 147965 h 455071"/>
              <a:gd name="connsiteX10" fmla="*/ 371198 w 1187771"/>
              <a:gd name="connsiteY10" fmla="*/ 189807 h 455071"/>
              <a:gd name="connsiteX11" fmla="*/ 453033 w 1187771"/>
              <a:gd name="connsiteY11" fmla="*/ 267346 h 455071"/>
              <a:gd name="connsiteX12" fmla="*/ 608509 w 1187771"/>
              <a:gd name="connsiteY12" fmla="*/ 318631 h 455071"/>
              <a:gd name="connsiteX13" fmla="*/ 654020 w 1187771"/>
              <a:gd name="connsiteY13" fmla="*/ 411189 h 455071"/>
              <a:gd name="connsiteX14" fmla="*/ 890307 w 1187771"/>
              <a:gd name="connsiteY14" fmla="*/ 406439 h 455071"/>
              <a:gd name="connsiteX15" fmla="*/ 916049 w 1187771"/>
              <a:gd name="connsiteY15" fmla="*/ 375321 h 455071"/>
              <a:gd name="connsiteX16" fmla="*/ 1125229 w 1187771"/>
              <a:gd name="connsiteY16" fmla="*/ 324974 h 455071"/>
              <a:gd name="connsiteX17" fmla="*/ 1141499 w 1187771"/>
              <a:gd name="connsiteY17" fmla="*/ 64009 h 455071"/>
              <a:gd name="connsiteX18" fmla="*/ 1131345 w 1187771"/>
              <a:gd name="connsiteY18" fmla="*/ 53388 h 455071"/>
              <a:gd name="connsiteX19" fmla="*/ 844057 w 1187771"/>
              <a:gd name="connsiteY19" fmla="*/ 59077 h 455071"/>
              <a:gd name="connsiteX20" fmla="*/ 770500 w 1187771"/>
              <a:gd name="connsiteY20" fmla="*/ 59077 h 455071"/>
              <a:gd name="connsiteX21" fmla="*/ 526106 w 1187771"/>
              <a:gd name="connsiteY21" fmla="*/ 59077 h 45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7771" h="455071">
                <a:moveTo>
                  <a:pt x="514160" y="70796"/>
                </a:moveTo>
                <a:cubicBezTo>
                  <a:pt x="493452" y="89933"/>
                  <a:pt x="461509" y="89933"/>
                  <a:pt x="440802" y="70796"/>
                </a:cubicBezTo>
                <a:cubicBezTo>
                  <a:pt x="397029" y="29816"/>
                  <a:pt x="339082" y="7388"/>
                  <a:pt x="279124" y="8218"/>
                </a:cubicBezTo>
                <a:lnTo>
                  <a:pt x="257990" y="8645"/>
                </a:lnTo>
                <a:cubicBezTo>
                  <a:pt x="119509" y="5027"/>
                  <a:pt x="4167" y="114060"/>
                  <a:pt x="0" y="252527"/>
                </a:cubicBezTo>
                <a:lnTo>
                  <a:pt x="0" y="284498"/>
                </a:lnTo>
                <a:lnTo>
                  <a:pt x="115484" y="284498"/>
                </a:lnTo>
                <a:lnTo>
                  <a:pt x="115484" y="266066"/>
                </a:lnTo>
                <a:cubicBezTo>
                  <a:pt x="114284" y="203696"/>
                  <a:pt x="163097" y="151777"/>
                  <a:pt x="225421" y="149132"/>
                </a:cubicBezTo>
                <a:lnTo>
                  <a:pt x="241094" y="147965"/>
                </a:lnTo>
                <a:cubicBezTo>
                  <a:pt x="288511" y="142029"/>
                  <a:pt x="336129" y="157343"/>
                  <a:pt x="371198" y="189807"/>
                </a:cubicBezTo>
                <a:lnTo>
                  <a:pt x="453033" y="267346"/>
                </a:lnTo>
                <a:cubicBezTo>
                  <a:pt x="494923" y="306255"/>
                  <a:pt x="551689" y="324980"/>
                  <a:pt x="608509" y="318631"/>
                </a:cubicBezTo>
                <a:cubicBezTo>
                  <a:pt x="611951" y="353982"/>
                  <a:pt x="628127" y="386878"/>
                  <a:pt x="654020" y="411189"/>
                </a:cubicBezTo>
                <a:cubicBezTo>
                  <a:pt x="721965" y="471477"/>
                  <a:pt x="824840" y="469409"/>
                  <a:pt x="890307" y="406439"/>
                </a:cubicBezTo>
                <a:cubicBezTo>
                  <a:pt x="900109" y="397140"/>
                  <a:pt x="908753" y="386693"/>
                  <a:pt x="916049" y="375321"/>
                </a:cubicBezTo>
                <a:cubicBezTo>
                  <a:pt x="989771" y="396768"/>
                  <a:pt x="1069339" y="377616"/>
                  <a:pt x="1125229" y="324974"/>
                </a:cubicBezTo>
                <a:cubicBezTo>
                  <a:pt x="1201784" y="257405"/>
                  <a:pt x="1209069" y="140567"/>
                  <a:pt x="1141499" y="64009"/>
                </a:cubicBezTo>
                <a:cubicBezTo>
                  <a:pt x="1138257" y="60337"/>
                  <a:pt x="1134869" y="56793"/>
                  <a:pt x="1131345" y="53388"/>
                </a:cubicBezTo>
                <a:cubicBezTo>
                  <a:pt x="1048754" y="-19927"/>
                  <a:pt x="923681" y="-17450"/>
                  <a:pt x="844057" y="59077"/>
                </a:cubicBezTo>
                <a:cubicBezTo>
                  <a:pt x="823159" y="77918"/>
                  <a:pt x="791398" y="77918"/>
                  <a:pt x="770500" y="59077"/>
                </a:cubicBezTo>
                <a:cubicBezTo>
                  <a:pt x="701514" y="-4690"/>
                  <a:pt x="595092" y="-4690"/>
                  <a:pt x="526106" y="59077"/>
                </a:cubicBezTo>
                <a:close/>
              </a:path>
            </a:pathLst>
          </a:custGeom>
          <a:solidFill>
            <a:schemeClr val="bg1"/>
          </a:solidFill>
          <a:ln w="28377" cap="flat">
            <a:noFill/>
            <a:prstDash val="solid"/>
            <a:miter/>
          </a:ln>
        </p:spPr>
        <p:txBody>
          <a:bodyPr rtlCol="0" anchor="ctr"/>
          <a:lstStyle/>
          <a:p>
            <a:pPr defTabSz="725805">
              <a:defRPr/>
            </a:pPr>
            <a:endParaRPr lang="en-GB" sz="1429">
              <a:solidFill>
                <a:prstClr val="black"/>
              </a:solidFill>
              <a:latin typeface="Calibri" panose="020F0502020204030204"/>
            </a:endParaRPr>
          </a:p>
        </p:txBody>
      </p:sp>
      <p:grpSp>
        <p:nvGrpSpPr>
          <p:cNvPr id="21" name="Graphic 49" descr="Doctor male with solid fill">
            <a:extLst>
              <a:ext uri="{FF2B5EF4-FFF2-40B4-BE49-F238E27FC236}">
                <a16:creationId xmlns:a16="http://schemas.microsoft.com/office/drawing/2014/main" id="{A2E9DA59-754B-557D-CC7E-F73FEDE79703}"/>
              </a:ext>
            </a:extLst>
          </p:cNvPr>
          <p:cNvGrpSpPr/>
          <p:nvPr/>
        </p:nvGrpSpPr>
        <p:grpSpPr>
          <a:xfrm>
            <a:off x="4785871" y="1327792"/>
            <a:ext cx="513878" cy="634825"/>
            <a:chOff x="15072925" y="4181930"/>
            <a:chExt cx="1618479" cy="1999404"/>
          </a:xfrm>
          <a:solidFill>
            <a:schemeClr val="bg1"/>
          </a:solidFill>
        </p:grpSpPr>
        <p:sp>
          <p:nvSpPr>
            <p:cNvPr id="23" name="Free-form: Shape 22">
              <a:extLst>
                <a:ext uri="{FF2B5EF4-FFF2-40B4-BE49-F238E27FC236}">
                  <a16:creationId xmlns:a16="http://schemas.microsoft.com/office/drawing/2014/main" id="{EE44DCA2-DCD3-135B-6517-7CE0AE80810D}"/>
                </a:ext>
              </a:extLst>
            </p:cNvPr>
            <p:cNvSpPr/>
            <p:nvPr/>
          </p:nvSpPr>
          <p:spPr>
            <a:xfrm>
              <a:off x="15072925" y="4181930"/>
              <a:ext cx="1618479" cy="1999404"/>
            </a:xfrm>
            <a:custGeom>
              <a:avLst/>
              <a:gdLst>
                <a:gd name="connsiteX0" fmla="*/ 1618479 w 1618479"/>
                <a:gd name="connsiteY0" fmla="*/ 1415108 h 1999404"/>
                <a:gd name="connsiteX1" fmla="*/ 1524076 w 1618479"/>
                <a:gd name="connsiteY1" fmla="*/ 1225290 h 1999404"/>
                <a:gd name="connsiteX2" fmla="*/ 1201797 w 1618479"/>
                <a:gd name="connsiteY2" fmla="*/ 1058385 h 1999404"/>
                <a:gd name="connsiteX3" fmla="*/ 1077882 w 1618479"/>
                <a:gd name="connsiteY3" fmla="*/ 1007554 h 1999404"/>
                <a:gd name="connsiteX4" fmla="*/ 1062127 w 1618479"/>
                <a:gd name="connsiteY4" fmla="*/ 984238 h 1999404"/>
                <a:gd name="connsiteX5" fmla="*/ 1062127 w 1618479"/>
                <a:gd name="connsiteY5" fmla="*/ 922331 h 1999404"/>
                <a:gd name="connsiteX6" fmla="*/ 1213278 w 1618479"/>
                <a:gd name="connsiteY6" fmla="*/ 619119 h 1999404"/>
                <a:gd name="connsiteX7" fmla="*/ 1280243 w 1618479"/>
                <a:gd name="connsiteY7" fmla="*/ 504258 h 1999404"/>
                <a:gd name="connsiteX8" fmla="*/ 1291521 w 1618479"/>
                <a:gd name="connsiteY8" fmla="*/ 432008 h 1999404"/>
                <a:gd name="connsiteX9" fmla="*/ 1026748 w 1618479"/>
                <a:gd name="connsiteY9" fmla="*/ 47619 h 1999404"/>
                <a:gd name="connsiteX10" fmla="*/ 989650 w 1618479"/>
                <a:gd name="connsiteY10" fmla="*/ 50932 h 1999404"/>
                <a:gd name="connsiteX11" fmla="*/ 964108 w 1618479"/>
                <a:gd name="connsiteY11" fmla="*/ 68634 h 1999404"/>
                <a:gd name="connsiteX12" fmla="*/ 935860 w 1618479"/>
                <a:gd name="connsiteY12" fmla="*/ 30018 h 1999404"/>
                <a:gd name="connsiteX13" fmla="*/ 899369 w 1618479"/>
                <a:gd name="connsiteY13" fmla="*/ 6778 h 1999404"/>
                <a:gd name="connsiteX14" fmla="*/ 819659 w 1618479"/>
                <a:gd name="connsiteY14" fmla="*/ 0 h 1999404"/>
                <a:gd name="connsiteX15" fmla="*/ 354042 w 1618479"/>
                <a:gd name="connsiteY15" fmla="*/ 385907 h 1999404"/>
                <a:gd name="connsiteX16" fmla="*/ 353006 w 1618479"/>
                <a:gd name="connsiteY16" fmla="*/ 391420 h 1999404"/>
                <a:gd name="connsiteX17" fmla="*/ 278252 w 1618479"/>
                <a:gd name="connsiteY17" fmla="*/ 575193 h 1999404"/>
                <a:gd name="connsiteX18" fmla="*/ 404696 w 1618479"/>
                <a:gd name="connsiteY18" fmla="*/ 575193 h 1999404"/>
                <a:gd name="connsiteX19" fmla="*/ 404696 w 1618479"/>
                <a:gd name="connsiteY19" fmla="*/ 606930 h 1999404"/>
                <a:gd name="connsiteX20" fmla="*/ 556251 w 1618479"/>
                <a:gd name="connsiteY20" fmla="*/ 922154 h 1999404"/>
                <a:gd name="connsiteX21" fmla="*/ 556251 w 1618479"/>
                <a:gd name="connsiteY21" fmla="*/ 984238 h 1999404"/>
                <a:gd name="connsiteX22" fmla="*/ 540547 w 1618479"/>
                <a:gd name="connsiteY22" fmla="*/ 1007656 h 1999404"/>
                <a:gd name="connsiteX23" fmla="*/ 415873 w 1618479"/>
                <a:gd name="connsiteY23" fmla="*/ 1058815 h 1999404"/>
                <a:gd name="connsiteX24" fmla="*/ 95364 w 1618479"/>
                <a:gd name="connsiteY24" fmla="*/ 1224608 h 1999404"/>
                <a:gd name="connsiteX25" fmla="*/ 0 w 1618479"/>
                <a:gd name="connsiteY25" fmla="*/ 1416170 h 1999404"/>
                <a:gd name="connsiteX26" fmla="*/ 0 w 1618479"/>
                <a:gd name="connsiteY26" fmla="*/ 1860468 h 1999404"/>
                <a:gd name="connsiteX27" fmla="*/ 22507 w 1618479"/>
                <a:gd name="connsiteY27" fmla="*/ 1875489 h 1999404"/>
                <a:gd name="connsiteX28" fmla="*/ 816245 w 1618479"/>
                <a:gd name="connsiteY28" fmla="*/ 1999404 h 1999404"/>
                <a:gd name="connsiteX29" fmla="*/ 1598021 w 1618479"/>
                <a:gd name="connsiteY29" fmla="*/ 1873845 h 1999404"/>
                <a:gd name="connsiteX30" fmla="*/ 1618252 w 1618479"/>
                <a:gd name="connsiteY30" fmla="*/ 1858672 h 1999404"/>
                <a:gd name="connsiteX31" fmla="*/ 1176053 w 1618479"/>
                <a:gd name="connsiteY31" fmla="*/ 1340304 h 1999404"/>
                <a:gd name="connsiteX32" fmla="*/ 1226630 w 1618479"/>
                <a:gd name="connsiteY32" fmla="*/ 1390881 h 1999404"/>
                <a:gd name="connsiteX33" fmla="*/ 1176053 w 1618479"/>
                <a:gd name="connsiteY33" fmla="*/ 1441459 h 1999404"/>
                <a:gd name="connsiteX34" fmla="*/ 1125475 w 1618479"/>
                <a:gd name="connsiteY34" fmla="*/ 1390881 h 1999404"/>
                <a:gd name="connsiteX35" fmla="*/ 1176053 w 1618479"/>
                <a:gd name="connsiteY35" fmla="*/ 1340304 h 1999404"/>
                <a:gd name="connsiteX36" fmla="*/ 505775 w 1618479"/>
                <a:gd name="connsiteY36" fmla="*/ 606930 h 1999404"/>
                <a:gd name="connsiteX37" fmla="*/ 505775 w 1618479"/>
                <a:gd name="connsiteY37" fmla="*/ 575193 h 1999404"/>
                <a:gd name="connsiteX38" fmla="*/ 684313 w 1618479"/>
                <a:gd name="connsiteY38" fmla="*/ 575193 h 1999404"/>
                <a:gd name="connsiteX39" fmla="*/ 1022677 w 1618479"/>
                <a:gd name="connsiteY39" fmla="*/ 338338 h 1999404"/>
                <a:gd name="connsiteX40" fmla="*/ 1112705 w 1618479"/>
                <a:gd name="connsiteY40" fmla="*/ 349288 h 1999404"/>
                <a:gd name="connsiteX41" fmla="*/ 1112705 w 1618479"/>
                <a:gd name="connsiteY41" fmla="*/ 606930 h 1999404"/>
                <a:gd name="connsiteX42" fmla="*/ 809240 w 1618479"/>
                <a:gd name="connsiteY42" fmla="*/ 910395 h 1999404"/>
                <a:gd name="connsiteX43" fmla="*/ 505775 w 1618479"/>
                <a:gd name="connsiteY43" fmla="*/ 606930 h 1999404"/>
                <a:gd name="connsiteX44" fmla="*/ 809240 w 1618479"/>
                <a:gd name="connsiteY44" fmla="*/ 1011550 h 1999404"/>
                <a:gd name="connsiteX45" fmla="*/ 960972 w 1618479"/>
                <a:gd name="connsiteY45" fmla="*/ 981785 h 1999404"/>
                <a:gd name="connsiteX46" fmla="*/ 960972 w 1618479"/>
                <a:gd name="connsiteY46" fmla="*/ 984314 h 1999404"/>
                <a:gd name="connsiteX47" fmla="*/ 1010260 w 1618479"/>
                <a:gd name="connsiteY47" fmla="*/ 1084255 h 1999404"/>
                <a:gd name="connsiteX48" fmla="*/ 809240 w 1618479"/>
                <a:gd name="connsiteY48" fmla="*/ 1112705 h 1999404"/>
                <a:gd name="connsiteX49" fmla="*/ 608118 w 1618479"/>
                <a:gd name="connsiteY49" fmla="*/ 1084154 h 1999404"/>
                <a:gd name="connsiteX50" fmla="*/ 657507 w 1618479"/>
                <a:gd name="connsiteY50" fmla="*/ 984238 h 1999404"/>
                <a:gd name="connsiteX51" fmla="*/ 657507 w 1618479"/>
                <a:gd name="connsiteY51" fmla="*/ 981709 h 1999404"/>
                <a:gd name="connsiteX52" fmla="*/ 809240 w 1618479"/>
                <a:gd name="connsiteY52" fmla="*/ 1011550 h 1999404"/>
                <a:gd name="connsiteX53" fmla="*/ 1517324 w 1618479"/>
                <a:gd name="connsiteY53" fmla="*/ 1805768 h 1999404"/>
                <a:gd name="connsiteX54" fmla="*/ 101155 w 1618479"/>
                <a:gd name="connsiteY54" fmla="*/ 1804226 h 1999404"/>
                <a:gd name="connsiteX55" fmla="*/ 101155 w 1618479"/>
                <a:gd name="connsiteY55" fmla="*/ 1417308 h 1999404"/>
                <a:gd name="connsiteX56" fmla="*/ 158485 w 1618479"/>
                <a:gd name="connsiteY56" fmla="*/ 1303660 h 1999404"/>
                <a:gd name="connsiteX57" fmla="*/ 417264 w 1618479"/>
                <a:gd name="connsiteY57" fmla="*/ 1166014 h 1999404"/>
                <a:gd name="connsiteX58" fmla="*/ 417264 w 1618479"/>
                <a:gd name="connsiteY58" fmla="*/ 1277638 h 1999404"/>
                <a:gd name="connsiteX59" fmla="*/ 240243 w 1618479"/>
                <a:gd name="connsiteY59" fmla="*/ 1466747 h 1999404"/>
                <a:gd name="connsiteX60" fmla="*/ 252887 w 1618479"/>
                <a:gd name="connsiteY60" fmla="*/ 1494818 h 1999404"/>
                <a:gd name="connsiteX61" fmla="*/ 252887 w 1618479"/>
                <a:gd name="connsiteY61" fmla="*/ 1656413 h 1999404"/>
                <a:gd name="connsiteX62" fmla="*/ 311557 w 1618479"/>
                <a:gd name="connsiteY62" fmla="*/ 1730130 h 1999404"/>
                <a:gd name="connsiteX63" fmla="*/ 364752 w 1618479"/>
                <a:gd name="connsiteY63" fmla="*/ 1737074 h 1999404"/>
                <a:gd name="connsiteX64" fmla="*/ 371696 w 1618479"/>
                <a:gd name="connsiteY64" fmla="*/ 1683879 h 1999404"/>
                <a:gd name="connsiteX65" fmla="*/ 318502 w 1618479"/>
                <a:gd name="connsiteY65" fmla="*/ 1676935 h 1999404"/>
                <a:gd name="connsiteX66" fmla="*/ 316843 w 1618479"/>
                <a:gd name="connsiteY66" fmla="*/ 1678288 h 1999404"/>
                <a:gd name="connsiteX67" fmla="*/ 303465 w 1618479"/>
                <a:gd name="connsiteY67" fmla="*/ 1656413 h 1999404"/>
                <a:gd name="connsiteX68" fmla="*/ 303465 w 1618479"/>
                <a:gd name="connsiteY68" fmla="*/ 1494818 h 1999404"/>
                <a:gd name="connsiteX69" fmla="*/ 316109 w 1618479"/>
                <a:gd name="connsiteY69" fmla="*/ 1466747 h 1999404"/>
                <a:gd name="connsiteX70" fmla="*/ 429909 w 1618479"/>
                <a:gd name="connsiteY70" fmla="*/ 1352948 h 1999404"/>
                <a:gd name="connsiteX71" fmla="*/ 455197 w 1618479"/>
                <a:gd name="connsiteY71" fmla="*/ 1352948 h 1999404"/>
                <a:gd name="connsiteX72" fmla="*/ 568997 w 1618479"/>
                <a:gd name="connsiteY72" fmla="*/ 1466747 h 1999404"/>
                <a:gd name="connsiteX73" fmla="*/ 581641 w 1618479"/>
                <a:gd name="connsiteY73" fmla="*/ 1494818 h 1999404"/>
                <a:gd name="connsiteX74" fmla="*/ 581641 w 1618479"/>
                <a:gd name="connsiteY74" fmla="*/ 1656413 h 1999404"/>
                <a:gd name="connsiteX75" fmla="*/ 568289 w 1618479"/>
                <a:gd name="connsiteY75" fmla="*/ 1678288 h 1999404"/>
                <a:gd name="connsiteX76" fmla="*/ 514788 w 1618479"/>
                <a:gd name="connsiteY76" fmla="*/ 1682220 h 1999404"/>
                <a:gd name="connsiteX77" fmla="*/ 518720 w 1618479"/>
                <a:gd name="connsiteY77" fmla="*/ 1735721 h 1999404"/>
                <a:gd name="connsiteX78" fmla="*/ 572221 w 1618479"/>
                <a:gd name="connsiteY78" fmla="*/ 1731788 h 1999404"/>
                <a:gd name="connsiteX79" fmla="*/ 573574 w 1618479"/>
                <a:gd name="connsiteY79" fmla="*/ 1730130 h 1999404"/>
                <a:gd name="connsiteX80" fmla="*/ 632219 w 1618479"/>
                <a:gd name="connsiteY80" fmla="*/ 1656413 h 1999404"/>
                <a:gd name="connsiteX81" fmla="*/ 632219 w 1618479"/>
                <a:gd name="connsiteY81" fmla="*/ 1494818 h 1999404"/>
                <a:gd name="connsiteX82" fmla="*/ 644863 w 1618479"/>
                <a:gd name="connsiteY82" fmla="*/ 1466747 h 1999404"/>
                <a:gd name="connsiteX83" fmla="*/ 467842 w 1618479"/>
                <a:gd name="connsiteY83" fmla="*/ 1277714 h 1999404"/>
                <a:gd name="connsiteX84" fmla="*/ 467842 w 1618479"/>
                <a:gd name="connsiteY84" fmla="*/ 1147679 h 1999404"/>
                <a:gd name="connsiteX85" fmla="*/ 488427 w 1618479"/>
                <a:gd name="connsiteY85" fmla="*/ 1140421 h 1999404"/>
                <a:gd name="connsiteX86" fmla="*/ 809240 w 1618479"/>
                <a:gd name="connsiteY86" fmla="*/ 1213860 h 1999404"/>
                <a:gd name="connsiteX87" fmla="*/ 1129901 w 1618479"/>
                <a:gd name="connsiteY87" fmla="*/ 1140523 h 1999404"/>
                <a:gd name="connsiteX88" fmla="*/ 1150714 w 1618479"/>
                <a:gd name="connsiteY88" fmla="*/ 1147856 h 1999404"/>
                <a:gd name="connsiteX89" fmla="*/ 1150714 w 1618479"/>
                <a:gd name="connsiteY89" fmla="*/ 1291724 h 1999404"/>
                <a:gd name="connsiteX90" fmla="*/ 1151042 w 1618479"/>
                <a:gd name="connsiteY90" fmla="*/ 1293317 h 1999404"/>
                <a:gd name="connsiteX91" fmla="*/ 1077991 w 1618479"/>
                <a:gd name="connsiteY91" fmla="*/ 1416314 h 1999404"/>
                <a:gd name="connsiteX92" fmla="*/ 1200988 w 1618479"/>
                <a:gd name="connsiteY92" fmla="*/ 1489366 h 1999404"/>
                <a:gd name="connsiteX93" fmla="*/ 1274039 w 1618479"/>
                <a:gd name="connsiteY93" fmla="*/ 1366369 h 1999404"/>
                <a:gd name="connsiteX94" fmla="*/ 1200988 w 1618479"/>
                <a:gd name="connsiteY94" fmla="*/ 1293317 h 1999404"/>
                <a:gd name="connsiteX95" fmla="*/ 1201291 w 1618479"/>
                <a:gd name="connsiteY95" fmla="*/ 1291724 h 1999404"/>
                <a:gd name="connsiteX96" fmla="*/ 1201291 w 1618479"/>
                <a:gd name="connsiteY96" fmla="*/ 1166115 h 1999404"/>
                <a:gd name="connsiteX97" fmla="*/ 1460703 w 1618479"/>
                <a:gd name="connsiteY97" fmla="*/ 1304267 h 1999404"/>
                <a:gd name="connsiteX98" fmla="*/ 1517324 w 1618479"/>
                <a:gd name="connsiteY98" fmla="*/ 1416170 h 1999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18479" h="1999404">
                  <a:moveTo>
                    <a:pt x="1618479" y="1415108"/>
                  </a:moveTo>
                  <a:cubicBezTo>
                    <a:pt x="1617134" y="1340865"/>
                    <a:pt x="1582471" y="1271162"/>
                    <a:pt x="1524076" y="1225290"/>
                  </a:cubicBezTo>
                  <a:cubicBezTo>
                    <a:pt x="1429547" y="1147957"/>
                    <a:pt x="1318429" y="1100187"/>
                    <a:pt x="1201797" y="1058385"/>
                  </a:cubicBezTo>
                  <a:lnTo>
                    <a:pt x="1077882" y="1007554"/>
                  </a:lnTo>
                  <a:cubicBezTo>
                    <a:pt x="1068391" y="1003693"/>
                    <a:pt x="1062170" y="994485"/>
                    <a:pt x="1062127" y="984238"/>
                  </a:cubicBezTo>
                  <a:lnTo>
                    <a:pt x="1062127" y="922331"/>
                  </a:lnTo>
                  <a:cubicBezTo>
                    <a:pt x="1154535" y="848314"/>
                    <a:pt x="1209793" y="737466"/>
                    <a:pt x="1213278" y="619119"/>
                  </a:cubicBezTo>
                  <a:lnTo>
                    <a:pt x="1280243" y="504258"/>
                  </a:lnTo>
                  <a:cubicBezTo>
                    <a:pt x="1289890" y="481470"/>
                    <a:pt x="1293764" y="456652"/>
                    <a:pt x="1291521" y="432008"/>
                  </a:cubicBezTo>
                  <a:cubicBezTo>
                    <a:pt x="1276864" y="266281"/>
                    <a:pt x="1176366" y="120382"/>
                    <a:pt x="1026748" y="47619"/>
                  </a:cubicBezTo>
                  <a:cubicBezTo>
                    <a:pt x="1014688" y="41959"/>
                    <a:pt x="1000516" y="43224"/>
                    <a:pt x="989650" y="50932"/>
                  </a:cubicBezTo>
                  <a:lnTo>
                    <a:pt x="964108" y="68634"/>
                  </a:lnTo>
                  <a:lnTo>
                    <a:pt x="935860" y="30018"/>
                  </a:lnTo>
                  <a:cubicBezTo>
                    <a:pt x="927171" y="17832"/>
                    <a:pt x="914087" y="9499"/>
                    <a:pt x="899369" y="6778"/>
                  </a:cubicBezTo>
                  <a:cubicBezTo>
                    <a:pt x="873043" y="2235"/>
                    <a:pt x="846374" y="-33"/>
                    <a:pt x="819659" y="0"/>
                  </a:cubicBezTo>
                  <a:cubicBezTo>
                    <a:pt x="591870" y="-5"/>
                    <a:pt x="396312" y="162076"/>
                    <a:pt x="354042" y="385907"/>
                  </a:cubicBezTo>
                  <a:lnTo>
                    <a:pt x="353006" y="391420"/>
                  </a:lnTo>
                  <a:cubicBezTo>
                    <a:pt x="340735" y="457092"/>
                    <a:pt x="315308" y="519603"/>
                    <a:pt x="278252" y="575193"/>
                  </a:cubicBezTo>
                  <a:lnTo>
                    <a:pt x="404696" y="575193"/>
                  </a:lnTo>
                  <a:lnTo>
                    <a:pt x="404696" y="606930"/>
                  </a:lnTo>
                  <a:cubicBezTo>
                    <a:pt x="404731" y="729565"/>
                    <a:pt x="460490" y="845542"/>
                    <a:pt x="556251" y="922154"/>
                  </a:cubicBezTo>
                  <a:lnTo>
                    <a:pt x="556251" y="984238"/>
                  </a:lnTo>
                  <a:cubicBezTo>
                    <a:pt x="556256" y="994508"/>
                    <a:pt x="550050" y="1003764"/>
                    <a:pt x="540547" y="1007656"/>
                  </a:cubicBezTo>
                  <a:lnTo>
                    <a:pt x="415873" y="1058815"/>
                  </a:lnTo>
                  <a:cubicBezTo>
                    <a:pt x="299545" y="1100440"/>
                    <a:pt x="188932" y="1148059"/>
                    <a:pt x="95364" y="1224608"/>
                  </a:cubicBezTo>
                  <a:cubicBezTo>
                    <a:pt x="36264" y="1270772"/>
                    <a:pt x="1211" y="1341186"/>
                    <a:pt x="0" y="1416170"/>
                  </a:cubicBezTo>
                  <a:lnTo>
                    <a:pt x="0" y="1860468"/>
                  </a:lnTo>
                  <a:lnTo>
                    <a:pt x="22507" y="1875489"/>
                  </a:lnTo>
                  <a:cubicBezTo>
                    <a:pt x="146574" y="1958209"/>
                    <a:pt x="482585" y="1999404"/>
                    <a:pt x="816245" y="1999404"/>
                  </a:cubicBezTo>
                  <a:cubicBezTo>
                    <a:pt x="1152585" y="1999404"/>
                    <a:pt x="1486548" y="1957475"/>
                    <a:pt x="1598021" y="1873845"/>
                  </a:cubicBezTo>
                  <a:lnTo>
                    <a:pt x="1618252" y="1858672"/>
                  </a:lnTo>
                  <a:close/>
                  <a:moveTo>
                    <a:pt x="1176053" y="1340304"/>
                  </a:moveTo>
                  <a:cubicBezTo>
                    <a:pt x="1203987" y="1340304"/>
                    <a:pt x="1226630" y="1362947"/>
                    <a:pt x="1226630" y="1390881"/>
                  </a:cubicBezTo>
                  <a:cubicBezTo>
                    <a:pt x="1226630" y="1418815"/>
                    <a:pt x="1203987" y="1441459"/>
                    <a:pt x="1176053" y="1441459"/>
                  </a:cubicBezTo>
                  <a:cubicBezTo>
                    <a:pt x="1148119" y="1441459"/>
                    <a:pt x="1125475" y="1418815"/>
                    <a:pt x="1125475" y="1390881"/>
                  </a:cubicBezTo>
                  <a:cubicBezTo>
                    <a:pt x="1125475" y="1362947"/>
                    <a:pt x="1148119" y="1340304"/>
                    <a:pt x="1176053" y="1340304"/>
                  </a:cubicBezTo>
                  <a:close/>
                  <a:moveTo>
                    <a:pt x="505775" y="606930"/>
                  </a:moveTo>
                  <a:lnTo>
                    <a:pt x="505775" y="575193"/>
                  </a:lnTo>
                  <a:lnTo>
                    <a:pt x="684313" y="575193"/>
                  </a:lnTo>
                  <a:cubicBezTo>
                    <a:pt x="944282" y="575193"/>
                    <a:pt x="908928" y="368002"/>
                    <a:pt x="1022677" y="338338"/>
                  </a:cubicBezTo>
                  <a:cubicBezTo>
                    <a:pt x="1053096" y="332575"/>
                    <a:pt x="1084553" y="336401"/>
                    <a:pt x="1112705" y="349288"/>
                  </a:cubicBezTo>
                  <a:lnTo>
                    <a:pt x="1112705" y="606930"/>
                  </a:lnTo>
                  <a:cubicBezTo>
                    <a:pt x="1112705" y="774529"/>
                    <a:pt x="976838" y="910395"/>
                    <a:pt x="809240" y="910395"/>
                  </a:cubicBezTo>
                  <a:cubicBezTo>
                    <a:pt x="641641" y="910395"/>
                    <a:pt x="505775" y="774529"/>
                    <a:pt x="505775" y="606930"/>
                  </a:cubicBezTo>
                  <a:close/>
                  <a:moveTo>
                    <a:pt x="809240" y="1011550"/>
                  </a:moveTo>
                  <a:cubicBezTo>
                    <a:pt x="861266" y="1011535"/>
                    <a:pt x="912795" y="1001424"/>
                    <a:pt x="960972" y="981785"/>
                  </a:cubicBezTo>
                  <a:lnTo>
                    <a:pt x="960972" y="984314"/>
                  </a:lnTo>
                  <a:cubicBezTo>
                    <a:pt x="960932" y="1023486"/>
                    <a:pt x="979157" y="1060441"/>
                    <a:pt x="1010260" y="1084255"/>
                  </a:cubicBezTo>
                  <a:cubicBezTo>
                    <a:pt x="945078" y="1103854"/>
                    <a:pt x="877299" y="1113446"/>
                    <a:pt x="809240" y="1112705"/>
                  </a:cubicBezTo>
                  <a:cubicBezTo>
                    <a:pt x="741142" y="1113413"/>
                    <a:pt x="673330" y="1103788"/>
                    <a:pt x="608118" y="1084154"/>
                  </a:cubicBezTo>
                  <a:cubicBezTo>
                    <a:pt x="639239" y="1060352"/>
                    <a:pt x="657495" y="1023415"/>
                    <a:pt x="657507" y="984238"/>
                  </a:cubicBezTo>
                  <a:lnTo>
                    <a:pt x="657507" y="981709"/>
                  </a:lnTo>
                  <a:cubicBezTo>
                    <a:pt x="705675" y="1001389"/>
                    <a:pt x="757208" y="1011522"/>
                    <a:pt x="809240" y="1011550"/>
                  </a:cubicBezTo>
                  <a:close/>
                  <a:moveTo>
                    <a:pt x="1517324" y="1805768"/>
                  </a:moveTo>
                  <a:cubicBezTo>
                    <a:pt x="1292811" y="1927913"/>
                    <a:pt x="346759" y="1927002"/>
                    <a:pt x="101155" y="1804226"/>
                  </a:cubicBezTo>
                  <a:lnTo>
                    <a:pt x="101155" y="1417308"/>
                  </a:lnTo>
                  <a:cubicBezTo>
                    <a:pt x="102096" y="1372706"/>
                    <a:pt x="123171" y="1330924"/>
                    <a:pt x="158485" y="1303660"/>
                  </a:cubicBezTo>
                  <a:cubicBezTo>
                    <a:pt x="236652" y="1243961"/>
                    <a:pt x="324070" y="1197463"/>
                    <a:pt x="417264" y="1166014"/>
                  </a:cubicBezTo>
                  <a:lnTo>
                    <a:pt x="417264" y="1277638"/>
                  </a:lnTo>
                  <a:cubicBezTo>
                    <a:pt x="317697" y="1284292"/>
                    <a:pt x="240314" y="1366958"/>
                    <a:pt x="240243" y="1466747"/>
                  </a:cubicBezTo>
                  <a:cubicBezTo>
                    <a:pt x="240276" y="1477477"/>
                    <a:pt x="244873" y="1487684"/>
                    <a:pt x="252887" y="1494818"/>
                  </a:cubicBezTo>
                  <a:lnTo>
                    <a:pt x="252887" y="1656413"/>
                  </a:lnTo>
                  <a:cubicBezTo>
                    <a:pt x="252968" y="1691622"/>
                    <a:pt x="277263" y="1722149"/>
                    <a:pt x="311557" y="1730130"/>
                  </a:cubicBezTo>
                  <a:cubicBezTo>
                    <a:pt x="324328" y="1746737"/>
                    <a:pt x="348145" y="1749845"/>
                    <a:pt x="364752" y="1737074"/>
                  </a:cubicBezTo>
                  <a:cubicBezTo>
                    <a:pt x="381359" y="1724303"/>
                    <a:pt x="384467" y="1700486"/>
                    <a:pt x="371696" y="1683879"/>
                  </a:cubicBezTo>
                  <a:cubicBezTo>
                    <a:pt x="358926" y="1667274"/>
                    <a:pt x="335109" y="1664164"/>
                    <a:pt x="318502" y="1676935"/>
                  </a:cubicBezTo>
                  <a:cubicBezTo>
                    <a:pt x="317935" y="1677370"/>
                    <a:pt x="317384" y="1677822"/>
                    <a:pt x="316843" y="1678288"/>
                  </a:cubicBezTo>
                  <a:cubicBezTo>
                    <a:pt x="308705" y="1674006"/>
                    <a:pt x="303569" y="1665608"/>
                    <a:pt x="303465" y="1656413"/>
                  </a:cubicBezTo>
                  <a:lnTo>
                    <a:pt x="303465" y="1494818"/>
                  </a:lnTo>
                  <a:cubicBezTo>
                    <a:pt x="311489" y="1487691"/>
                    <a:pt x="316089" y="1477480"/>
                    <a:pt x="316109" y="1466747"/>
                  </a:cubicBezTo>
                  <a:cubicBezTo>
                    <a:pt x="316109" y="1403897"/>
                    <a:pt x="367058" y="1352948"/>
                    <a:pt x="429909" y="1352948"/>
                  </a:cubicBezTo>
                  <a:lnTo>
                    <a:pt x="455197" y="1352948"/>
                  </a:lnTo>
                  <a:cubicBezTo>
                    <a:pt x="518047" y="1352948"/>
                    <a:pt x="568997" y="1403897"/>
                    <a:pt x="568997" y="1466747"/>
                  </a:cubicBezTo>
                  <a:cubicBezTo>
                    <a:pt x="569030" y="1477477"/>
                    <a:pt x="573627" y="1487684"/>
                    <a:pt x="581641" y="1494818"/>
                  </a:cubicBezTo>
                  <a:lnTo>
                    <a:pt x="581641" y="1656413"/>
                  </a:lnTo>
                  <a:cubicBezTo>
                    <a:pt x="581547" y="1665603"/>
                    <a:pt x="576421" y="1674004"/>
                    <a:pt x="568289" y="1678288"/>
                  </a:cubicBezTo>
                  <a:cubicBezTo>
                    <a:pt x="552427" y="1664599"/>
                    <a:pt x="528477" y="1666362"/>
                    <a:pt x="514788" y="1682220"/>
                  </a:cubicBezTo>
                  <a:cubicBezTo>
                    <a:pt x="501099" y="1698081"/>
                    <a:pt x="502862" y="1722035"/>
                    <a:pt x="518720" y="1735721"/>
                  </a:cubicBezTo>
                  <a:cubicBezTo>
                    <a:pt x="534581" y="1749410"/>
                    <a:pt x="558535" y="1747650"/>
                    <a:pt x="572221" y="1731788"/>
                  </a:cubicBezTo>
                  <a:cubicBezTo>
                    <a:pt x="572689" y="1731247"/>
                    <a:pt x="573139" y="1730696"/>
                    <a:pt x="573574" y="1730130"/>
                  </a:cubicBezTo>
                  <a:cubicBezTo>
                    <a:pt x="607858" y="1722138"/>
                    <a:pt x="632140" y="1691615"/>
                    <a:pt x="632219" y="1656413"/>
                  </a:cubicBezTo>
                  <a:lnTo>
                    <a:pt x="632219" y="1494818"/>
                  </a:lnTo>
                  <a:cubicBezTo>
                    <a:pt x="640243" y="1487691"/>
                    <a:pt x="644843" y="1477480"/>
                    <a:pt x="644863" y="1466747"/>
                  </a:cubicBezTo>
                  <a:cubicBezTo>
                    <a:pt x="644752" y="1366988"/>
                    <a:pt x="567381" y="1284365"/>
                    <a:pt x="467842" y="1277714"/>
                  </a:cubicBezTo>
                  <a:lnTo>
                    <a:pt x="467842" y="1147679"/>
                  </a:lnTo>
                  <a:cubicBezTo>
                    <a:pt x="474720" y="1145150"/>
                    <a:pt x="481523" y="1142799"/>
                    <a:pt x="488427" y="1140421"/>
                  </a:cubicBezTo>
                  <a:cubicBezTo>
                    <a:pt x="562674" y="1186725"/>
                    <a:pt x="679685" y="1213860"/>
                    <a:pt x="809240" y="1213860"/>
                  </a:cubicBezTo>
                  <a:cubicBezTo>
                    <a:pt x="938794" y="1213860"/>
                    <a:pt x="1055754" y="1186750"/>
                    <a:pt x="1129901" y="1140523"/>
                  </a:cubicBezTo>
                  <a:cubicBezTo>
                    <a:pt x="1136881" y="1143051"/>
                    <a:pt x="1143784" y="1145403"/>
                    <a:pt x="1150714" y="1147856"/>
                  </a:cubicBezTo>
                  <a:lnTo>
                    <a:pt x="1150714" y="1291724"/>
                  </a:lnTo>
                  <a:cubicBezTo>
                    <a:pt x="1150714" y="1292306"/>
                    <a:pt x="1151017" y="1292761"/>
                    <a:pt x="1151042" y="1293317"/>
                  </a:cubicBezTo>
                  <a:cubicBezTo>
                    <a:pt x="1096904" y="1307110"/>
                    <a:pt x="1064198" y="1362176"/>
                    <a:pt x="1077991" y="1416314"/>
                  </a:cubicBezTo>
                  <a:cubicBezTo>
                    <a:pt x="1091783" y="1470450"/>
                    <a:pt x="1146849" y="1503158"/>
                    <a:pt x="1200988" y="1489366"/>
                  </a:cubicBezTo>
                  <a:cubicBezTo>
                    <a:pt x="1255126" y="1475573"/>
                    <a:pt x="1287832" y="1420504"/>
                    <a:pt x="1274039" y="1366369"/>
                  </a:cubicBezTo>
                  <a:cubicBezTo>
                    <a:pt x="1264897" y="1330481"/>
                    <a:pt x="1236875" y="1302459"/>
                    <a:pt x="1200988" y="1293317"/>
                  </a:cubicBezTo>
                  <a:cubicBezTo>
                    <a:pt x="1200988" y="1292761"/>
                    <a:pt x="1201291" y="1292280"/>
                    <a:pt x="1201291" y="1291724"/>
                  </a:cubicBezTo>
                  <a:lnTo>
                    <a:pt x="1201291" y="1166115"/>
                  </a:lnTo>
                  <a:cubicBezTo>
                    <a:pt x="1294728" y="1197683"/>
                    <a:pt x="1382361" y="1244353"/>
                    <a:pt x="1460703" y="1304267"/>
                  </a:cubicBezTo>
                  <a:cubicBezTo>
                    <a:pt x="1495417" y="1331179"/>
                    <a:pt x="1516204" y="1372261"/>
                    <a:pt x="1517324" y="1416170"/>
                  </a:cubicBezTo>
                  <a:close/>
                </a:path>
              </a:pathLst>
            </a:custGeom>
            <a:grpFill/>
            <a:ln w="25202" cap="flat">
              <a:noFill/>
              <a:prstDash val="solid"/>
              <a:miter/>
            </a:ln>
          </p:spPr>
          <p:txBody>
            <a:bodyPr rtlCol="0" anchor="ctr"/>
            <a:lstStyle/>
            <a:p>
              <a:pPr defTabSz="725805">
                <a:defRPr/>
              </a:pPr>
              <a:endParaRPr lang="en-GB" sz="1429">
                <a:solidFill>
                  <a:prstClr val="black"/>
                </a:solidFill>
                <a:latin typeface="Calibri" panose="020F0502020204030204"/>
              </a:endParaRPr>
            </a:p>
          </p:txBody>
        </p:sp>
        <p:sp>
          <p:nvSpPr>
            <p:cNvPr id="51" name="Free-form: Shape 50">
              <a:extLst>
                <a:ext uri="{FF2B5EF4-FFF2-40B4-BE49-F238E27FC236}">
                  <a16:creationId xmlns:a16="http://schemas.microsoft.com/office/drawing/2014/main" id="{1B630195-6931-E585-C164-BB0316062E7E}"/>
                </a:ext>
              </a:extLst>
            </p:cNvPr>
            <p:cNvSpPr/>
            <p:nvPr/>
          </p:nvSpPr>
          <p:spPr>
            <a:xfrm>
              <a:off x="16223689" y="5547522"/>
              <a:ext cx="50577" cy="50577"/>
            </a:xfrm>
            <a:custGeom>
              <a:avLst/>
              <a:gdLst>
                <a:gd name="connsiteX0" fmla="*/ 50578 w 50577"/>
                <a:gd name="connsiteY0" fmla="*/ 25289 h 50577"/>
                <a:gd name="connsiteX1" fmla="*/ 25289 w 50577"/>
                <a:gd name="connsiteY1" fmla="*/ 50577 h 50577"/>
                <a:gd name="connsiteX2" fmla="*/ 0 w 50577"/>
                <a:gd name="connsiteY2" fmla="*/ 25289 h 50577"/>
                <a:gd name="connsiteX3" fmla="*/ 25289 w 50577"/>
                <a:gd name="connsiteY3" fmla="*/ 0 h 50577"/>
                <a:gd name="connsiteX4" fmla="*/ 50578 w 50577"/>
                <a:gd name="connsiteY4" fmla="*/ 25289 h 50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77" h="50577">
                  <a:moveTo>
                    <a:pt x="50578" y="25289"/>
                  </a:moveTo>
                  <a:cubicBezTo>
                    <a:pt x="50578" y="39255"/>
                    <a:pt x="39255" y="50577"/>
                    <a:pt x="25289" y="50577"/>
                  </a:cubicBezTo>
                  <a:cubicBezTo>
                    <a:pt x="11322" y="50577"/>
                    <a:pt x="0" y="39255"/>
                    <a:pt x="0" y="25289"/>
                  </a:cubicBezTo>
                  <a:cubicBezTo>
                    <a:pt x="0" y="11322"/>
                    <a:pt x="11322" y="0"/>
                    <a:pt x="25289" y="0"/>
                  </a:cubicBezTo>
                  <a:cubicBezTo>
                    <a:pt x="39255" y="0"/>
                    <a:pt x="50578" y="11322"/>
                    <a:pt x="50578" y="25289"/>
                  </a:cubicBezTo>
                  <a:close/>
                </a:path>
              </a:pathLst>
            </a:custGeom>
            <a:grpFill/>
            <a:ln w="25202" cap="flat">
              <a:noFill/>
              <a:prstDash val="solid"/>
              <a:miter/>
            </a:ln>
          </p:spPr>
          <p:txBody>
            <a:bodyPr rtlCol="0" anchor="ctr"/>
            <a:lstStyle/>
            <a:p>
              <a:pPr defTabSz="725805">
                <a:defRPr/>
              </a:pPr>
              <a:endParaRPr lang="en-GB" sz="1429">
                <a:solidFill>
                  <a:prstClr val="black"/>
                </a:solidFill>
                <a:latin typeface="Calibri" panose="020F0502020204030204"/>
              </a:endParaRPr>
            </a:p>
          </p:txBody>
        </p:sp>
      </p:grpSp>
      <p:sp>
        <p:nvSpPr>
          <p:cNvPr id="27" name="TextBox 26">
            <a:extLst>
              <a:ext uri="{FF2B5EF4-FFF2-40B4-BE49-F238E27FC236}">
                <a16:creationId xmlns:a16="http://schemas.microsoft.com/office/drawing/2014/main" id="{FFCEBFFE-EB37-273E-2191-FBD6E3B8EB53}"/>
              </a:ext>
            </a:extLst>
          </p:cNvPr>
          <p:cNvSpPr txBox="1"/>
          <p:nvPr/>
        </p:nvSpPr>
        <p:spPr>
          <a:xfrm>
            <a:off x="5951844" y="3259596"/>
            <a:ext cx="290328" cy="312265"/>
          </a:xfrm>
          <a:prstGeom prst="rect">
            <a:avLst/>
          </a:prstGeom>
          <a:noFill/>
        </p:spPr>
        <p:txBody>
          <a:bodyPr wrap="square" rtlCol="0">
            <a:spAutoFit/>
          </a:bodyPr>
          <a:lstStyle/>
          <a:p>
            <a:pPr defTabSz="725805">
              <a:defRPr/>
            </a:pPr>
            <a:endParaRPr lang="en-US" sz="1429">
              <a:solidFill>
                <a:prstClr val="black"/>
              </a:solidFill>
              <a:latin typeface="Calibri" panose="020F0502020204030204"/>
            </a:endParaRPr>
          </a:p>
        </p:txBody>
      </p:sp>
      <p:sp>
        <p:nvSpPr>
          <p:cNvPr id="6" name="TextBox 5">
            <a:extLst>
              <a:ext uri="{FF2B5EF4-FFF2-40B4-BE49-F238E27FC236}">
                <a16:creationId xmlns:a16="http://schemas.microsoft.com/office/drawing/2014/main" id="{C109A7B4-30B9-5561-2123-468529EA87CD}"/>
              </a:ext>
            </a:extLst>
          </p:cNvPr>
          <p:cNvSpPr txBox="1"/>
          <p:nvPr/>
        </p:nvSpPr>
        <p:spPr>
          <a:xfrm>
            <a:off x="430436" y="689443"/>
            <a:ext cx="11186420" cy="5570756"/>
          </a:xfrm>
          <a:prstGeom prst="rect">
            <a:avLst/>
          </a:prstGeom>
          <a:noFill/>
        </p:spPr>
        <p:txBody>
          <a:bodyPr wrap="square">
            <a:spAutoFit/>
          </a:bodyPr>
          <a:lstStyle/>
          <a:p>
            <a:pPr algn="just"/>
            <a:r>
              <a:rPr lang="en-US" dirty="0"/>
              <a:t>Domestic tourism already works. The task now is to </a:t>
            </a:r>
            <a:r>
              <a:rPr lang="en-US" b="1" dirty="0"/>
              <a:t>organise it, improve it, and let communities capture more value: </a:t>
            </a:r>
          </a:p>
          <a:p>
            <a:pPr algn="just"/>
            <a:endParaRPr lang="en-US" b="1" dirty="0">
              <a:solidFill>
                <a:srgbClr val="002060"/>
              </a:solidFill>
            </a:endParaRPr>
          </a:p>
          <a:p>
            <a:pPr marL="342900" indent="-342900" algn="just">
              <a:spcAft>
                <a:spcPts val="1200"/>
              </a:spcAft>
              <a:buAutoNum type="arabicPeriod"/>
            </a:pPr>
            <a:r>
              <a:rPr lang="en-US" b="1" dirty="0"/>
              <a:t>Fix the Roads People Already Use</a:t>
            </a:r>
            <a:r>
              <a:rPr lang="en-US" dirty="0"/>
              <a:t>: Improve road quality, safety, signage, and rest facilities on major domestic travel routes. Improve service standards for buses and minibuses that carry most domestic travellers.</a:t>
            </a:r>
          </a:p>
          <a:p>
            <a:pPr marL="342900" indent="-342900" algn="just">
              <a:spcAft>
                <a:spcPts val="1200"/>
              </a:spcAft>
              <a:buFontTx/>
              <a:buAutoNum type="arabicPeriod"/>
            </a:pPr>
            <a:r>
              <a:rPr lang="en-US" b="1" dirty="0"/>
              <a:t>Let Local Economies Capture the Spend</a:t>
            </a:r>
            <a:r>
              <a:rPr lang="en-US" dirty="0"/>
              <a:t>: Identify and support festivals, markets, heritage sites, social travel, accommodation, and other cultural businesses to keep local economies active day and night to retain spending where visitors already go.</a:t>
            </a:r>
          </a:p>
          <a:p>
            <a:pPr marL="342900" indent="-342900" algn="just">
              <a:spcAft>
                <a:spcPts val="1200"/>
              </a:spcAft>
              <a:buFontTx/>
              <a:buAutoNum type="arabicPeriod"/>
            </a:pPr>
            <a:r>
              <a:rPr lang="en-US" b="1" dirty="0"/>
              <a:t>Plan and Invest Using the Data</a:t>
            </a:r>
            <a:r>
              <a:rPr lang="en-US" dirty="0"/>
              <a:t>: Integrate domestic tourism statistics into national and regional planning, the Tourism Satellite Account (TSA), and SME support programmes.</a:t>
            </a:r>
          </a:p>
          <a:p>
            <a:pPr marL="342900" indent="-342900" algn="just">
              <a:spcAft>
                <a:spcPts val="1200"/>
              </a:spcAft>
              <a:buAutoNum type="arabicPeriod"/>
            </a:pPr>
            <a:r>
              <a:rPr lang="en-US" b="1" dirty="0"/>
              <a:t>Build on Social Travel</a:t>
            </a:r>
            <a:r>
              <a:rPr lang="en-US" dirty="0"/>
              <a:t>: Design tourism offerings around funerals and family visits by adding festivals, heritage stops, and short leisure add-ons during peak travel periods.</a:t>
            </a:r>
          </a:p>
          <a:p>
            <a:pPr marL="342900" indent="-342900" algn="just">
              <a:spcAft>
                <a:spcPts val="1200"/>
              </a:spcAft>
              <a:buAutoNum type="arabicPeriod"/>
            </a:pPr>
            <a:r>
              <a:rPr lang="en-US" b="1" dirty="0"/>
              <a:t>Convert Self-Arranged Trips into Value</a:t>
            </a:r>
            <a:r>
              <a:rPr lang="en-US" dirty="0"/>
              <a:t>: Create simple, affordable products like day-trip bundles, guided visits, short retreats, transport-and-entry packages, digital booking through basic platforms, and local experiences that work for self-planned travellers.</a:t>
            </a:r>
          </a:p>
          <a:p>
            <a:pPr marL="342900" indent="-342900" algn="just">
              <a:spcAft>
                <a:spcPts val="1200"/>
              </a:spcAft>
              <a:buAutoNum type="arabicPeriod"/>
            </a:pPr>
            <a:r>
              <a:rPr lang="en-US" b="1" dirty="0"/>
              <a:t>Build capacity, strengthen community-based tourism, and promote inclusion</a:t>
            </a:r>
            <a:r>
              <a:rPr lang="en-US" dirty="0"/>
              <a:t>.</a:t>
            </a:r>
          </a:p>
        </p:txBody>
      </p:sp>
      <p:sp>
        <p:nvSpPr>
          <p:cNvPr id="3" name="Title 1">
            <a:extLst>
              <a:ext uri="{FF2B5EF4-FFF2-40B4-BE49-F238E27FC236}">
                <a16:creationId xmlns:a16="http://schemas.microsoft.com/office/drawing/2014/main" id="{6372179A-E82E-2C18-6DDF-FBDAA653F306}"/>
              </a:ext>
            </a:extLst>
          </p:cNvPr>
          <p:cNvSpPr txBox="1">
            <a:spLocks/>
          </p:cNvSpPr>
          <p:nvPr/>
        </p:nvSpPr>
        <p:spPr>
          <a:xfrm>
            <a:off x="3" y="0"/>
            <a:ext cx="12191997" cy="548219"/>
          </a:xfrm>
          <a:prstGeom prst="rect">
            <a:avLst/>
          </a:prstGeom>
          <a:solidFill>
            <a:srgbClr val="210D6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a:solidFill>
                  <a:srgbClr val="210D69"/>
                </a:solidFill>
                <a:latin typeface="+mj-lt"/>
                <a:ea typeface="+mj-ea"/>
                <a:cs typeface="+mj-cs"/>
              </a:defRPr>
            </a:lvl1pPr>
          </a:lstStyle>
          <a:p>
            <a:pPr algn="ctr"/>
            <a:r>
              <a:rPr lang="en-US" sz="2800" dirty="0">
                <a:solidFill>
                  <a:schemeClr val="bg1"/>
                </a:solidFill>
              </a:rPr>
              <a:t>Policy Recommendations</a:t>
            </a:r>
            <a:endParaRPr lang="en-GB" sz="2800" dirty="0">
              <a:solidFill>
                <a:schemeClr val="bg1"/>
              </a:solidFill>
            </a:endParaRPr>
          </a:p>
        </p:txBody>
      </p:sp>
      <p:sp>
        <p:nvSpPr>
          <p:cNvPr id="4" name="Slide Number Placeholder 4">
            <a:extLst>
              <a:ext uri="{FF2B5EF4-FFF2-40B4-BE49-F238E27FC236}">
                <a16:creationId xmlns:a16="http://schemas.microsoft.com/office/drawing/2014/main" id="{6873C068-6FBB-C9B0-F968-5A6D64E9F42C}"/>
              </a:ext>
            </a:extLst>
          </p:cNvPr>
          <p:cNvSpPr>
            <a:spLocks noGrp="1"/>
          </p:cNvSpPr>
          <p:nvPr>
            <p:ph type="sldNum" sz="quarter" idx="12"/>
          </p:nvPr>
        </p:nvSpPr>
        <p:spPr>
          <a:xfrm>
            <a:off x="10877908" y="6356350"/>
            <a:ext cx="475891" cy="365125"/>
          </a:xfrm>
        </p:spPr>
        <p:txBody>
          <a:bodyPr/>
          <a:lstStyle/>
          <a:p>
            <a:fld id="{2D8805CE-DD8C-4D77-B236-023D0A5BFCA2}" type="slidenum">
              <a:rPr lang="en-GB" sz="1600" b="1" smtClean="0">
                <a:solidFill>
                  <a:schemeClr val="bg1"/>
                </a:solidFill>
              </a:rPr>
              <a:t>27</a:t>
            </a:fld>
            <a:endParaRPr lang="en-GB" b="1" dirty="0">
              <a:solidFill>
                <a:schemeClr val="bg1"/>
              </a:solidFill>
            </a:endParaRPr>
          </a:p>
        </p:txBody>
      </p:sp>
    </p:spTree>
    <p:extLst>
      <p:ext uri="{BB962C8B-B14F-4D97-AF65-F5344CB8AC3E}">
        <p14:creationId xmlns:p14="http://schemas.microsoft.com/office/powerpoint/2010/main" val="2832881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ubtitle 2"/>
          <p:cNvSpPr>
            <a:spLocks noGrp="1"/>
          </p:cNvSpPr>
          <p:nvPr>
            <p:ph type="subTitle" idx="1"/>
          </p:nvPr>
        </p:nvSpPr>
        <p:spPr>
          <a:xfrm>
            <a:off x="1406829" y="3869627"/>
            <a:ext cx="5458074" cy="1341869"/>
          </a:xfrm>
        </p:spPr>
        <p:txBody>
          <a:bodyPr>
            <a:normAutofit/>
          </a:bodyPr>
          <a:lstStyle/>
          <a:p>
            <a:r>
              <a:rPr lang="en-US" sz="2096" b="1">
                <a:solidFill>
                  <a:srgbClr val="002060"/>
                </a:solidFill>
                <a:ea typeface="American Typewriter" charset="0"/>
                <a:cs typeface="American Typewriter" charset="0"/>
                <a:hlinkClick r:id="rId3"/>
              </a:rPr>
              <a:t>www.statsghana.gov.gh</a:t>
            </a:r>
            <a:endParaRPr lang="en-US" sz="2096" b="1">
              <a:solidFill>
                <a:srgbClr val="002060"/>
              </a:solidFill>
              <a:ea typeface="American Typewriter" charset="0"/>
              <a:cs typeface="American Typewriter" charset="0"/>
            </a:endParaRPr>
          </a:p>
        </p:txBody>
      </p:sp>
      <p:sp>
        <p:nvSpPr>
          <p:cNvPr id="5" name="Title 4">
            <a:extLst>
              <a:ext uri="{FF2B5EF4-FFF2-40B4-BE49-F238E27FC236}">
                <a16:creationId xmlns:a16="http://schemas.microsoft.com/office/drawing/2014/main" id="{0AE2A04E-6523-0AC6-BD8B-0926C7DEDE48}"/>
              </a:ext>
            </a:extLst>
          </p:cNvPr>
          <p:cNvSpPr>
            <a:spLocks noGrp="1"/>
          </p:cNvSpPr>
          <p:nvPr>
            <p:ph type="ctrTitle"/>
          </p:nvPr>
        </p:nvSpPr>
        <p:spPr>
          <a:xfrm>
            <a:off x="1284472" y="1380323"/>
            <a:ext cx="5921597" cy="2387556"/>
          </a:xfrm>
        </p:spPr>
        <p:txBody>
          <a:bodyPr/>
          <a:lstStyle/>
          <a:p>
            <a:r>
              <a:rPr lang="en-US" sz="3651"/>
              <a:t>Thank you for your attention </a:t>
            </a:r>
            <a:endParaRPr lang="en-GB" sz="3651"/>
          </a:p>
        </p:txBody>
      </p:sp>
    </p:spTree>
    <p:extLst>
      <p:ext uri="{BB962C8B-B14F-4D97-AF65-F5344CB8AC3E}">
        <p14:creationId xmlns:p14="http://schemas.microsoft.com/office/powerpoint/2010/main" val="1496962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6A9B0-71DC-05BF-2090-2C32D0FD0F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157ABD-D6FA-C60D-6913-D83E2779D594}"/>
              </a:ext>
            </a:extLst>
          </p:cNvPr>
          <p:cNvSpPr>
            <a:spLocks noGrp="1"/>
          </p:cNvSpPr>
          <p:nvPr>
            <p:ph type="title"/>
          </p:nvPr>
        </p:nvSpPr>
        <p:spPr>
          <a:solidFill>
            <a:srgbClr val="210D69"/>
          </a:solidFill>
        </p:spPr>
        <p:txBody>
          <a:bodyPr/>
          <a:lstStyle/>
          <a:p>
            <a:pPr algn="ctr"/>
            <a:r>
              <a:rPr lang="en-US" dirty="0">
                <a:solidFill>
                  <a:schemeClr val="bg1"/>
                </a:solidFill>
              </a:rPr>
              <a:t>Cover Pages of Reports</a:t>
            </a:r>
            <a:endParaRPr lang="en-GB" dirty="0">
              <a:solidFill>
                <a:schemeClr val="bg1"/>
              </a:solidFill>
            </a:endParaRPr>
          </a:p>
        </p:txBody>
      </p:sp>
      <p:pic>
        <p:nvPicPr>
          <p:cNvPr id="9" name="Content Placeholder 8">
            <a:extLst>
              <a:ext uri="{FF2B5EF4-FFF2-40B4-BE49-F238E27FC236}">
                <a16:creationId xmlns:a16="http://schemas.microsoft.com/office/drawing/2014/main" id="{9CC972CE-9B69-1D8B-9B5C-B08CD7D4078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6353176" y="1093509"/>
            <a:ext cx="4999036" cy="5096901"/>
          </a:xfrm>
          <a:prstGeom prst="rect">
            <a:avLst/>
          </a:prstGeom>
        </p:spPr>
      </p:pic>
      <p:pic>
        <p:nvPicPr>
          <p:cNvPr id="12" name="Content Placeholder 11">
            <a:extLst>
              <a:ext uri="{FF2B5EF4-FFF2-40B4-BE49-F238E27FC236}">
                <a16:creationId xmlns:a16="http://schemas.microsoft.com/office/drawing/2014/main" id="{3455DF53-7E01-71B9-7A2D-B63034ED19B8}"/>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p:blipFill>
        <p:spPr>
          <a:xfrm>
            <a:off x="839788" y="1093510"/>
            <a:ext cx="5075237" cy="5096902"/>
          </a:xfrm>
          <a:prstGeom prst="rect">
            <a:avLst/>
          </a:prstGeom>
        </p:spPr>
      </p:pic>
      <p:sp>
        <p:nvSpPr>
          <p:cNvPr id="4" name="Slide Number Placeholder 4">
            <a:extLst>
              <a:ext uri="{FF2B5EF4-FFF2-40B4-BE49-F238E27FC236}">
                <a16:creationId xmlns:a16="http://schemas.microsoft.com/office/drawing/2014/main" id="{6B77F520-E429-41A9-12F1-0CE7F09F4359}"/>
              </a:ext>
            </a:extLst>
          </p:cNvPr>
          <p:cNvSpPr>
            <a:spLocks noGrp="1"/>
          </p:cNvSpPr>
          <p:nvPr>
            <p:ph type="sldNum" sz="quarter" idx="12"/>
          </p:nvPr>
        </p:nvSpPr>
        <p:spPr/>
        <p:txBody>
          <a:bodyPr/>
          <a:lstStyle/>
          <a:p>
            <a:fld id="{2D8805CE-DD8C-4D77-B236-023D0A5BFCA2}" type="slidenum">
              <a:rPr lang="en-GB" b="1" smtClean="0">
                <a:solidFill>
                  <a:schemeClr val="bg1"/>
                </a:solidFill>
              </a:rPr>
              <a:t>3</a:t>
            </a:fld>
            <a:endParaRPr lang="en-GB" b="1" dirty="0">
              <a:solidFill>
                <a:schemeClr val="bg1"/>
              </a:solidFill>
            </a:endParaRPr>
          </a:p>
        </p:txBody>
      </p:sp>
    </p:spTree>
    <p:extLst>
      <p:ext uri="{BB962C8B-B14F-4D97-AF65-F5344CB8AC3E}">
        <p14:creationId xmlns:p14="http://schemas.microsoft.com/office/powerpoint/2010/main" val="489769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6A9B0-71DC-05BF-2090-2C32D0FD0F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157ABD-D6FA-C60D-6913-D83E2779D594}"/>
              </a:ext>
            </a:extLst>
          </p:cNvPr>
          <p:cNvSpPr>
            <a:spLocks noGrp="1"/>
          </p:cNvSpPr>
          <p:nvPr>
            <p:ph type="title"/>
          </p:nvPr>
        </p:nvSpPr>
        <p:spPr>
          <a:xfrm>
            <a:off x="-1" y="1"/>
            <a:ext cx="12191997" cy="761811"/>
          </a:xfrm>
          <a:solidFill>
            <a:srgbClr val="210D69"/>
          </a:solidFill>
        </p:spPr>
        <p:txBody>
          <a:bodyPr/>
          <a:lstStyle/>
          <a:p>
            <a:pPr algn="ctr"/>
            <a:r>
              <a:rPr lang="en-US" dirty="0">
                <a:solidFill>
                  <a:schemeClr val="bg1"/>
                </a:solidFill>
              </a:rPr>
              <a:t>Outline </a:t>
            </a:r>
            <a:endParaRPr lang="en-GB" dirty="0">
              <a:solidFill>
                <a:schemeClr val="bg1"/>
              </a:solidFill>
            </a:endParaRPr>
          </a:p>
        </p:txBody>
      </p:sp>
      <p:sp>
        <p:nvSpPr>
          <p:cNvPr id="3" name="Content Placeholder 2">
            <a:extLst>
              <a:ext uri="{FF2B5EF4-FFF2-40B4-BE49-F238E27FC236}">
                <a16:creationId xmlns:a16="http://schemas.microsoft.com/office/drawing/2014/main" id="{3F33376C-7AD9-D003-68D8-9E6B24B51F67}"/>
              </a:ext>
            </a:extLst>
          </p:cNvPr>
          <p:cNvSpPr>
            <a:spLocks noGrp="1"/>
          </p:cNvSpPr>
          <p:nvPr>
            <p:ph idx="1"/>
          </p:nvPr>
        </p:nvSpPr>
        <p:spPr>
          <a:xfrm>
            <a:off x="714216" y="838200"/>
            <a:ext cx="10515600" cy="5261274"/>
          </a:xfrm>
        </p:spPr>
        <p:txBody>
          <a:bodyPr>
            <a:normAutofit fontScale="32500" lnSpcReduction="20000"/>
          </a:bodyPr>
          <a:lstStyle/>
          <a:p>
            <a:pPr marL="1143000" indent="-1143000">
              <a:spcBef>
                <a:spcPts val="0"/>
              </a:spcBef>
              <a:spcAft>
                <a:spcPts val="2400"/>
              </a:spcAft>
              <a:buFont typeface="+mj-lt"/>
              <a:buAutoNum type="arabicPeriod"/>
            </a:pPr>
            <a:r>
              <a:rPr lang="en-US" sz="11200" dirty="0">
                <a:latin typeface="Trebuchet MS" panose="020B0603020202020204" pitchFamily="34" charset="0"/>
              </a:rPr>
              <a:t>Background/Objectives/Key Concepts</a:t>
            </a:r>
          </a:p>
          <a:p>
            <a:pPr marL="1143000" indent="-1143000">
              <a:spcBef>
                <a:spcPts val="0"/>
              </a:spcBef>
              <a:spcAft>
                <a:spcPts val="2400"/>
              </a:spcAft>
              <a:buFont typeface="+mj-lt"/>
              <a:buAutoNum type="arabicPeriod"/>
            </a:pPr>
            <a:r>
              <a:rPr lang="en-US" sz="11200" dirty="0">
                <a:latin typeface="Trebuchet MS" panose="020B0603020202020204" pitchFamily="34" charset="0"/>
              </a:rPr>
              <a:t>Methodology</a:t>
            </a:r>
          </a:p>
          <a:p>
            <a:pPr marL="1143000" indent="-1143000">
              <a:spcBef>
                <a:spcPts val="0"/>
              </a:spcBef>
              <a:spcAft>
                <a:spcPts val="2400"/>
              </a:spcAft>
              <a:buFont typeface="+mj-lt"/>
              <a:buAutoNum type="arabicPeriod"/>
            </a:pPr>
            <a:r>
              <a:rPr lang="en-US" sz="11200" dirty="0">
                <a:latin typeface="Trebuchet MS" panose="020B0603020202020204" pitchFamily="34" charset="0"/>
              </a:rPr>
              <a:t>Key Findings </a:t>
            </a:r>
          </a:p>
          <a:p>
            <a:pPr lvl="3">
              <a:spcBef>
                <a:spcPts val="0"/>
              </a:spcBef>
              <a:spcAft>
                <a:spcPts val="2400"/>
              </a:spcAft>
            </a:pPr>
            <a:r>
              <a:rPr lang="en-US" sz="11200" dirty="0">
                <a:latin typeface="Trebuchet MS" panose="020B0603020202020204" pitchFamily="34" charset="0"/>
              </a:rPr>
              <a:t>Domestic Same-day Visitors</a:t>
            </a:r>
          </a:p>
          <a:p>
            <a:pPr lvl="3">
              <a:spcBef>
                <a:spcPts val="0"/>
              </a:spcBef>
              <a:spcAft>
                <a:spcPts val="2400"/>
              </a:spcAft>
            </a:pPr>
            <a:r>
              <a:rPr lang="en-US" sz="11200" dirty="0">
                <a:latin typeface="Trebuchet MS" panose="020B0603020202020204" pitchFamily="34" charset="0"/>
              </a:rPr>
              <a:t>Domestic Overnight Visitors</a:t>
            </a:r>
            <a:endParaRPr lang="en-US" sz="9600" dirty="0">
              <a:latin typeface="Trebuchet MS" panose="020B0603020202020204" pitchFamily="34" charset="0"/>
            </a:endParaRPr>
          </a:p>
          <a:p>
            <a:pPr marL="1143000" indent="-1143000">
              <a:spcBef>
                <a:spcPts val="0"/>
              </a:spcBef>
              <a:spcAft>
                <a:spcPts val="2400"/>
              </a:spcAft>
              <a:buFont typeface="+mj-lt"/>
              <a:buAutoNum type="arabicPeriod"/>
            </a:pPr>
            <a:r>
              <a:rPr lang="en-US" sz="11200" dirty="0">
                <a:latin typeface="Trebuchet MS" panose="020B0603020202020204" pitchFamily="34" charset="0"/>
              </a:rPr>
              <a:t>Key Takeaways </a:t>
            </a:r>
          </a:p>
          <a:p>
            <a:pPr marL="1143000" indent="-1143000">
              <a:spcBef>
                <a:spcPts val="0"/>
              </a:spcBef>
              <a:spcAft>
                <a:spcPts val="2400"/>
              </a:spcAft>
              <a:buFont typeface="+mj-lt"/>
              <a:buAutoNum type="arabicPeriod"/>
            </a:pPr>
            <a:r>
              <a:rPr lang="en-US" sz="11200" dirty="0">
                <a:latin typeface="Trebuchet MS" panose="020B0603020202020204" pitchFamily="34" charset="0"/>
              </a:rPr>
              <a:t>Policy Recommendations</a:t>
            </a:r>
          </a:p>
          <a:p>
            <a:pPr marL="0" indent="0">
              <a:buNone/>
            </a:pPr>
            <a:endParaRPr lang="en-GB" dirty="0"/>
          </a:p>
        </p:txBody>
      </p:sp>
      <p:sp>
        <p:nvSpPr>
          <p:cNvPr id="5" name="Slide Number Placeholder 4">
            <a:extLst>
              <a:ext uri="{FF2B5EF4-FFF2-40B4-BE49-F238E27FC236}">
                <a16:creationId xmlns:a16="http://schemas.microsoft.com/office/drawing/2014/main" id="{F21373FA-AE94-72C4-59CE-58AA342D4F4B}"/>
              </a:ext>
            </a:extLst>
          </p:cNvPr>
          <p:cNvSpPr>
            <a:spLocks noGrp="1"/>
          </p:cNvSpPr>
          <p:nvPr>
            <p:ph type="sldNum" sz="quarter" idx="12"/>
          </p:nvPr>
        </p:nvSpPr>
        <p:spPr/>
        <p:txBody>
          <a:bodyPr/>
          <a:lstStyle/>
          <a:p>
            <a:fld id="{2D8805CE-DD8C-4D77-B236-023D0A5BFCA2}" type="slidenum">
              <a:rPr lang="en-GB" b="1" smtClean="0">
                <a:solidFill>
                  <a:schemeClr val="bg1"/>
                </a:solidFill>
              </a:rPr>
              <a:t>4</a:t>
            </a:fld>
            <a:endParaRPr lang="en-GB" b="1" dirty="0">
              <a:solidFill>
                <a:schemeClr val="bg1"/>
              </a:solidFill>
            </a:endParaRPr>
          </a:p>
        </p:txBody>
      </p:sp>
    </p:spTree>
    <p:extLst>
      <p:ext uri="{BB962C8B-B14F-4D97-AF65-F5344CB8AC3E}">
        <p14:creationId xmlns:p14="http://schemas.microsoft.com/office/powerpoint/2010/main" val="1590652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81812-500C-DE9B-9555-F75FB14E7A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33D3F8-4185-2AEF-D600-795BB179633C}"/>
              </a:ext>
            </a:extLst>
          </p:cNvPr>
          <p:cNvSpPr>
            <a:spLocks noGrp="1"/>
          </p:cNvSpPr>
          <p:nvPr>
            <p:ph type="title"/>
          </p:nvPr>
        </p:nvSpPr>
        <p:spPr>
          <a:xfrm>
            <a:off x="-1" y="1"/>
            <a:ext cx="12191997" cy="761811"/>
          </a:xfrm>
          <a:solidFill>
            <a:srgbClr val="210D69"/>
          </a:solidFill>
        </p:spPr>
        <p:txBody>
          <a:bodyPr/>
          <a:lstStyle/>
          <a:p>
            <a:pPr algn="ctr"/>
            <a:r>
              <a:rPr lang="en-US" dirty="0">
                <a:solidFill>
                  <a:schemeClr val="bg1"/>
                </a:solidFill>
              </a:rPr>
              <a:t>Background</a:t>
            </a:r>
            <a:endParaRPr lang="en-GB" dirty="0">
              <a:solidFill>
                <a:schemeClr val="bg1"/>
              </a:solidFill>
            </a:endParaRPr>
          </a:p>
        </p:txBody>
      </p:sp>
      <p:sp>
        <p:nvSpPr>
          <p:cNvPr id="3" name="Content Placeholder 2">
            <a:extLst>
              <a:ext uri="{FF2B5EF4-FFF2-40B4-BE49-F238E27FC236}">
                <a16:creationId xmlns:a16="http://schemas.microsoft.com/office/drawing/2014/main" id="{7A7610B5-2636-3481-09A4-A7E063B71945}"/>
              </a:ext>
            </a:extLst>
          </p:cNvPr>
          <p:cNvSpPr>
            <a:spLocks noGrp="1"/>
          </p:cNvSpPr>
          <p:nvPr>
            <p:ph idx="1"/>
          </p:nvPr>
        </p:nvSpPr>
        <p:spPr>
          <a:xfrm>
            <a:off x="694550" y="896700"/>
            <a:ext cx="10996003" cy="5064600"/>
          </a:xfrm>
        </p:spPr>
        <p:txBody>
          <a:bodyPr>
            <a:normAutofit fontScale="32500" lnSpcReduction="20000"/>
          </a:bodyPr>
          <a:lstStyle/>
          <a:p>
            <a:pPr marL="0" indent="0" algn="just">
              <a:spcBef>
                <a:spcPts val="1200"/>
              </a:spcBef>
              <a:spcAft>
                <a:spcPts val="1200"/>
              </a:spcAft>
              <a:buNone/>
            </a:pPr>
            <a:r>
              <a:rPr lang="en-US" sz="8000" b="1" dirty="0">
                <a:latin typeface="Trebuchet MS" panose="020B0603020202020204" pitchFamily="34" charset="0"/>
              </a:rPr>
              <a:t>1. Rationale of DOTS and Global Alignment</a:t>
            </a:r>
          </a:p>
          <a:p>
            <a:pPr algn="just">
              <a:spcBef>
                <a:spcPts val="1200"/>
              </a:spcBef>
              <a:spcAft>
                <a:spcPts val="1200"/>
              </a:spcAft>
            </a:pPr>
            <a:r>
              <a:rPr lang="en-US" sz="7400" dirty="0">
                <a:latin typeface="Trebuchet MS" panose="020B0603020202020204" pitchFamily="34" charset="0"/>
              </a:rPr>
              <a:t>Provides data for Ghana’s tourism planning and is central to the development of the country’s first Tourism Satellite Account (TSA) which aims to quantify tourism’s impact on GDP. </a:t>
            </a:r>
          </a:p>
          <a:p>
            <a:pPr algn="just">
              <a:spcBef>
                <a:spcPts val="1200"/>
              </a:spcBef>
              <a:spcAft>
                <a:spcPts val="1200"/>
              </a:spcAft>
            </a:pPr>
            <a:r>
              <a:rPr lang="en-US" sz="7400" dirty="0">
                <a:latin typeface="Trebuchet MS" panose="020B0603020202020204" pitchFamily="34" charset="0"/>
              </a:rPr>
              <a:t>Aligns with SDG Goal 8, Target 8.9, which promotes sustainable tourism, local culture, and products, with indicator 8.9.1 tracking tourism’s direct contribution to GDP and growth.</a:t>
            </a:r>
          </a:p>
          <a:p>
            <a:pPr algn="just">
              <a:spcBef>
                <a:spcPts val="1200"/>
              </a:spcBef>
              <a:spcAft>
                <a:spcPts val="1200"/>
              </a:spcAft>
            </a:pPr>
            <a:endParaRPr lang="en-US" sz="7400" dirty="0">
              <a:latin typeface="Trebuchet MS" panose="020B0603020202020204" pitchFamily="34" charset="0"/>
            </a:endParaRPr>
          </a:p>
          <a:p>
            <a:pPr marL="0" lvl="0" indent="0" defTabSz="2286000">
              <a:lnSpc>
                <a:spcPct val="100000"/>
              </a:lnSpc>
              <a:spcBef>
                <a:spcPts val="0"/>
              </a:spcBef>
              <a:buNone/>
              <a:defRPr/>
            </a:pPr>
            <a:r>
              <a:rPr lang="en-US" sz="7400" b="1" dirty="0">
                <a:solidFill>
                  <a:prstClr val="black"/>
                </a:solidFill>
                <a:latin typeface="Trebuchet MS" panose="020B0603020202020204" pitchFamily="34" charset="0"/>
              </a:rPr>
              <a:t>2. Tourism as a National Development Priority</a:t>
            </a:r>
          </a:p>
          <a:p>
            <a:pPr marL="0" lvl="0" indent="0" defTabSz="2286000">
              <a:lnSpc>
                <a:spcPct val="100000"/>
              </a:lnSpc>
              <a:spcBef>
                <a:spcPts val="0"/>
              </a:spcBef>
              <a:buNone/>
              <a:defRPr/>
            </a:pPr>
            <a:endParaRPr lang="en-US" sz="7400" b="1" dirty="0">
              <a:solidFill>
                <a:prstClr val="black"/>
              </a:solidFill>
              <a:latin typeface="Trebuchet MS" panose="020B0603020202020204" pitchFamily="34" charset="0"/>
            </a:endParaRPr>
          </a:p>
          <a:p>
            <a:pPr lvl="0" defTabSz="2286000">
              <a:lnSpc>
                <a:spcPct val="100000"/>
              </a:lnSpc>
              <a:spcBef>
                <a:spcPts val="0"/>
              </a:spcBef>
              <a:defRPr/>
            </a:pPr>
            <a:r>
              <a:rPr lang="en-US" sz="7400" dirty="0">
                <a:solidFill>
                  <a:prstClr val="black"/>
                </a:solidFill>
                <a:latin typeface="Trebuchet MS" panose="020B0603020202020204" pitchFamily="34" charset="0"/>
              </a:rPr>
              <a:t>15-Year Tourism Development Plan (2013–2027)</a:t>
            </a:r>
          </a:p>
          <a:p>
            <a:pPr algn="just">
              <a:lnSpc>
                <a:spcPct val="120000"/>
              </a:lnSpc>
            </a:pPr>
            <a:endParaRPr lang="en-GB" dirty="0"/>
          </a:p>
        </p:txBody>
      </p:sp>
      <p:sp>
        <p:nvSpPr>
          <p:cNvPr id="5" name="Slide Number Placeholder 4">
            <a:extLst>
              <a:ext uri="{FF2B5EF4-FFF2-40B4-BE49-F238E27FC236}">
                <a16:creationId xmlns:a16="http://schemas.microsoft.com/office/drawing/2014/main" id="{D1EDF766-C958-AC40-85E4-F0035E4809D7}"/>
              </a:ext>
            </a:extLst>
          </p:cNvPr>
          <p:cNvSpPr>
            <a:spLocks noGrp="1"/>
          </p:cNvSpPr>
          <p:nvPr>
            <p:ph type="sldNum" sz="quarter" idx="12"/>
          </p:nvPr>
        </p:nvSpPr>
        <p:spPr>
          <a:xfrm>
            <a:off x="10877908" y="6356350"/>
            <a:ext cx="475891" cy="365125"/>
          </a:xfrm>
        </p:spPr>
        <p:txBody>
          <a:bodyPr/>
          <a:lstStyle/>
          <a:p>
            <a:fld id="{2D8805CE-DD8C-4D77-B236-023D0A5BFCA2}" type="slidenum">
              <a:rPr lang="en-GB" b="1" smtClean="0">
                <a:solidFill>
                  <a:schemeClr val="bg1"/>
                </a:solidFill>
              </a:rPr>
              <a:t>5</a:t>
            </a:fld>
            <a:endParaRPr lang="en-GB" b="1" dirty="0">
              <a:solidFill>
                <a:schemeClr val="bg1"/>
              </a:solidFill>
            </a:endParaRPr>
          </a:p>
        </p:txBody>
      </p:sp>
    </p:spTree>
    <p:extLst>
      <p:ext uri="{BB962C8B-B14F-4D97-AF65-F5344CB8AC3E}">
        <p14:creationId xmlns:p14="http://schemas.microsoft.com/office/powerpoint/2010/main" val="3240098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6B0CD-7DFD-E46B-8E62-CD1AD65690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9350D4-F8D8-24C1-2D72-B0A4161D1C8C}"/>
              </a:ext>
            </a:extLst>
          </p:cNvPr>
          <p:cNvSpPr>
            <a:spLocks noGrp="1"/>
          </p:cNvSpPr>
          <p:nvPr>
            <p:ph type="title"/>
          </p:nvPr>
        </p:nvSpPr>
        <p:spPr>
          <a:xfrm>
            <a:off x="-1" y="1"/>
            <a:ext cx="12191997" cy="761811"/>
          </a:xfrm>
          <a:solidFill>
            <a:srgbClr val="210D69"/>
          </a:solidFill>
        </p:spPr>
        <p:txBody>
          <a:bodyPr/>
          <a:lstStyle/>
          <a:p>
            <a:pPr algn="ctr"/>
            <a:r>
              <a:rPr lang="en-US" dirty="0">
                <a:solidFill>
                  <a:schemeClr val="bg1"/>
                </a:solidFill>
              </a:rPr>
              <a:t>Objectives</a:t>
            </a:r>
            <a:endParaRPr lang="en-GB" dirty="0">
              <a:solidFill>
                <a:schemeClr val="bg1"/>
              </a:solidFill>
            </a:endParaRPr>
          </a:p>
        </p:txBody>
      </p:sp>
      <p:sp>
        <p:nvSpPr>
          <p:cNvPr id="3" name="Content Placeholder 2">
            <a:extLst>
              <a:ext uri="{FF2B5EF4-FFF2-40B4-BE49-F238E27FC236}">
                <a16:creationId xmlns:a16="http://schemas.microsoft.com/office/drawing/2014/main" id="{5C927EC4-FCB9-7EF9-92D5-25AD3EE73344}"/>
              </a:ext>
            </a:extLst>
          </p:cNvPr>
          <p:cNvSpPr>
            <a:spLocks noGrp="1"/>
          </p:cNvSpPr>
          <p:nvPr>
            <p:ph idx="1"/>
          </p:nvPr>
        </p:nvSpPr>
        <p:spPr>
          <a:xfrm>
            <a:off x="694550" y="896700"/>
            <a:ext cx="10996003" cy="5064600"/>
          </a:xfrm>
        </p:spPr>
        <p:txBody>
          <a:bodyPr>
            <a:normAutofit fontScale="92500" lnSpcReduction="10000"/>
          </a:bodyPr>
          <a:lstStyle/>
          <a:p>
            <a:pPr marL="0" indent="0" algn="just">
              <a:buNone/>
            </a:pPr>
            <a:r>
              <a:rPr lang="en-US" dirty="0"/>
              <a:t>The main objective is to obtain baseline data on domestic same-day and overnight visitors to enhance the development of Ghana’s tourism sector. </a:t>
            </a:r>
          </a:p>
          <a:p>
            <a:pPr marL="0" indent="0" algn="just">
              <a:buNone/>
            </a:pPr>
            <a:endParaRPr lang="en-US" dirty="0"/>
          </a:p>
          <a:p>
            <a:pPr marL="0" indent="0" algn="just">
              <a:buNone/>
            </a:pPr>
            <a:r>
              <a:rPr lang="en-US" dirty="0"/>
              <a:t>The specific objectives of the survey are to: </a:t>
            </a:r>
          </a:p>
          <a:p>
            <a:pPr marL="0" indent="0" algn="just">
              <a:buNone/>
            </a:pPr>
            <a:endParaRPr lang="en-US" dirty="0"/>
          </a:p>
          <a:p>
            <a:pPr marL="1428750" lvl="2" indent="-514350" algn="just">
              <a:buFont typeface="+mj-lt"/>
              <a:buAutoNum type="alphaLcParenR"/>
            </a:pPr>
            <a:r>
              <a:rPr lang="en-GB" sz="2800" dirty="0"/>
              <a:t>determine the profile and trip characteristics of domestic visitors; </a:t>
            </a:r>
          </a:p>
          <a:p>
            <a:pPr marL="1428750" lvl="2" indent="-514350" algn="just">
              <a:buFont typeface="+mj-lt"/>
              <a:buAutoNum type="alphaLcParenR"/>
            </a:pPr>
            <a:endParaRPr lang="en-US" sz="2800" dirty="0"/>
          </a:p>
          <a:p>
            <a:pPr marL="1428750" lvl="2" indent="-514350" algn="just">
              <a:buFont typeface="+mj-lt"/>
              <a:buAutoNum type="alphaLcParenR"/>
            </a:pPr>
            <a:r>
              <a:rPr lang="en-GB" sz="2800" dirty="0"/>
              <a:t>provide baseline data to measure the volume and value of domestic visitors; and</a:t>
            </a:r>
          </a:p>
          <a:p>
            <a:pPr marL="1428750" lvl="2" indent="-514350" algn="just">
              <a:buFont typeface="+mj-lt"/>
              <a:buAutoNum type="alphaLcParenR"/>
            </a:pPr>
            <a:endParaRPr lang="en-US" sz="2800" dirty="0"/>
          </a:p>
          <a:p>
            <a:pPr marL="1428750" lvl="2" indent="-514350" algn="just">
              <a:buFont typeface="+mj-lt"/>
              <a:buAutoNum type="alphaLcParenR"/>
            </a:pPr>
            <a:r>
              <a:rPr lang="en-GB" sz="2800" dirty="0"/>
              <a:t>estimate the expenditure of domestic visitors.</a:t>
            </a:r>
            <a:endParaRPr lang="en-US" sz="2800" dirty="0"/>
          </a:p>
        </p:txBody>
      </p:sp>
      <p:sp>
        <p:nvSpPr>
          <p:cNvPr id="5" name="Slide Number Placeholder 4">
            <a:extLst>
              <a:ext uri="{FF2B5EF4-FFF2-40B4-BE49-F238E27FC236}">
                <a16:creationId xmlns:a16="http://schemas.microsoft.com/office/drawing/2014/main" id="{EA13D51E-0461-0D64-C35D-8492A4F37AC0}"/>
              </a:ext>
            </a:extLst>
          </p:cNvPr>
          <p:cNvSpPr>
            <a:spLocks noGrp="1"/>
          </p:cNvSpPr>
          <p:nvPr>
            <p:ph type="sldNum" sz="quarter" idx="12"/>
          </p:nvPr>
        </p:nvSpPr>
        <p:spPr>
          <a:xfrm>
            <a:off x="10877908" y="6356350"/>
            <a:ext cx="475891" cy="365125"/>
          </a:xfrm>
        </p:spPr>
        <p:txBody>
          <a:bodyPr/>
          <a:lstStyle/>
          <a:p>
            <a:fld id="{2D8805CE-DD8C-4D77-B236-023D0A5BFCA2}" type="slidenum">
              <a:rPr lang="en-GB" b="1" smtClean="0">
                <a:solidFill>
                  <a:schemeClr val="bg1"/>
                </a:solidFill>
              </a:rPr>
              <a:t>6</a:t>
            </a:fld>
            <a:endParaRPr lang="en-GB" b="1" dirty="0">
              <a:solidFill>
                <a:schemeClr val="bg1"/>
              </a:solidFill>
            </a:endParaRPr>
          </a:p>
        </p:txBody>
      </p:sp>
    </p:spTree>
    <p:extLst>
      <p:ext uri="{BB962C8B-B14F-4D97-AF65-F5344CB8AC3E}">
        <p14:creationId xmlns:p14="http://schemas.microsoft.com/office/powerpoint/2010/main" val="678284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A4A5D-9F22-E960-4976-E244197BCA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E26436-D997-3B16-C4FF-BFB491AA2BC0}"/>
              </a:ext>
            </a:extLst>
          </p:cNvPr>
          <p:cNvSpPr>
            <a:spLocks noGrp="1"/>
          </p:cNvSpPr>
          <p:nvPr>
            <p:ph type="title"/>
          </p:nvPr>
        </p:nvSpPr>
        <p:spPr>
          <a:xfrm>
            <a:off x="12699" y="1"/>
            <a:ext cx="12191997" cy="761811"/>
          </a:xfrm>
          <a:solidFill>
            <a:srgbClr val="210D69"/>
          </a:solidFill>
        </p:spPr>
        <p:txBody>
          <a:bodyPr/>
          <a:lstStyle/>
          <a:p>
            <a:pPr algn="ctr"/>
            <a:r>
              <a:rPr lang="en-US" dirty="0">
                <a:solidFill>
                  <a:schemeClr val="bg1"/>
                </a:solidFill>
              </a:rPr>
              <a:t>Methodology</a:t>
            </a:r>
            <a:endParaRPr lang="en-GB" dirty="0">
              <a:solidFill>
                <a:schemeClr val="bg1"/>
              </a:solidFill>
            </a:endParaRPr>
          </a:p>
        </p:txBody>
      </p:sp>
      <p:sp>
        <p:nvSpPr>
          <p:cNvPr id="15" name="Rectangle 9">
            <a:extLst>
              <a:ext uri="{FF2B5EF4-FFF2-40B4-BE49-F238E27FC236}">
                <a16:creationId xmlns:a16="http://schemas.microsoft.com/office/drawing/2014/main" id="{A36E8C27-7492-EDC6-2C99-D26702BBE6B1}"/>
              </a:ext>
            </a:extLst>
          </p:cNvPr>
          <p:cNvSpPr>
            <a:spLocks noChangeArrowheads="1"/>
          </p:cNvSpPr>
          <p:nvPr/>
        </p:nvSpPr>
        <p:spPr bwMode="auto">
          <a:xfrm>
            <a:off x="567400" y="674400"/>
            <a:ext cx="11327169"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US" altLang="en-US" sz="2200" b="1" dirty="0">
                <a:solidFill>
                  <a:srgbClr val="210D69"/>
                </a:solidFill>
              </a:rPr>
              <a:t>Target Population: </a:t>
            </a:r>
            <a:r>
              <a:rPr lang="en-US" altLang="en-US" sz="2200" dirty="0"/>
              <a:t>Ghanaian and non-Ghanaian residents who travelled within Ghana 			        for tourism purposes during the reference period.</a:t>
            </a:r>
          </a:p>
          <a:p>
            <a:pPr lvl="0" eaLnBrk="0" fontAlgn="base" hangingPunct="0">
              <a:spcBef>
                <a:spcPct val="0"/>
              </a:spcBef>
              <a:spcAft>
                <a:spcPct val="0"/>
              </a:spcAft>
            </a:pPr>
            <a:r>
              <a:rPr lang="en-US" altLang="en-US" sz="2200" b="1" dirty="0">
                <a:solidFill>
                  <a:srgbClr val="210D69"/>
                </a:solidFill>
              </a:rPr>
              <a:t>Sampling Design:  </a:t>
            </a:r>
            <a:r>
              <a:rPr lang="en-US" altLang="en-US" sz="2200" dirty="0"/>
              <a:t>Two-stage stratified systematic sampling procedure was adopted.</a:t>
            </a:r>
          </a:p>
          <a:p>
            <a:pPr marL="2743200" lvl="5" indent="-457200" eaLnBrk="0" fontAlgn="base" hangingPunct="0">
              <a:spcBef>
                <a:spcPct val="0"/>
              </a:spcBef>
              <a:spcAft>
                <a:spcPct val="0"/>
              </a:spcAft>
              <a:buFont typeface="Wingdings" panose="05000000000000000000" pitchFamily="2" charset="2"/>
              <a:buChar char="Ø"/>
            </a:pPr>
            <a:r>
              <a:rPr lang="en-US" altLang="en-US" sz="2200" dirty="0"/>
              <a:t>Stage 1: </a:t>
            </a:r>
            <a:r>
              <a:rPr lang="en-US" altLang="en-US" sz="2200" b="1" dirty="0"/>
              <a:t>740</a:t>
            </a:r>
            <a:r>
              <a:rPr lang="en-US" altLang="en-US" sz="2200" dirty="0"/>
              <a:t> Enumeration Areas (</a:t>
            </a:r>
            <a:r>
              <a:rPr lang="en-US" altLang="en-US" sz="2200" b="1" dirty="0"/>
              <a:t>EAs</a:t>
            </a:r>
            <a:r>
              <a:rPr lang="en-US" altLang="en-US" sz="2200" dirty="0"/>
              <a:t>) were selected.</a:t>
            </a:r>
          </a:p>
          <a:p>
            <a:pPr marL="2743200" lvl="5" indent="-457200" eaLnBrk="0" fontAlgn="base" hangingPunct="0">
              <a:spcBef>
                <a:spcPct val="0"/>
              </a:spcBef>
              <a:spcAft>
                <a:spcPct val="0"/>
              </a:spcAft>
              <a:buFont typeface="Wingdings" panose="05000000000000000000" pitchFamily="2" charset="2"/>
              <a:buChar char="Ø"/>
            </a:pPr>
            <a:r>
              <a:rPr lang="en-US" altLang="en-US" sz="2200" dirty="0"/>
              <a:t>Stage 2: </a:t>
            </a:r>
            <a:r>
              <a:rPr lang="en-US" altLang="en-US" sz="2200" b="1" dirty="0"/>
              <a:t>25</a:t>
            </a:r>
            <a:r>
              <a:rPr lang="en-US" altLang="en-US" sz="2200" dirty="0"/>
              <a:t> households per EA were selected (totaling </a:t>
            </a:r>
            <a:r>
              <a:rPr lang="en-US" altLang="en-US" sz="2200" b="1" dirty="0"/>
              <a:t>18,500</a:t>
            </a:r>
            <a:r>
              <a:rPr lang="en-US" altLang="en-US" sz="2200" dirty="0"/>
              <a:t> households).</a:t>
            </a:r>
          </a:p>
          <a:p>
            <a:pPr lvl="2" eaLnBrk="0" fontAlgn="base" hangingPunct="0">
              <a:spcBef>
                <a:spcPct val="0"/>
              </a:spcBef>
              <a:spcAft>
                <a:spcPct val="0"/>
              </a:spcAft>
            </a:pPr>
            <a:endParaRPr lang="en-US" altLang="en-US" sz="2200" dirty="0"/>
          </a:p>
          <a:p>
            <a:pPr lvl="0" eaLnBrk="0" fontAlgn="base" hangingPunct="0">
              <a:spcBef>
                <a:spcPct val="0"/>
              </a:spcBef>
              <a:spcAft>
                <a:spcPct val="0"/>
              </a:spcAft>
            </a:pPr>
            <a:r>
              <a:rPr lang="en-US" altLang="en-US" sz="2200" b="1" dirty="0">
                <a:solidFill>
                  <a:srgbClr val="210D69"/>
                </a:solidFill>
              </a:rPr>
              <a:t>Stratification:    </a:t>
            </a:r>
            <a:r>
              <a:rPr lang="en-US" altLang="en-US" sz="2200" dirty="0"/>
              <a:t>Based on </a:t>
            </a:r>
            <a:r>
              <a:rPr lang="en-US" altLang="en-US" sz="2200" b="1" dirty="0"/>
              <a:t>16 regions</a:t>
            </a:r>
            <a:r>
              <a:rPr lang="en-US" altLang="en-US" sz="2200" dirty="0"/>
              <a:t>, each region was divided into </a:t>
            </a:r>
            <a:r>
              <a:rPr lang="en-US" altLang="en-US" sz="2200" b="1" dirty="0"/>
              <a:t>urban</a:t>
            </a:r>
            <a:r>
              <a:rPr lang="en-US" altLang="en-US" sz="2200" dirty="0"/>
              <a:t> and </a:t>
            </a:r>
            <a:r>
              <a:rPr lang="en-US" altLang="en-US" sz="2200" b="1" dirty="0"/>
              <a:t>rural</a:t>
            </a:r>
            <a:r>
              <a:rPr lang="en-US" altLang="en-US" sz="2200" dirty="0"/>
              <a:t> 		               areas.</a:t>
            </a:r>
          </a:p>
          <a:p>
            <a:pPr lvl="0" eaLnBrk="0" fontAlgn="base" hangingPunct="0">
              <a:spcBef>
                <a:spcPct val="0"/>
              </a:spcBef>
              <a:spcAft>
                <a:spcPct val="0"/>
              </a:spcAft>
            </a:pPr>
            <a:endParaRPr lang="en-US" altLang="en-US" sz="2200" dirty="0"/>
          </a:p>
          <a:p>
            <a:pPr eaLnBrk="0" fontAlgn="base" hangingPunct="0">
              <a:spcBef>
                <a:spcPct val="0"/>
              </a:spcBef>
              <a:spcAft>
                <a:spcPct val="0"/>
              </a:spcAft>
              <a:buFontTx/>
              <a:buNone/>
            </a:pPr>
            <a:r>
              <a:rPr lang="en-US" altLang="en-US" sz="2200" b="1" dirty="0">
                <a:solidFill>
                  <a:srgbClr val="210D69"/>
                </a:solidFill>
              </a:rPr>
              <a:t>Sampling Unit:  </a:t>
            </a:r>
            <a:r>
              <a:rPr lang="en-US" altLang="en-US" sz="2200" dirty="0"/>
              <a:t>Households and individuals identified within the selected EAs.</a:t>
            </a:r>
          </a:p>
          <a:p>
            <a:pPr eaLnBrk="0" fontAlgn="base" hangingPunct="0">
              <a:spcBef>
                <a:spcPct val="0"/>
              </a:spcBef>
              <a:spcAft>
                <a:spcPct val="0"/>
              </a:spcAft>
              <a:buFontTx/>
              <a:buNone/>
            </a:pPr>
            <a:endParaRPr lang="en-US" altLang="en-US" sz="2200" dirty="0"/>
          </a:p>
          <a:p>
            <a:pPr eaLnBrk="0" fontAlgn="base" hangingPunct="0">
              <a:spcBef>
                <a:spcPct val="0"/>
              </a:spcBef>
              <a:spcAft>
                <a:spcPct val="0"/>
              </a:spcAft>
              <a:buFontTx/>
              <a:buNone/>
            </a:pPr>
            <a:r>
              <a:rPr lang="en-US" altLang="en-US" sz="2200" b="1" dirty="0">
                <a:solidFill>
                  <a:srgbClr val="210D69"/>
                </a:solidFill>
              </a:rPr>
              <a:t>Data Collection:  </a:t>
            </a:r>
            <a:r>
              <a:rPr lang="en-US" altLang="en-US" sz="2200" dirty="0"/>
              <a:t>Face-to-face interviews using Computer-Assisted Personal 				     Interviewing (CAPI).  </a:t>
            </a:r>
            <a:br>
              <a:rPr lang="en-US" altLang="en-US" sz="2200" dirty="0"/>
            </a:br>
            <a:r>
              <a:rPr lang="en-US" altLang="en-US" sz="2200" b="1" dirty="0">
                <a:solidFill>
                  <a:srgbClr val="210D69"/>
                </a:solidFill>
              </a:rPr>
              <a:t>Survey Instruments:  </a:t>
            </a:r>
            <a:r>
              <a:rPr lang="en-US" altLang="en-US" sz="2200" dirty="0"/>
              <a:t>included a listing form, household and individual questionnaires. </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200" dirty="0"/>
          </a:p>
        </p:txBody>
      </p:sp>
      <p:sp>
        <p:nvSpPr>
          <p:cNvPr id="4" name="Slide Number Placeholder 4">
            <a:extLst>
              <a:ext uri="{FF2B5EF4-FFF2-40B4-BE49-F238E27FC236}">
                <a16:creationId xmlns:a16="http://schemas.microsoft.com/office/drawing/2014/main" id="{C2E5BBF8-19A5-25D7-0E37-E12D4E2E8587}"/>
              </a:ext>
            </a:extLst>
          </p:cNvPr>
          <p:cNvSpPr>
            <a:spLocks noGrp="1"/>
          </p:cNvSpPr>
          <p:nvPr>
            <p:ph type="sldNum" sz="quarter" idx="12"/>
          </p:nvPr>
        </p:nvSpPr>
        <p:spPr>
          <a:xfrm>
            <a:off x="10877908" y="6356350"/>
            <a:ext cx="475891" cy="365125"/>
          </a:xfrm>
        </p:spPr>
        <p:txBody>
          <a:bodyPr/>
          <a:lstStyle/>
          <a:p>
            <a:fld id="{2D8805CE-DD8C-4D77-B236-023D0A5BFCA2}" type="slidenum">
              <a:rPr lang="en-GB" b="1" smtClean="0">
                <a:solidFill>
                  <a:schemeClr val="bg1"/>
                </a:solidFill>
              </a:rPr>
              <a:t>7</a:t>
            </a:fld>
            <a:endParaRPr lang="en-GB" b="1" dirty="0">
              <a:solidFill>
                <a:schemeClr val="bg1"/>
              </a:solidFill>
            </a:endParaRPr>
          </a:p>
        </p:txBody>
      </p:sp>
    </p:spTree>
    <p:extLst>
      <p:ext uri="{BB962C8B-B14F-4D97-AF65-F5344CB8AC3E}">
        <p14:creationId xmlns:p14="http://schemas.microsoft.com/office/powerpoint/2010/main" val="153783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B76DF-B696-A19A-8202-F987454625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65F169-A5C7-F2B1-B74A-D85C0C6B920C}"/>
              </a:ext>
            </a:extLst>
          </p:cNvPr>
          <p:cNvSpPr>
            <a:spLocks noGrp="1"/>
          </p:cNvSpPr>
          <p:nvPr>
            <p:ph type="title"/>
          </p:nvPr>
        </p:nvSpPr>
        <p:spPr>
          <a:xfrm>
            <a:off x="-1" y="1"/>
            <a:ext cx="12191997" cy="761811"/>
          </a:xfrm>
          <a:solidFill>
            <a:srgbClr val="210D69"/>
          </a:solidFill>
        </p:spPr>
        <p:txBody>
          <a:bodyPr/>
          <a:lstStyle/>
          <a:p>
            <a:pPr algn="ctr"/>
            <a:r>
              <a:rPr lang="en-US" dirty="0">
                <a:solidFill>
                  <a:schemeClr val="bg1"/>
                </a:solidFill>
              </a:rPr>
              <a:t>Concepts &amp; Definitions (1/3)</a:t>
            </a:r>
            <a:endParaRPr lang="en-GB" dirty="0">
              <a:solidFill>
                <a:schemeClr val="bg1"/>
              </a:solidFill>
            </a:endParaRPr>
          </a:p>
        </p:txBody>
      </p:sp>
      <p:graphicFrame>
        <p:nvGraphicFramePr>
          <p:cNvPr id="7" name="Table 6">
            <a:extLst>
              <a:ext uri="{FF2B5EF4-FFF2-40B4-BE49-F238E27FC236}">
                <a16:creationId xmlns:a16="http://schemas.microsoft.com/office/drawing/2014/main" id="{FB83F947-CAFB-5F54-98FD-46522DE9A197}"/>
              </a:ext>
            </a:extLst>
          </p:cNvPr>
          <p:cNvGraphicFramePr>
            <a:graphicFrameLocks noGrp="1"/>
          </p:cNvGraphicFramePr>
          <p:nvPr/>
        </p:nvGraphicFramePr>
        <p:xfrm>
          <a:off x="554141" y="796199"/>
          <a:ext cx="11140554" cy="5325490"/>
        </p:xfrm>
        <a:graphic>
          <a:graphicData uri="http://schemas.openxmlformats.org/drawingml/2006/table">
            <a:tbl>
              <a:tblPr/>
              <a:tblGrid>
                <a:gridCol w="2816573">
                  <a:extLst>
                    <a:ext uri="{9D8B030D-6E8A-4147-A177-3AD203B41FA5}">
                      <a16:colId xmlns:a16="http://schemas.microsoft.com/office/drawing/2014/main" val="20000"/>
                    </a:ext>
                  </a:extLst>
                </a:gridCol>
                <a:gridCol w="8323981">
                  <a:extLst>
                    <a:ext uri="{9D8B030D-6E8A-4147-A177-3AD203B41FA5}">
                      <a16:colId xmlns:a16="http://schemas.microsoft.com/office/drawing/2014/main" val="20001"/>
                    </a:ext>
                  </a:extLst>
                </a:gridCol>
              </a:tblGrid>
              <a:tr h="391265">
                <a:tc>
                  <a:txBody>
                    <a:bodyPr/>
                    <a:lstStyle/>
                    <a:p>
                      <a:pPr algn="l" fontAlgn="b"/>
                      <a:r>
                        <a:rPr lang="en-US" sz="2000" b="0" i="0" u="none" strike="noStrike" dirty="0">
                          <a:solidFill>
                            <a:srgbClr val="FFFFFF"/>
                          </a:solidFill>
                          <a:effectLst/>
                          <a:latin typeface="Trebuchet MS" panose="020B0603020202020204" pitchFamily="34" charset="0"/>
                        </a:rPr>
                        <a:t>CONCEPT</a:t>
                      </a:r>
                    </a:p>
                  </a:txBody>
                  <a:tcPr marL="6350" marR="6350" marT="6350" marB="0" anchor="b">
                    <a:lnL>
                      <a:noFill/>
                    </a:lnL>
                    <a:lnR>
                      <a:noFill/>
                    </a:lnR>
                    <a:lnT>
                      <a:noFill/>
                    </a:lnT>
                    <a:lnB>
                      <a:noFill/>
                    </a:lnB>
                    <a:solidFill>
                      <a:srgbClr val="210D69"/>
                    </a:solidFill>
                  </a:tcPr>
                </a:tc>
                <a:tc>
                  <a:txBody>
                    <a:bodyPr/>
                    <a:lstStyle/>
                    <a:p>
                      <a:pPr algn="l" fontAlgn="b"/>
                      <a:r>
                        <a:rPr lang="en-US" sz="2000" b="0" i="0" u="none" strike="noStrike" dirty="0">
                          <a:solidFill>
                            <a:srgbClr val="FFFFFF"/>
                          </a:solidFill>
                          <a:effectLst/>
                          <a:latin typeface="Trebuchet MS" panose="020B0603020202020204" pitchFamily="34" charset="0"/>
                        </a:rPr>
                        <a:t>DEFINITION</a:t>
                      </a:r>
                    </a:p>
                  </a:txBody>
                  <a:tcPr marL="6350" marR="6350" marT="6350" marB="0" anchor="b">
                    <a:lnL>
                      <a:noFill/>
                    </a:lnL>
                    <a:lnR>
                      <a:noFill/>
                    </a:lnR>
                    <a:lnT>
                      <a:noFill/>
                    </a:lnT>
                    <a:lnB>
                      <a:noFill/>
                    </a:lnB>
                    <a:solidFill>
                      <a:srgbClr val="210D69"/>
                    </a:solidFill>
                  </a:tcPr>
                </a:tc>
                <a:extLst>
                  <a:ext uri="{0D108BD9-81ED-4DB2-BD59-A6C34878D82A}">
                    <a16:rowId xmlns:a16="http://schemas.microsoft.com/office/drawing/2014/main" val="10000"/>
                  </a:ext>
                </a:extLst>
              </a:tr>
              <a:tr h="1838813">
                <a:tc>
                  <a:txBody>
                    <a:bodyPr/>
                    <a:lstStyle/>
                    <a:p>
                      <a:pPr algn="l" fontAlgn="ctr"/>
                      <a:r>
                        <a:rPr lang="en-US" sz="2000" b="0" i="0" u="none" strike="noStrike" dirty="0">
                          <a:solidFill>
                            <a:srgbClr val="000000"/>
                          </a:solidFill>
                          <a:effectLst/>
                          <a:latin typeface="Trebuchet MS" panose="020B0603020202020204" pitchFamily="34" charset="0"/>
                        </a:rPr>
                        <a:t> DOMESTIC VISITOR</a:t>
                      </a:r>
                    </a:p>
                  </a:txBody>
                  <a:tcPr marL="6350" marR="6350" marT="6350" marB="0" anchor="ctr">
                    <a:lnL>
                      <a:noFill/>
                    </a:lnL>
                    <a:lnR>
                      <a:noFill/>
                    </a:lnR>
                    <a:lnT>
                      <a:noFill/>
                    </a:lnT>
                    <a:lnB>
                      <a:noFill/>
                    </a:lnB>
                  </a:tcPr>
                </a:tc>
                <a:tc>
                  <a:txBody>
                    <a:bodyPr/>
                    <a:lstStyle/>
                    <a:p>
                      <a:pPr algn="just" fontAlgn="ctr"/>
                      <a:r>
                        <a:rPr lang="en-US" sz="2000" b="0" i="0" u="none" strike="noStrike" dirty="0">
                          <a:solidFill>
                            <a:srgbClr val="000000"/>
                          </a:solidFill>
                          <a:effectLst/>
                          <a:latin typeface="Trebuchet MS" panose="020B0603020202020204" pitchFamily="34" charset="0"/>
                        </a:rPr>
                        <a:t>A resident of Ghana who travels outside his/her usual place of residence or usual environment for a period not exceeding 12 months and whose purpose of visit (business, leisure and other purposes) is other than the exercise of an activity remunerated from within the place visited in Ghana.</a:t>
                      </a:r>
                    </a:p>
                  </a:txBody>
                  <a:tcPr marL="6350" marR="6350" marT="6350" marB="0" anchor="ctr">
                    <a:lnL>
                      <a:noFill/>
                    </a:lnL>
                    <a:lnR>
                      <a:noFill/>
                    </a:lnR>
                    <a:lnT>
                      <a:noFill/>
                    </a:lnT>
                    <a:lnB>
                      <a:noFill/>
                    </a:lnB>
                  </a:tcPr>
                </a:tc>
                <a:extLst>
                  <a:ext uri="{0D108BD9-81ED-4DB2-BD59-A6C34878D82A}">
                    <a16:rowId xmlns:a16="http://schemas.microsoft.com/office/drawing/2014/main" val="10001"/>
                  </a:ext>
                </a:extLst>
              </a:tr>
              <a:tr h="1565062">
                <a:tc>
                  <a:txBody>
                    <a:bodyPr/>
                    <a:lstStyle/>
                    <a:p>
                      <a:pPr algn="l" fontAlgn="ctr"/>
                      <a:r>
                        <a:rPr lang="en-US" sz="2000" b="0" i="0" u="none" strike="noStrike" dirty="0">
                          <a:solidFill>
                            <a:schemeClr val="bg1"/>
                          </a:solidFill>
                          <a:effectLst/>
                          <a:latin typeface="Trebuchet MS" panose="020B0603020202020204" pitchFamily="34" charset="0"/>
                        </a:rPr>
                        <a:t>DOMESTIC SAME-DAY VISITOR</a:t>
                      </a:r>
                    </a:p>
                  </a:txBody>
                  <a:tcPr marL="6350" marR="6350" marT="6350" marB="0" anchor="ctr">
                    <a:lnL>
                      <a:noFill/>
                    </a:lnL>
                    <a:lnR>
                      <a:noFill/>
                    </a:lnR>
                    <a:lnT>
                      <a:noFill/>
                    </a:lnT>
                    <a:lnB>
                      <a:noFill/>
                    </a:lnB>
                    <a:solidFill>
                      <a:srgbClr val="210D69"/>
                    </a:solidFill>
                  </a:tcPr>
                </a:tc>
                <a:tc>
                  <a:txBody>
                    <a:bodyPr/>
                    <a:lstStyle/>
                    <a:p>
                      <a:pPr algn="just" fontAlgn="ctr"/>
                      <a:r>
                        <a:rPr lang="en-US" sz="2000" b="0" i="0" u="none" strike="noStrike" dirty="0">
                          <a:solidFill>
                            <a:srgbClr val="FFFFFF"/>
                          </a:solidFill>
                          <a:effectLst/>
                          <a:latin typeface="Trebuchet MS" panose="020B0603020202020204" pitchFamily="34" charset="0"/>
                        </a:rPr>
                        <a:t>A resident of Ghana who does not spend a night during a trip outside his/her usual place of residence or usual environment and whose purpose of visit (business, leisure and other purposes) is other than engaging in an activity remunerated from within Ghana.</a:t>
                      </a:r>
                    </a:p>
                  </a:txBody>
                  <a:tcPr marL="6350" marR="6350" marT="6350" marB="0" anchor="ctr">
                    <a:lnL>
                      <a:noFill/>
                    </a:lnL>
                    <a:lnR>
                      <a:noFill/>
                    </a:lnR>
                    <a:lnT>
                      <a:noFill/>
                    </a:lnT>
                    <a:lnB>
                      <a:noFill/>
                    </a:lnB>
                    <a:solidFill>
                      <a:srgbClr val="210D69"/>
                    </a:solidFill>
                  </a:tcPr>
                </a:tc>
                <a:extLst>
                  <a:ext uri="{0D108BD9-81ED-4DB2-BD59-A6C34878D82A}">
                    <a16:rowId xmlns:a16="http://schemas.microsoft.com/office/drawing/2014/main" val="10002"/>
                  </a:ext>
                </a:extLst>
              </a:tr>
              <a:tr h="1472577">
                <a:tc>
                  <a:txBody>
                    <a:bodyPr/>
                    <a:lstStyle/>
                    <a:p>
                      <a:pPr algn="l" fontAlgn="ctr"/>
                      <a:r>
                        <a:rPr lang="en-US" sz="2000" b="0" i="0" u="none" strike="noStrike" dirty="0">
                          <a:solidFill>
                            <a:srgbClr val="000000"/>
                          </a:solidFill>
                          <a:effectLst/>
                          <a:latin typeface="Trebuchet MS" panose="020B0603020202020204" pitchFamily="34" charset="0"/>
                        </a:rPr>
                        <a:t>DOMESTIC OVERNIGHT VISITOR</a:t>
                      </a:r>
                    </a:p>
                  </a:txBody>
                  <a:tcPr marL="6350" marR="6350" marT="6350" marB="0" anchor="ctr">
                    <a:lnL>
                      <a:noFill/>
                    </a:lnL>
                    <a:lnR>
                      <a:noFill/>
                    </a:lnR>
                    <a:lnT>
                      <a:noFill/>
                    </a:lnT>
                    <a:lnB>
                      <a:noFill/>
                    </a:lnB>
                  </a:tcPr>
                </a:tc>
                <a:tc>
                  <a:txBody>
                    <a:bodyPr/>
                    <a:lstStyle/>
                    <a:p>
                      <a:pPr algn="just" fontAlgn="ctr"/>
                      <a:r>
                        <a:rPr lang="en-US" sz="2000" b="0" i="0" u="none" strike="noStrike" dirty="0">
                          <a:solidFill>
                            <a:srgbClr val="000000"/>
                          </a:solidFill>
                          <a:effectLst/>
                          <a:latin typeface="Trebuchet MS" panose="020B0603020202020204" pitchFamily="34" charset="0"/>
                        </a:rPr>
                        <a:t> A resident of Ghana who stays at least one night outside his/her usual place of residence or usual environment for a period not exceeding 12 months and whose purpose of visit (business, leisure and other purposes) is other than engaging in an activity remunerated from within Ghana.</a:t>
                      </a:r>
                    </a:p>
                  </a:txBody>
                  <a:tcPr marL="6350" marR="6350" marT="6350" marB="0" anchor="ctr">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6" name="Slide Number Placeholder 4">
            <a:extLst>
              <a:ext uri="{FF2B5EF4-FFF2-40B4-BE49-F238E27FC236}">
                <a16:creationId xmlns:a16="http://schemas.microsoft.com/office/drawing/2014/main" id="{55309864-7D94-5CA3-30A2-0B17C28245CE}"/>
              </a:ext>
            </a:extLst>
          </p:cNvPr>
          <p:cNvSpPr>
            <a:spLocks noGrp="1"/>
          </p:cNvSpPr>
          <p:nvPr>
            <p:ph type="sldNum" sz="quarter" idx="12"/>
          </p:nvPr>
        </p:nvSpPr>
        <p:spPr>
          <a:xfrm>
            <a:off x="10877908" y="6356350"/>
            <a:ext cx="475891" cy="365125"/>
          </a:xfrm>
        </p:spPr>
        <p:txBody>
          <a:bodyPr/>
          <a:lstStyle/>
          <a:p>
            <a:fld id="{2D8805CE-DD8C-4D77-B236-023D0A5BFCA2}" type="slidenum">
              <a:rPr lang="en-GB" b="1" smtClean="0">
                <a:solidFill>
                  <a:schemeClr val="bg1"/>
                </a:solidFill>
              </a:rPr>
              <a:t>8</a:t>
            </a:fld>
            <a:endParaRPr lang="en-GB" b="1" dirty="0">
              <a:solidFill>
                <a:schemeClr val="bg1"/>
              </a:solidFill>
            </a:endParaRPr>
          </a:p>
        </p:txBody>
      </p:sp>
    </p:spTree>
    <p:extLst>
      <p:ext uri="{BB962C8B-B14F-4D97-AF65-F5344CB8AC3E}">
        <p14:creationId xmlns:p14="http://schemas.microsoft.com/office/powerpoint/2010/main" val="1338571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40D21-0BA8-8A59-63FF-E3DB8A7A85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47E412-8296-F1B9-115B-E2F1E8B4ADC4}"/>
              </a:ext>
            </a:extLst>
          </p:cNvPr>
          <p:cNvSpPr>
            <a:spLocks noGrp="1"/>
          </p:cNvSpPr>
          <p:nvPr>
            <p:ph type="title"/>
          </p:nvPr>
        </p:nvSpPr>
        <p:spPr>
          <a:xfrm>
            <a:off x="-1" y="1"/>
            <a:ext cx="12191997" cy="761811"/>
          </a:xfrm>
          <a:solidFill>
            <a:srgbClr val="210D69"/>
          </a:solidFill>
        </p:spPr>
        <p:txBody>
          <a:bodyPr/>
          <a:lstStyle/>
          <a:p>
            <a:pPr algn="ctr"/>
            <a:r>
              <a:rPr lang="en-US" dirty="0">
                <a:solidFill>
                  <a:schemeClr val="bg1"/>
                </a:solidFill>
              </a:rPr>
              <a:t>Concepts &amp; Definitions (2/3)</a:t>
            </a:r>
            <a:endParaRPr lang="en-GB" dirty="0">
              <a:solidFill>
                <a:schemeClr val="bg1"/>
              </a:solidFill>
            </a:endParaRPr>
          </a:p>
        </p:txBody>
      </p:sp>
      <p:graphicFrame>
        <p:nvGraphicFramePr>
          <p:cNvPr id="7" name="Table 6">
            <a:extLst>
              <a:ext uri="{FF2B5EF4-FFF2-40B4-BE49-F238E27FC236}">
                <a16:creationId xmlns:a16="http://schemas.microsoft.com/office/drawing/2014/main" id="{043F0FB9-C1CC-5DAC-52C3-24ACE1F11760}"/>
              </a:ext>
            </a:extLst>
          </p:cNvPr>
          <p:cNvGraphicFramePr>
            <a:graphicFrameLocks noGrp="1"/>
          </p:cNvGraphicFramePr>
          <p:nvPr/>
        </p:nvGraphicFramePr>
        <p:xfrm>
          <a:off x="554141" y="796199"/>
          <a:ext cx="11108470" cy="5412097"/>
        </p:xfrm>
        <a:graphic>
          <a:graphicData uri="http://schemas.openxmlformats.org/drawingml/2006/table">
            <a:tbl>
              <a:tblPr/>
              <a:tblGrid>
                <a:gridCol w="2808461">
                  <a:extLst>
                    <a:ext uri="{9D8B030D-6E8A-4147-A177-3AD203B41FA5}">
                      <a16:colId xmlns:a16="http://schemas.microsoft.com/office/drawing/2014/main" val="20000"/>
                    </a:ext>
                  </a:extLst>
                </a:gridCol>
                <a:gridCol w="8300009">
                  <a:extLst>
                    <a:ext uri="{9D8B030D-6E8A-4147-A177-3AD203B41FA5}">
                      <a16:colId xmlns:a16="http://schemas.microsoft.com/office/drawing/2014/main" val="20001"/>
                    </a:ext>
                  </a:extLst>
                </a:gridCol>
              </a:tblGrid>
              <a:tr h="314165">
                <a:tc>
                  <a:txBody>
                    <a:bodyPr/>
                    <a:lstStyle/>
                    <a:p>
                      <a:pPr algn="l" fontAlgn="b"/>
                      <a:r>
                        <a:rPr lang="en-US" sz="2000" b="0" i="0" u="none" strike="noStrike" dirty="0">
                          <a:solidFill>
                            <a:srgbClr val="FFFFFF"/>
                          </a:solidFill>
                          <a:effectLst/>
                          <a:latin typeface="Trebuchet MS" panose="020B0603020202020204" pitchFamily="34" charset="0"/>
                        </a:rPr>
                        <a:t>CONCEPT</a:t>
                      </a:r>
                    </a:p>
                  </a:txBody>
                  <a:tcPr marL="6350" marR="6350" marT="6350" marB="0" anchor="b">
                    <a:lnL>
                      <a:noFill/>
                    </a:lnL>
                    <a:lnR>
                      <a:noFill/>
                    </a:lnR>
                    <a:lnT>
                      <a:noFill/>
                    </a:lnT>
                    <a:lnB>
                      <a:noFill/>
                    </a:lnB>
                    <a:solidFill>
                      <a:srgbClr val="210D69"/>
                    </a:solidFill>
                  </a:tcPr>
                </a:tc>
                <a:tc>
                  <a:txBody>
                    <a:bodyPr/>
                    <a:lstStyle/>
                    <a:p>
                      <a:pPr algn="l" fontAlgn="b"/>
                      <a:r>
                        <a:rPr lang="en-US" sz="2000" b="0" i="0" u="none" strike="noStrike" dirty="0">
                          <a:solidFill>
                            <a:srgbClr val="FFFFFF"/>
                          </a:solidFill>
                          <a:effectLst/>
                          <a:latin typeface="Trebuchet MS" panose="020B0603020202020204" pitchFamily="34" charset="0"/>
                        </a:rPr>
                        <a:t>DEFINITION</a:t>
                      </a:r>
                    </a:p>
                  </a:txBody>
                  <a:tcPr marL="6350" marR="6350" marT="6350" marB="0" anchor="b">
                    <a:lnL>
                      <a:noFill/>
                    </a:lnL>
                    <a:lnR>
                      <a:noFill/>
                    </a:lnR>
                    <a:lnT>
                      <a:noFill/>
                    </a:lnT>
                    <a:lnB>
                      <a:noFill/>
                    </a:lnB>
                    <a:solidFill>
                      <a:srgbClr val="210D69"/>
                    </a:solidFill>
                  </a:tcPr>
                </a:tc>
                <a:extLst>
                  <a:ext uri="{0D108BD9-81ED-4DB2-BD59-A6C34878D82A}">
                    <a16:rowId xmlns:a16="http://schemas.microsoft.com/office/drawing/2014/main" val="10000"/>
                  </a:ext>
                </a:extLst>
              </a:tr>
              <a:tr h="1476469">
                <a:tc>
                  <a:txBody>
                    <a:bodyPr/>
                    <a:lstStyle/>
                    <a:p>
                      <a:pPr algn="l" fontAlgn="ctr"/>
                      <a:r>
                        <a:rPr lang="en-US" sz="2000" b="0" i="0" u="none" strike="noStrike" dirty="0">
                          <a:solidFill>
                            <a:srgbClr val="000000"/>
                          </a:solidFill>
                          <a:effectLst/>
                          <a:latin typeface="Trebuchet MS" panose="020B0603020202020204" pitchFamily="34" charset="0"/>
                        </a:rPr>
                        <a:t>PACKAGE TOUR</a:t>
                      </a:r>
                    </a:p>
                  </a:txBody>
                  <a:tcPr marL="6350" marR="6350" marT="6350" marB="0" anchor="ctr">
                    <a:lnL>
                      <a:noFill/>
                    </a:lnL>
                    <a:lnR>
                      <a:noFill/>
                    </a:lnR>
                    <a:lnT>
                      <a:noFill/>
                    </a:lnT>
                    <a:lnB>
                      <a:noFill/>
                    </a:lnB>
                  </a:tcPr>
                </a:tc>
                <a:tc>
                  <a:txBody>
                    <a:bodyPr/>
                    <a:lstStyle/>
                    <a:p>
                      <a:pPr algn="just" fontAlgn="ctr"/>
                      <a:r>
                        <a:rPr lang="en-US" sz="2000" b="0" i="0" u="none" strike="noStrike" dirty="0">
                          <a:solidFill>
                            <a:srgbClr val="000000"/>
                          </a:solidFill>
                          <a:effectLst/>
                          <a:latin typeface="Trebuchet MS" panose="020B0603020202020204" pitchFamily="34" charset="0"/>
                        </a:rPr>
                        <a:t>A pre-arranged travel package that includes multiple components, such as accommodation, transportation, and other activities, put together by a tour operator or travel agency for a single price.</a:t>
                      </a:r>
                    </a:p>
                  </a:txBody>
                  <a:tcPr marL="6350" marR="6350" marT="6350" marB="0" anchor="ctr">
                    <a:lnL>
                      <a:noFill/>
                    </a:lnL>
                    <a:lnR>
                      <a:noFill/>
                    </a:lnR>
                    <a:lnT>
                      <a:noFill/>
                    </a:lnT>
                    <a:lnB>
                      <a:noFill/>
                    </a:lnB>
                  </a:tcPr>
                </a:tc>
                <a:extLst>
                  <a:ext uri="{0D108BD9-81ED-4DB2-BD59-A6C34878D82A}">
                    <a16:rowId xmlns:a16="http://schemas.microsoft.com/office/drawing/2014/main" val="10001"/>
                  </a:ext>
                </a:extLst>
              </a:tr>
              <a:tr h="1256661">
                <a:tc>
                  <a:txBody>
                    <a:bodyPr/>
                    <a:lstStyle/>
                    <a:p>
                      <a:pPr algn="l" fontAlgn="ctr"/>
                      <a:r>
                        <a:rPr lang="en-US" sz="2000" b="0" i="0" u="none" strike="noStrike" dirty="0">
                          <a:solidFill>
                            <a:schemeClr val="bg1"/>
                          </a:solidFill>
                          <a:effectLst/>
                          <a:latin typeface="Trebuchet MS" panose="020B0603020202020204" pitchFamily="34" charset="0"/>
                        </a:rPr>
                        <a:t>SELF-ARRANGED TOUR</a:t>
                      </a:r>
                    </a:p>
                  </a:txBody>
                  <a:tcPr marL="6350" marR="6350" marT="6350" marB="0" anchor="ctr">
                    <a:lnL>
                      <a:noFill/>
                    </a:lnL>
                    <a:lnR>
                      <a:noFill/>
                    </a:lnR>
                    <a:lnT>
                      <a:noFill/>
                    </a:lnT>
                    <a:lnB>
                      <a:noFill/>
                    </a:lnB>
                    <a:solidFill>
                      <a:srgbClr val="210D69"/>
                    </a:solidFill>
                  </a:tcPr>
                </a:tc>
                <a:tc>
                  <a:txBody>
                    <a:bodyPr/>
                    <a:lstStyle/>
                    <a:p>
                      <a:pPr algn="just" fontAlgn="ctr"/>
                      <a:r>
                        <a:rPr lang="en-US" sz="2000" b="0" i="0" u="none" strike="noStrike" dirty="0">
                          <a:solidFill>
                            <a:srgbClr val="FFFFFF"/>
                          </a:solidFill>
                          <a:effectLst/>
                          <a:latin typeface="Trebuchet MS" panose="020B0603020202020204" pitchFamily="34" charset="0"/>
                        </a:rPr>
                        <a:t>It refers to travel arrangements made independently by the visitor without any assistance from a travel agent or tour operator.</a:t>
                      </a:r>
                    </a:p>
                  </a:txBody>
                  <a:tcPr marL="6350" marR="6350" marT="6350" marB="0" anchor="ctr">
                    <a:lnL>
                      <a:noFill/>
                    </a:lnL>
                    <a:lnR>
                      <a:noFill/>
                    </a:lnR>
                    <a:lnT>
                      <a:noFill/>
                    </a:lnT>
                    <a:lnB>
                      <a:noFill/>
                    </a:lnB>
                    <a:solidFill>
                      <a:srgbClr val="210D69"/>
                    </a:solidFill>
                  </a:tcPr>
                </a:tc>
                <a:extLst>
                  <a:ext uri="{0D108BD9-81ED-4DB2-BD59-A6C34878D82A}">
                    <a16:rowId xmlns:a16="http://schemas.microsoft.com/office/drawing/2014/main" val="10002"/>
                  </a:ext>
                </a:extLst>
              </a:tr>
              <a:tr h="1182401">
                <a:tc>
                  <a:txBody>
                    <a:bodyPr/>
                    <a:lstStyle/>
                    <a:p>
                      <a:pPr algn="l" fontAlgn="ctr"/>
                      <a:r>
                        <a:rPr lang="en-US" sz="2000" b="0" i="0" u="none" strike="noStrike" dirty="0">
                          <a:solidFill>
                            <a:srgbClr val="000000"/>
                          </a:solidFill>
                          <a:effectLst/>
                          <a:latin typeface="Trebuchet MS" panose="020B0603020202020204" pitchFamily="34" charset="0"/>
                        </a:rPr>
                        <a:t>REGION OF </a:t>
                      </a:r>
                    </a:p>
                    <a:p>
                      <a:pPr algn="l" fontAlgn="ctr"/>
                      <a:r>
                        <a:rPr lang="en-US" sz="2000" b="0" i="0" u="none" strike="noStrike" dirty="0">
                          <a:solidFill>
                            <a:srgbClr val="000000"/>
                          </a:solidFill>
                          <a:effectLst/>
                          <a:latin typeface="Trebuchet MS" panose="020B0603020202020204" pitchFamily="34" charset="0"/>
                        </a:rPr>
                        <a:t>DESTINATION</a:t>
                      </a:r>
                    </a:p>
                  </a:txBody>
                  <a:tcPr marL="6350" marR="6350" marT="6350" marB="0" anchor="ctr">
                    <a:lnL>
                      <a:noFill/>
                    </a:lnL>
                    <a:lnR>
                      <a:noFill/>
                    </a:lnR>
                    <a:lnT>
                      <a:noFill/>
                    </a:lnT>
                    <a:lnB>
                      <a:noFill/>
                    </a:lnB>
                  </a:tcPr>
                </a:tc>
                <a:tc>
                  <a:txBody>
                    <a:bodyPr/>
                    <a:lstStyle/>
                    <a:p>
                      <a:pPr algn="just" fontAlgn="ctr"/>
                      <a:r>
                        <a:rPr lang="en-US" sz="2000" b="0" i="0" u="none" strike="noStrike" dirty="0">
                          <a:solidFill>
                            <a:srgbClr val="000000"/>
                          </a:solidFill>
                          <a:effectLst/>
                          <a:latin typeface="Trebuchet MS" panose="020B0603020202020204" pitchFamily="34" charset="0"/>
                        </a:rPr>
                        <a:t> This is the region where a visitor travels to for leisure, business, or other tourism-related purposes.</a:t>
                      </a:r>
                    </a:p>
                  </a:txBody>
                  <a:tcPr marL="6350" marR="6350" marT="6350" marB="0" anchor="ctr">
                    <a:lnL>
                      <a:noFill/>
                    </a:lnL>
                    <a:lnR>
                      <a:noFill/>
                    </a:lnR>
                    <a:lnT>
                      <a:noFill/>
                    </a:lnT>
                    <a:lnB>
                      <a:noFill/>
                    </a:lnB>
                  </a:tcPr>
                </a:tc>
                <a:extLst>
                  <a:ext uri="{0D108BD9-81ED-4DB2-BD59-A6C34878D82A}">
                    <a16:rowId xmlns:a16="http://schemas.microsoft.com/office/drawing/2014/main" val="10003"/>
                  </a:ext>
                </a:extLst>
              </a:tr>
              <a:tr h="1182401">
                <a:tc>
                  <a:txBody>
                    <a:bodyPr/>
                    <a:lstStyle/>
                    <a:p>
                      <a:pPr marL="0" algn="l" defTabSz="914400" rtl="0" eaLnBrk="1" fontAlgn="ctr" latinLnBrk="0" hangingPunct="1"/>
                      <a:r>
                        <a:rPr lang="en-US" sz="2000" b="0" i="0" u="none" strike="noStrike" kern="1200" dirty="0">
                          <a:solidFill>
                            <a:schemeClr val="bg1"/>
                          </a:solidFill>
                          <a:effectLst/>
                          <a:latin typeface="Trebuchet MS" panose="020B0603020202020204" pitchFamily="34" charset="0"/>
                          <a:ea typeface="+mn-ea"/>
                          <a:cs typeface="+mn-cs"/>
                        </a:rPr>
                        <a:t>REGION OF ORIGIN</a:t>
                      </a:r>
                    </a:p>
                  </a:txBody>
                  <a:tcPr marL="6350" marR="6350" marT="6350" marB="0" anchor="ctr">
                    <a:lnL>
                      <a:noFill/>
                    </a:lnL>
                    <a:lnR>
                      <a:noFill/>
                    </a:lnR>
                    <a:lnT>
                      <a:noFill/>
                    </a:lnT>
                    <a:lnB>
                      <a:noFill/>
                    </a:lnB>
                    <a:solidFill>
                      <a:srgbClr val="002060"/>
                    </a:solidFill>
                  </a:tcPr>
                </a:tc>
                <a:tc>
                  <a:txBody>
                    <a:bodyPr/>
                    <a:lstStyle/>
                    <a:p>
                      <a:pPr marL="0" algn="l" defTabSz="914400" rtl="0" eaLnBrk="1" fontAlgn="ctr" latinLnBrk="0" hangingPunct="1"/>
                      <a:r>
                        <a:rPr lang="en-US" sz="2000" b="0" i="0" u="none" strike="noStrike" kern="1200" dirty="0">
                          <a:solidFill>
                            <a:schemeClr val="bg1"/>
                          </a:solidFill>
                          <a:effectLst/>
                          <a:latin typeface="Trebuchet MS" panose="020B0603020202020204" pitchFamily="34" charset="0"/>
                          <a:ea typeface="+mn-ea"/>
                          <a:cs typeface="+mn-cs"/>
                        </a:rPr>
                        <a:t>This is the region where a visitor normally resides before embarking on a trip for leisure, business, or other purposes.</a:t>
                      </a:r>
                    </a:p>
                  </a:txBody>
                  <a:tcPr marL="6350" marR="6350" marT="6350" marB="0" anchor="ctr">
                    <a:lnL>
                      <a:noFill/>
                    </a:lnL>
                    <a:lnR>
                      <a:noFill/>
                    </a:lnR>
                    <a:lnT>
                      <a:noFill/>
                    </a:lnT>
                    <a:lnB>
                      <a:noFill/>
                    </a:lnB>
                    <a:solidFill>
                      <a:srgbClr val="002060"/>
                    </a:solidFill>
                  </a:tcPr>
                </a:tc>
                <a:extLst>
                  <a:ext uri="{0D108BD9-81ED-4DB2-BD59-A6C34878D82A}">
                    <a16:rowId xmlns:a16="http://schemas.microsoft.com/office/drawing/2014/main" val="1211276199"/>
                  </a:ext>
                </a:extLst>
              </a:tr>
            </a:tbl>
          </a:graphicData>
        </a:graphic>
      </p:graphicFrame>
      <p:sp>
        <p:nvSpPr>
          <p:cNvPr id="6" name="Slide Number Placeholder 4">
            <a:extLst>
              <a:ext uri="{FF2B5EF4-FFF2-40B4-BE49-F238E27FC236}">
                <a16:creationId xmlns:a16="http://schemas.microsoft.com/office/drawing/2014/main" id="{8A2AEF6F-9463-A7D6-A4AE-F4E895F7A6BB}"/>
              </a:ext>
            </a:extLst>
          </p:cNvPr>
          <p:cNvSpPr>
            <a:spLocks noGrp="1"/>
          </p:cNvSpPr>
          <p:nvPr>
            <p:ph type="sldNum" sz="quarter" idx="12"/>
          </p:nvPr>
        </p:nvSpPr>
        <p:spPr>
          <a:xfrm>
            <a:off x="10877908" y="6356350"/>
            <a:ext cx="475891" cy="365125"/>
          </a:xfrm>
        </p:spPr>
        <p:txBody>
          <a:bodyPr/>
          <a:lstStyle/>
          <a:p>
            <a:fld id="{2D8805CE-DD8C-4D77-B236-023D0A5BFCA2}" type="slidenum">
              <a:rPr lang="en-GB" b="1" smtClean="0">
                <a:solidFill>
                  <a:schemeClr val="bg1"/>
                </a:solidFill>
              </a:rPr>
              <a:t>9</a:t>
            </a:fld>
            <a:endParaRPr lang="en-GB" b="1" dirty="0">
              <a:solidFill>
                <a:schemeClr val="bg1"/>
              </a:solidFill>
            </a:endParaRPr>
          </a:p>
        </p:txBody>
      </p:sp>
    </p:spTree>
    <p:extLst>
      <p:ext uri="{BB962C8B-B14F-4D97-AF65-F5344CB8AC3E}">
        <p14:creationId xmlns:p14="http://schemas.microsoft.com/office/powerpoint/2010/main" val="2105250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3431</TotalTime>
  <Words>1311</Words>
  <Application>Microsoft Office PowerPoint</Application>
  <PresentationFormat>Widescreen</PresentationFormat>
  <Paragraphs>174</Paragraphs>
  <Slides>28</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American Typewriter</vt:lpstr>
      <vt:lpstr>Aptos</vt:lpstr>
      <vt:lpstr>Arial</vt:lpstr>
      <vt:lpstr>Calibri</vt:lpstr>
      <vt:lpstr>Century Gothic</vt:lpstr>
      <vt:lpstr>Trebuchet MS</vt:lpstr>
      <vt:lpstr>Wingdings</vt:lpstr>
      <vt:lpstr>Office Theme</vt:lpstr>
      <vt:lpstr>PowerPoint Presentation</vt:lpstr>
      <vt:lpstr>Introduction(1/2)</vt:lpstr>
      <vt:lpstr>Cover Pages of Reports</vt:lpstr>
      <vt:lpstr>Outline </vt:lpstr>
      <vt:lpstr>Background</vt:lpstr>
      <vt:lpstr>Objectives</vt:lpstr>
      <vt:lpstr>Methodology</vt:lpstr>
      <vt:lpstr>Concepts &amp; Definitions (1/3)</vt:lpstr>
      <vt:lpstr>Concepts &amp; Definitions (2/3)</vt:lpstr>
      <vt:lpstr>Concepts &amp; Definitions (3/3)</vt:lpstr>
      <vt:lpstr>PowerPoint Presentation</vt:lpstr>
      <vt:lpstr>Number of Domestic Visitors</vt:lpstr>
      <vt:lpstr>Age Distribution of Domestic Visitors by Sex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Selaseh Akaho</dc:creator>
  <cp:lastModifiedBy>Ebenezer Ocran</cp:lastModifiedBy>
  <cp:revision>32</cp:revision>
  <dcterms:created xsi:type="dcterms:W3CDTF">2025-03-06T02:39:37Z</dcterms:created>
  <dcterms:modified xsi:type="dcterms:W3CDTF">2025-12-16T11:34:29Z</dcterms:modified>
</cp:coreProperties>
</file>