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embedTrueTypeFonts="1" saveSubsetFonts="1">
  <p:sldMasterIdLst>
    <p:sldMasterId id="2147483648" r:id="rId1"/>
    <p:sldMasterId id="2147483673" r:id="rId2"/>
    <p:sldMasterId id="2147483660" r:id="rId3"/>
  </p:sldMasterIdLst>
  <p:notesMasterIdLst>
    <p:notesMasterId r:id="rId27"/>
  </p:notesMasterIdLst>
  <p:handoutMasterIdLst>
    <p:handoutMasterId r:id="rId28"/>
  </p:handoutMasterIdLst>
  <p:sldIdLst>
    <p:sldId id="296" r:id="rId4"/>
    <p:sldId id="257" r:id="rId5"/>
    <p:sldId id="258" r:id="rId6"/>
    <p:sldId id="269" r:id="rId7"/>
    <p:sldId id="287" r:id="rId8"/>
    <p:sldId id="259" r:id="rId9"/>
    <p:sldId id="262" r:id="rId10"/>
    <p:sldId id="313" r:id="rId11"/>
    <p:sldId id="294" r:id="rId12"/>
    <p:sldId id="260" r:id="rId13"/>
    <p:sldId id="295" r:id="rId14"/>
    <p:sldId id="289" r:id="rId15"/>
    <p:sldId id="314" r:id="rId16"/>
    <p:sldId id="315" r:id="rId17"/>
    <p:sldId id="263" r:id="rId18"/>
    <p:sldId id="297" r:id="rId19"/>
    <p:sldId id="305" r:id="rId20"/>
    <p:sldId id="308" r:id="rId21"/>
    <p:sldId id="310" r:id="rId22"/>
    <p:sldId id="311" r:id="rId23"/>
    <p:sldId id="309" r:id="rId24"/>
    <p:sldId id="299" r:id="rId25"/>
    <p:sldId id="300" r:id="rId26"/>
  </p:sldIdLst>
  <p:sldSz cx="12192000" cy="6858000"/>
  <p:notesSz cx="6797675" cy="9928225"/>
  <p:embeddedFontLst>
    <p:embeddedFont>
      <p:font typeface="AkkoW01-Regular" panose="020B0503060303060303" charset="0"/>
      <p:regular r:id="rId29"/>
    </p:embeddedFont>
    <p:embeddedFont>
      <p:font typeface="Raleway" pitchFamily="2" charset="0"/>
      <p:regular r:id="rId30"/>
      <p:bold r:id="rId31"/>
    </p:embeddedFont>
    <p:embeddedFont>
      <p:font typeface="Crimson Text" panose="020B0604020202020204" charset="0"/>
      <p:regular r:id="rId32"/>
      <p:bold r:id="rId33"/>
      <p:italic r:id="rId34"/>
      <p:boldItalic r:id="rId35"/>
    </p:embeddedFont>
    <p:embeddedFont>
      <p:font typeface="Cambria" panose="02040503050406030204" pitchFamily="18" charset="0"/>
      <p:regular r:id="rId36"/>
      <p:bold r:id="rId37"/>
      <p:italic r:id="rId38"/>
      <p:boldItalic r:id="rId39"/>
    </p:embeddedFont>
    <p:embeddedFont>
      <p:font typeface="Arial Rounded MT Bold" panose="020F0704030504030204" pitchFamily="34" charset="0"/>
      <p:regular r:id="rId40"/>
    </p:embeddedFont>
    <p:embeddedFont>
      <p:font typeface="Tw Cen MT" panose="020B0602020104020603" pitchFamily="34" charset="0"/>
      <p:regular r:id="rId41"/>
      <p:bold r:id="rId42"/>
      <p:italic r:id="rId43"/>
      <p:boldItalic r:id="rId44"/>
    </p:embeddedFont>
    <p:embeddedFont>
      <p:font typeface="Calibri" panose="020F0502020204030204" pitchFamily="34" charset="0"/>
      <p:regular r:id="rId45"/>
      <p:bold r:id="rId46"/>
      <p:italic r:id="rId47"/>
      <p:boldItalic r:id="rId48"/>
    </p:embeddedFont>
    <p:embeddedFont>
      <p:font typeface="Calibri Light" panose="020F0302020204030204" pitchFamily="34" charset="0"/>
      <p:regular r:id="rId49"/>
      <p:italic r:id="rId5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1126"/>
    <a:srgbClr val="382873"/>
    <a:srgbClr val="25136D"/>
    <a:srgbClr val="006994"/>
    <a:srgbClr val="006B3F"/>
    <a:srgbClr val="FCD11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Stijl, licht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92" autoAdjust="0"/>
    <p:restoredTop sz="84775" autoAdjust="0"/>
  </p:normalViewPr>
  <p:slideViewPr>
    <p:cSldViewPr snapToGrid="0">
      <p:cViewPr varScale="1">
        <p:scale>
          <a:sx n="61" d="100"/>
          <a:sy n="61" d="100"/>
        </p:scale>
        <p:origin x="808" y="24"/>
      </p:cViewPr>
      <p:guideLst/>
    </p:cSldViewPr>
  </p:slideViewPr>
  <p:outlineViewPr>
    <p:cViewPr>
      <p:scale>
        <a:sx n="33" d="100"/>
        <a:sy n="33" d="100"/>
      </p:scale>
      <p:origin x="0" y="0"/>
    </p:cViewPr>
  </p:outlineViewPr>
  <p:notesTextViewPr>
    <p:cViewPr>
      <p:scale>
        <a:sx n="125" d="100"/>
        <a:sy n="125" d="100"/>
      </p:scale>
      <p:origin x="0" y="0"/>
    </p:cViewPr>
  </p:notesTextViewPr>
  <p:notesViewPr>
    <p:cSldViewPr snapToGrid="0">
      <p:cViewPr varScale="1">
        <p:scale>
          <a:sx n="114" d="100"/>
          <a:sy n="114" d="100"/>
        </p:scale>
        <p:origin x="5202"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11.fntdata"/><Relationship Id="rId21" Type="http://schemas.openxmlformats.org/officeDocument/2006/relationships/slide" Target="slides/slide18.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font" Target="fonts/font19.fntdata"/><Relationship Id="rId50" Type="http://schemas.openxmlformats.org/officeDocument/2006/relationships/font" Target="fonts/font22.fntdata"/><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font" Target="fonts/font1.fntdata"/><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font" Target="fonts/font17.fntdata"/><Relationship Id="rId53" Type="http://schemas.openxmlformats.org/officeDocument/2006/relationships/theme" Target="theme/theme1.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3.fntdata"/><Relationship Id="rId44" Type="http://schemas.openxmlformats.org/officeDocument/2006/relationships/font" Target="fonts/font16.fntdata"/><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font" Target="fonts/font20.fntdata"/><Relationship Id="rId8" Type="http://schemas.openxmlformats.org/officeDocument/2006/relationships/slide" Target="slides/slide5.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font" Target="fonts/font18.fntdata"/><Relationship Id="rId20" Type="http://schemas.openxmlformats.org/officeDocument/2006/relationships/slide" Target="slides/slide17.xml"/><Relationship Id="rId41" Type="http://schemas.openxmlformats.org/officeDocument/2006/relationships/font" Target="fonts/font13.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handoutMaster" Target="handoutMasters/handoutMaster1.xml"/><Relationship Id="rId36" Type="http://schemas.openxmlformats.org/officeDocument/2006/relationships/font" Target="fonts/font8.fntdata"/><Relationship Id="rId49" Type="http://schemas.openxmlformats.org/officeDocument/2006/relationships/font" Target="fonts/font21.fntdata"/></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19E196BD-3462-4D75-9453-B7D4980A95BE}" type="datetimeFigureOut">
              <a:rPr lang="en-US" smtClean="0"/>
              <a:t>7/13/2022</a:t>
            </a:fld>
            <a:endParaRPr lang="en-US"/>
          </a:p>
        </p:txBody>
      </p:sp>
      <p:sp>
        <p:nvSpPr>
          <p:cNvPr id="4" name="Footer Placeholder 3"/>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DD1E8DCE-090D-4639-9855-3F0D1FAE2DEB}" type="slidenum">
              <a:rPr lang="en-US" smtClean="0"/>
              <a:t>‹#›</a:t>
            </a:fld>
            <a:endParaRPr lang="en-US"/>
          </a:p>
        </p:txBody>
      </p:sp>
    </p:spTree>
    <p:extLst>
      <p:ext uri="{BB962C8B-B14F-4D97-AF65-F5344CB8AC3E}">
        <p14:creationId xmlns:p14="http://schemas.microsoft.com/office/powerpoint/2010/main" val="24949272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1"/>
            <a:ext cx="2945659" cy="498135"/>
          </a:xfrm>
          <a:prstGeom prst="rect">
            <a:avLst/>
          </a:prstGeom>
        </p:spPr>
        <p:txBody>
          <a:bodyPr vert="horz" lIns="96661" tIns="48331" rIns="96661" bIns="48331" rtlCol="0"/>
          <a:lstStyle>
            <a:lvl1pPr algn="l">
              <a:defRPr sz="1300"/>
            </a:lvl1pPr>
          </a:lstStyle>
          <a:p>
            <a:endParaRPr lang="en-GB"/>
          </a:p>
        </p:txBody>
      </p:sp>
      <p:sp>
        <p:nvSpPr>
          <p:cNvPr id="3" name="Tijdelijke aanduiding voor datum 2"/>
          <p:cNvSpPr>
            <a:spLocks noGrp="1"/>
          </p:cNvSpPr>
          <p:nvPr>
            <p:ph type="dt" idx="1"/>
          </p:nvPr>
        </p:nvSpPr>
        <p:spPr>
          <a:xfrm>
            <a:off x="3850443" y="1"/>
            <a:ext cx="2945659" cy="498135"/>
          </a:xfrm>
          <a:prstGeom prst="rect">
            <a:avLst/>
          </a:prstGeom>
        </p:spPr>
        <p:txBody>
          <a:bodyPr vert="horz" lIns="96661" tIns="48331" rIns="96661" bIns="48331" rtlCol="0"/>
          <a:lstStyle>
            <a:lvl1pPr algn="r">
              <a:defRPr sz="1300"/>
            </a:lvl1pPr>
          </a:lstStyle>
          <a:p>
            <a:fld id="{84616A3F-A300-41B5-B3CB-DA568940D511}" type="datetimeFigureOut">
              <a:rPr lang="en-GB" smtClean="0"/>
              <a:t>13/07/2022</a:t>
            </a:fld>
            <a:endParaRPr lang="en-GB"/>
          </a:p>
        </p:txBody>
      </p:sp>
      <p:sp>
        <p:nvSpPr>
          <p:cNvPr id="4" name="Tijdelijke aanduiding voor dia-afbeelding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6661" tIns="48331" rIns="96661" bIns="48331" rtlCol="0" anchor="ctr"/>
          <a:lstStyle/>
          <a:p>
            <a:endParaRPr lang="en-GB"/>
          </a:p>
        </p:txBody>
      </p:sp>
      <p:sp>
        <p:nvSpPr>
          <p:cNvPr id="5" name="Tijdelijke aanduiding voor notities 4"/>
          <p:cNvSpPr>
            <a:spLocks noGrp="1"/>
          </p:cNvSpPr>
          <p:nvPr>
            <p:ph type="body" sz="quarter" idx="3"/>
          </p:nvPr>
        </p:nvSpPr>
        <p:spPr>
          <a:xfrm>
            <a:off x="679768" y="4777958"/>
            <a:ext cx="5438140" cy="3909239"/>
          </a:xfrm>
          <a:prstGeom prst="rect">
            <a:avLst/>
          </a:prstGeom>
        </p:spPr>
        <p:txBody>
          <a:bodyPr vert="horz" lIns="96661" tIns="48331" rIns="96661" bIns="48331"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6" name="Tijdelijke aanduiding voor voettekst 5"/>
          <p:cNvSpPr>
            <a:spLocks noGrp="1"/>
          </p:cNvSpPr>
          <p:nvPr>
            <p:ph type="ftr" sz="quarter" idx="4"/>
          </p:nvPr>
        </p:nvSpPr>
        <p:spPr>
          <a:xfrm>
            <a:off x="0" y="9430091"/>
            <a:ext cx="2945659" cy="498134"/>
          </a:xfrm>
          <a:prstGeom prst="rect">
            <a:avLst/>
          </a:prstGeom>
        </p:spPr>
        <p:txBody>
          <a:bodyPr vert="horz" lIns="96661" tIns="48331" rIns="96661" bIns="48331" rtlCol="0" anchor="b"/>
          <a:lstStyle>
            <a:lvl1pPr algn="l">
              <a:defRPr sz="1300"/>
            </a:lvl1pPr>
          </a:lstStyle>
          <a:p>
            <a:endParaRPr lang="en-GB"/>
          </a:p>
        </p:txBody>
      </p:sp>
      <p:sp>
        <p:nvSpPr>
          <p:cNvPr id="7" name="Tijdelijke aanduiding voor dianummer 6"/>
          <p:cNvSpPr>
            <a:spLocks noGrp="1"/>
          </p:cNvSpPr>
          <p:nvPr>
            <p:ph type="sldNum" sz="quarter" idx="5"/>
          </p:nvPr>
        </p:nvSpPr>
        <p:spPr>
          <a:xfrm>
            <a:off x="3850443" y="9430091"/>
            <a:ext cx="2945659" cy="498134"/>
          </a:xfrm>
          <a:prstGeom prst="rect">
            <a:avLst/>
          </a:prstGeom>
        </p:spPr>
        <p:txBody>
          <a:bodyPr vert="horz" lIns="96661" tIns="48331" rIns="96661" bIns="48331" rtlCol="0" anchor="b"/>
          <a:lstStyle>
            <a:lvl1pPr algn="r">
              <a:defRPr sz="1300"/>
            </a:lvl1pPr>
          </a:lstStyle>
          <a:p>
            <a:fld id="{D16612D9-2455-4B10-88F2-93270A67D0F3}" type="slidenum">
              <a:rPr lang="en-GB" smtClean="0"/>
              <a:t>‹#›</a:t>
            </a:fld>
            <a:endParaRPr lang="en-GB"/>
          </a:p>
        </p:txBody>
      </p:sp>
    </p:spTree>
    <p:extLst>
      <p:ext uri="{BB962C8B-B14F-4D97-AF65-F5344CB8AC3E}">
        <p14:creationId xmlns:p14="http://schemas.microsoft.com/office/powerpoint/2010/main" val="4164738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B0C2A6-33E7-4D78-8CED-DE0A5E3F5E0E}" type="slidenum">
              <a:rPr lang="en-US" smtClean="0"/>
              <a:t>0</a:t>
            </a:fld>
            <a:endParaRPr lang="en-US"/>
          </a:p>
        </p:txBody>
      </p:sp>
    </p:spTree>
    <p:extLst>
      <p:ext uri="{BB962C8B-B14F-4D97-AF65-F5344CB8AC3E}">
        <p14:creationId xmlns:p14="http://schemas.microsoft.com/office/powerpoint/2010/main" val="9653701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While the contribution of Housing, Water, Electricity and Gas (13.7%) increased by 1.3 percentage points between May and June 2022, food inflation (45.9%) reduced by 2.5 percentage points and Transport also marginally reduced by 0.1 percentage points.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Tijdelijke aanduiding voor dianummer 3"/>
          <p:cNvSpPr>
            <a:spLocks noGrp="1"/>
          </p:cNvSpPr>
          <p:nvPr>
            <p:ph type="sldNum" sz="quarter" idx="5"/>
          </p:nvPr>
        </p:nvSpPr>
        <p:spPr/>
        <p:txBody>
          <a:bodyPr/>
          <a:lstStyle/>
          <a:p>
            <a:fld id="{D16612D9-2455-4B10-88F2-93270A67D0F3}" type="slidenum">
              <a:rPr lang="en-GB" smtClean="0"/>
              <a:t>9</a:t>
            </a:fld>
            <a:endParaRPr lang="en-GB" dirty="0"/>
          </a:p>
        </p:txBody>
      </p:sp>
    </p:spTree>
    <p:extLst>
      <p:ext uri="{BB962C8B-B14F-4D97-AF65-F5344CB8AC3E}">
        <p14:creationId xmlns:p14="http://schemas.microsoft.com/office/powerpoint/2010/main" val="2483578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latin typeface="Raleway" panose="020B0503030101060003" pitchFamily="34" charset="0"/>
              </a:rPr>
              <a:t>Focusing on food inflation on a year-on-year basis (30.7%) for June 2022, nine subclasses recorded higher rates. This was distantly led by Oils and Fats (58.0%) followed by Water (43.2%) and Cereal Products (38.4%). In the case of month-on-month food inflation XXX subclasses record rates higher than than the national average (4.0%).</a:t>
            </a:r>
          </a:p>
        </p:txBody>
      </p:sp>
      <p:sp>
        <p:nvSpPr>
          <p:cNvPr id="4" name="Tijdelijke aanduiding voor dianummer 3"/>
          <p:cNvSpPr>
            <a:spLocks noGrp="1"/>
          </p:cNvSpPr>
          <p:nvPr>
            <p:ph type="sldNum" sz="quarter" idx="5"/>
          </p:nvPr>
        </p:nvSpPr>
        <p:spPr/>
        <p:txBody>
          <a:bodyPr/>
          <a:lstStyle/>
          <a:p>
            <a:fld id="{D16612D9-2455-4B10-88F2-93270A67D0F3}" type="slidenum">
              <a:rPr lang="en-GB" smtClean="0"/>
              <a:t>10</a:t>
            </a:fld>
            <a:endParaRPr lang="en-GB" dirty="0"/>
          </a:p>
        </p:txBody>
      </p:sp>
    </p:spTree>
    <p:extLst>
      <p:ext uri="{BB962C8B-B14F-4D97-AF65-F5344CB8AC3E}">
        <p14:creationId xmlns:p14="http://schemas.microsoft.com/office/powerpoint/2010/main" val="20711477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For the third month in a row (since April 2022) imported items record higher inflation rates than locally produced items. The gap widened in June 2022 (2.1 percentage points) relative to the variations recorded in both April (1.7 percentage points) and May (0.9 percentage points).</a:t>
            </a:r>
          </a:p>
        </p:txBody>
      </p:sp>
      <p:sp>
        <p:nvSpPr>
          <p:cNvPr id="4" name="Slide Number Placeholder 3"/>
          <p:cNvSpPr>
            <a:spLocks noGrp="1"/>
          </p:cNvSpPr>
          <p:nvPr>
            <p:ph type="sldNum" sz="quarter" idx="5"/>
          </p:nvPr>
        </p:nvSpPr>
        <p:spPr/>
        <p:txBody>
          <a:bodyPr/>
          <a:lstStyle/>
          <a:p>
            <a:fld id="{D16612D9-2455-4B10-88F2-93270A67D0F3}" type="slidenum">
              <a:rPr lang="en-GB" smtClean="0"/>
              <a:t>11</a:t>
            </a:fld>
            <a:endParaRPr lang="en-GB" dirty="0"/>
          </a:p>
        </p:txBody>
      </p:sp>
    </p:spTree>
    <p:extLst>
      <p:ext uri="{BB962C8B-B14F-4D97-AF65-F5344CB8AC3E}">
        <p14:creationId xmlns:p14="http://schemas.microsoft.com/office/powerpoint/2010/main" val="19219157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16612D9-2455-4B10-88F2-93270A67D0F3}" type="slidenum">
              <a:rPr lang="en-GB" smtClean="0"/>
              <a:t>12</a:t>
            </a:fld>
            <a:endParaRPr lang="en-GB" dirty="0"/>
          </a:p>
        </p:txBody>
      </p:sp>
    </p:spTree>
    <p:extLst>
      <p:ext uri="{BB962C8B-B14F-4D97-AF65-F5344CB8AC3E}">
        <p14:creationId xmlns:p14="http://schemas.microsoft.com/office/powerpoint/2010/main" val="3297225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16612D9-2455-4B10-88F2-93270A67D0F3}" type="slidenum">
              <a:rPr lang="en-GB" smtClean="0"/>
              <a:t>13</a:t>
            </a:fld>
            <a:endParaRPr lang="en-GB" dirty="0"/>
          </a:p>
        </p:txBody>
      </p:sp>
    </p:spTree>
    <p:extLst>
      <p:ext uri="{BB962C8B-B14F-4D97-AF65-F5344CB8AC3E}">
        <p14:creationId xmlns:p14="http://schemas.microsoft.com/office/powerpoint/2010/main" val="33504882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mn-lt"/>
              </a:rPr>
              <a:t>Centrals Region recorded highest food inflation (40.9%) and Eastern Region, the highest non-food inflation (35.5%). Overall eastern Region recorded the overall highest inflation (35.8%) followed by Western Region 33.9% and Central Region (31.6%). While Greater Accra recorded the fourth highest rate of inflation 30.9% it should be noted that it weight to the computation of inflation is XXX</a:t>
            </a:r>
          </a:p>
        </p:txBody>
      </p:sp>
      <p:sp>
        <p:nvSpPr>
          <p:cNvPr id="4" name="Tijdelijke aanduiding voor dianummer 3"/>
          <p:cNvSpPr>
            <a:spLocks noGrp="1"/>
          </p:cNvSpPr>
          <p:nvPr>
            <p:ph type="sldNum" sz="quarter" idx="5"/>
          </p:nvPr>
        </p:nvSpPr>
        <p:spPr/>
        <p:txBody>
          <a:bodyPr/>
          <a:lstStyle/>
          <a:p>
            <a:fld id="{D16612D9-2455-4B10-88F2-93270A67D0F3}" type="slidenum">
              <a:rPr lang="en-GB" smtClean="0"/>
              <a:t>14</a:t>
            </a:fld>
            <a:endParaRPr lang="en-GB" dirty="0"/>
          </a:p>
        </p:txBody>
      </p:sp>
    </p:spTree>
    <p:extLst>
      <p:ext uri="{BB962C8B-B14F-4D97-AF65-F5344CB8AC3E}">
        <p14:creationId xmlns:p14="http://schemas.microsoft.com/office/powerpoint/2010/main" val="3422491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t>Transport (64.5%) recorded the highest rate of inflation in the Eastern Region, for food inflation in the Central Region Oils and Fats had the highest rate of inflation of 63.5%.</a:t>
            </a:r>
          </a:p>
        </p:txBody>
      </p:sp>
      <p:sp>
        <p:nvSpPr>
          <p:cNvPr id="4" name="Tijdelijke aanduiding voor dianummer 3"/>
          <p:cNvSpPr>
            <a:spLocks noGrp="1"/>
          </p:cNvSpPr>
          <p:nvPr>
            <p:ph type="sldNum" sz="quarter" idx="5"/>
          </p:nvPr>
        </p:nvSpPr>
        <p:spPr/>
        <p:txBody>
          <a:bodyPr/>
          <a:lstStyle/>
          <a:p>
            <a:fld id="{D16612D9-2455-4B10-88F2-93270A67D0F3}" type="slidenum">
              <a:rPr lang="en-GB" smtClean="0"/>
              <a:t>15</a:t>
            </a:fld>
            <a:endParaRPr lang="en-GB" dirty="0"/>
          </a:p>
        </p:txBody>
      </p:sp>
    </p:spTree>
    <p:extLst>
      <p:ext uri="{BB962C8B-B14F-4D97-AF65-F5344CB8AC3E}">
        <p14:creationId xmlns:p14="http://schemas.microsoft.com/office/powerpoint/2010/main" val="9298722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mn-lt"/>
              </a:rPr>
              <a:t>Ninety-seven out of the 307 recorded rates higher than the national average with more than half (52.6%) being non-food items or locally produced items (51.5%).</a:t>
            </a:r>
          </a:p>
        </p:txBody>
      </p:sp>
      <p:sp>
        <p:nvSpPr>
          <p:cNvPr id="4" name="Tijdelijke aanduiding voor dianummer 3"/>
          <p:cNvSpPr>
            <a:spLocks noGrp="1"/>
          </p:cNvSpPr>
          <p:nvPr>
            <p:ph type="sldNum" sz="quarter" idx="5"/>
          </p:nvPr>
        </p:nvSpPr>
        <p:spPr/>
        <p:txBody>
          <a:bodyPr/>
          <a:lstStyle/>
          <a:p>
            <a:fld id="{D16612D9-2455-4B10-88F2-93270A67D0F3}" type="slidenum">
              <a:rPr lang="en-GB" smtClean="0"/>
              <a:t>18</a:t>
            </a:fld>
            <a:endParaRPr lang="en-GB" dirty="0"/>
          </a:p>
        </p:txBody>
      </p:sp>
    </p:spTree>
    <p:extLst>
      <p:ext uri="{BB962C8B-B14F-4D97-AF65-F5344CB8AC3E}">
        <p14:creationId xmlns:p14="http://schemas.microsoft.com/office/powerpoint/2010/main" val="15933641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latin typeface="+mn-lt"/>
            </a:endParaRPr>
          </a:p>
        </p:txBody>
      </p:sp>
      <p:sp>
        <p:nvSpPr>
          <p:cNvPr id="4" name="Tijdelijke aanduiding voor dianummer 3"/>
          <p:cNvSpPr>
            <a:spLocks noGrp="1"/>
          </p:cNvSpPr>
          <p:nvPr>
            <p:ph type="sldNum" sz="quarter" idx="5"/>
          </p:nvPr>
        </p:nvSpPr>
        <p:spPr/>
        <p:txBody>
          <a:bodyPr/>
          <a:lstStyle/>
          <a:p>
            <a:fld id="{D16612D9-2455-4B10-88F2-93270A67D0F3}" type="slidenum">
              <a:rPr lang="en-GB" smtClean="0"/>
              <a:t>19</a:t>
            </a:fld>
            <a:endParaRPr lang="en-GB" dirty="0"/>
          </a:p>
        </p:txBody>
      </p:sp>
    </p:spTree>
    <p:extLst>
      <p:ext uri="{BB962C8B-B14F-4D97-AF65-F5344CB8AC3E}">
        <p14:creationId xmlns:p14="http://schemas.microsoft.com/office/powerpoint/2010/main" val="22267375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D16612D9-2455-4B10-88F2-93270A67D0F3}" type="slidenum">
              <a:rPr lang="en-GB" smtClean="0"/>
              <a:t>20</a:t>
            </a:fld>
            <a:endParaRPr lang="en-GB" dirty="0"/>
          </a:p>
        </p:txBody>
      </p:sp>
    </p:spTree>
    <p:extLst>
      <p:ext uri="{BB962C8B-B14F-4D97-AF65-F5344CB8AC3E}">
        <p14:creationId xmlns:p14="http://schemas.microsoft.com/office/powerpoint/2010/main" val="3670167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6612D9-2455-4B10-88F2-93270A67D0F3}" type="slidenum">
              <a:rPr lang="en-GB" smtClean="0"/>
              <a:t>1</a:t>
            </a:fld>
            <a:endParaRPr lang="en-GB" dirty="0"/>
          </a:p>
        </p:txBody>
      </p:sp>
    </p:spTree>
    <p:extLst>
      <p:ext uri="{BB962C8B-B14F-4D97-AF65-F5344CB8AC3E}">
        <p14:creationId xmlns:p14="http://schemas.microsoft.com/office/powerpoint/2010/main" val="132677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D16612D9-2455-4B10-88F2-93270A67D0F3}" type="slidenum">
              <a:rPr lang="en-GB" smtClean="0"/>
              <a:t>21</a:t>
            </a:fld>
            <a:endParaRPr lang="en-GB"/>
          </a:p>
        </p:txBody>
      </p:sp>
    </p:spTree>
    <p:extLst>
      <p:ext uri="{BB962C8B-B14F-4D97-AF65-F5344CB8AC3E}">
        <p14:creationId xmlns:p14="http://schemas.microsoft.com/office/powerpoint/2010/main" val="10409090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a:p>
        </p:txBody>
      </p:sp>
      <p:sp>
        <p:nvSpPr>
          <p:cNvPr id="4" name="Tijdelijke aanduiding voor dianummer 3"/>
          <p:cNvSpPr>
            <a:spLocks noGrp="1"/>
          </p:cNvSpPr>
          <p:nvPr>
            <p:ph type="sldNum" sz="quarter" idx="5"/>
          </p:nvPr>
        </p:nvSpPr>
        <p:spPr/>
        <p:txBody>
          <a:bodyPr/>
          <a:lstStyle/>
          <a:p>
            <a:fld id="{D16612D9-2455-4B10-88F2-93270A67D0F3}" type="slidenum">
              <a:rPr lang="en-GB" smtClean="0"/>
              <a:t>22</a:t>
            </a:fld>
            <a:endParaRPr lang="en-GB"/>
          </a:p>
        </p:txBody>
      </p:sp>
    </p:spTree>
    <p:extLst>
      <p:ext uri="{BB962C8B-B14F-4D97-AF65-F5344CB8AC3E}">
        <p14:creationId xmlns:p14="http://schemas.microsoft.com/office/powerpoint/2010/main" val="2651476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D16612D9-2455-4B10-88F2-93270A67D0F3}" type="slidenum">
              <a:rPr lang="en-GB" smtClean="0"/>
              <a:t>2</a:t>
            </a:fld>
            <a:endParaRPr lang="en-GB" dirty="0"/>
          </a:p>
        </p:txBody>
      </p:sp>
    </p:spTree>
    <p:extLst>
      <p:ext uri="{BB962C8B-B14F-4D97-AF65-F5344CB8AC3E}">
        <p14:creationId xmlns:p14="http://schemas.microsoft.com/office/powerpoint/2010/main" val="48257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D16612D9-2455-4B10-88F2-93270A67D0F3}" type="slidenum">
              <a:rPr lang="en-GB" smtClean="0"/>
              <a:t>3</a:t>
            </a:fld>
            <a:endParaRPr lang="en-GB" dirty="0"/>
          </a:p>
        </p:txBody>
      </p:sp>
    </p:spTree>
    <p:extLst>
      <p:ext uri="{BB962C8B-B14F-4D97-AF65-F5344CB8AC3E}">
        <p14:creationId xmlns:p14="http://schemas.microsoft.com/office/powerpoint/2010/main" val="3055853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D16612D9-2455-4B10-88F2-93270A67D0F3}" type="slidenum">
              <a:rPr lang="en-GB" smtClean="0"/>
              <a:t>4</a:t>
            </a:fld>
            <a:endParaRPr lang="en-GB" dirty="0"/>
          </a:p>
        </p:txBody>
      </p:sp>
    </p:spTree>
    <p:extLst>
      <p:ext uri="{BB962C8B-B14F-4D97-AF65-F5344CB8AC3E}">
        <p14:creationId xmlns:p14="http://schemas.microsoft.com/office/powerpoint/2010/main" val="2134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t>Relative to May 2022, year-on-year inflation increased by 2.2 percentage points in June 2022 and month-on-month inflation dropped by 0.9 percentage points over the same period.</a:t>
            </a:r>
          </a:p>
          <a:p>
            <a:endParaRPr lang="en-GB" dirty="0"/>
          </a:p>
          <a:p>
            <a:r>
              <a:rPr lang="en-GB" dirty="0"/>
              <a:t>On a quarterly basis average rate of inflation has increased by 10.7 percentage points in the second quarter (27.0%) of 2022 relative to the first quarter (16.3%).</a:t>
            </a:r>
          </a:p>
        </p:txBody>
      </p:sp>
      <p:sp>
        <p:nvSpPr>
          <p:cNvPr id="4" name="Tijdelijke aanduiding voor dianummer 3"/>
          <p:cNvSpPr>
            <a:spLocks noGrp="1"/>
          </p:cNvSpPr>
          <p:nvPr>
            <p:ph type="sldNum" sz="quarter" idx="5"/>
          </p:nvPr>
        </p:nvSpPr>
        <p:spPr/>
        <p:txBody>
          <a:bodyPr/>
          <a:lstStyle/>
          <a:p>
            <a:fld id="{D16612D9-2455-4B10-88F2-93270A67D0F3}" type="slidenum">
              <a:rPr lang="en-GB" smtClean="0"/>
              <a:t>5</a:t>
            </a:fld>
            <a:endParaRPr lang="en-GB" dirty="0"/>
          </a:p>
        </p:txBody>
      </p:sp>
    </p:spTree>
    <p:extLst>
      <p:ext uri="{BB962C8B-B14F-4D97-AF65-F5344CB8AC3E}">
        <p14:creationId xmlns:p14="http://schemas.microsoft.com/office/powerpoint/2010/main" val="2485362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t>On year-on-year basis, the difference between food inflation (30.7%) and Non-food (29.1%) was 1.6 percentage points.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On month-on-month basis, non-food inflation records a higher rate of 3.6% relative to food (2.3%), leading to 1.3 percentage point difference.</a:t>
            </a:r>
          </a:p>
          <a:p>
            <a:endParaRPr lang="en-GB" dirty="0"/>
          </a:p>
          <a:p>
            <a:r>
              <a:rPr lang="en-GB" dirty="0"/>
              <a:t>The percentage point increase in Non-food inflation (3.4) between May and June 2022 is higher than food inflation (0.6).</a:t>
            </a:r>
          </a:p>
          <a:p>
            <a:endParaRPr lang="en-GB" dirty="0"/>
          </a:p>
          <a:p>
            <a:r>
              <a:rPr lang="en-GB" dirty="0"/>
              <a:t>The percentage point difference between inflation for imported items (31.3%) and locally domestic items (29.2%) was 2.1</a:t>
            </a:r>
          </a:p>
        </p:txBody>
      </p:sp>
      <p:sp>
        <p:nvSpPr>
          <p:cNvPr id="4" name="Tijdelijke aanduiding voor dianummer 3"/>
          <p:cNvSpPr>
            <a:spLocks noGrp="1"/>
          </p:cNvSpPr>
          <p:nvPr>
            <p:ph type="sldNum" sz="quarter" idx="5"/>
          </p:nvPr>
        </p:nvSpPr>
        <p:spPr/>
        <p:txBody>
          <a:bodyPr/>
          <a:lstStyle/>
          <a:p>
            <a:fld id="{D16612D9-2455-4B10-88F2-93270A67D0F3}" type="slidenum">
              <a:rPr lang="en-GB" smtClean="0"/>
              <a:t>6</a:t>
            </a:fld>
            <a:endParaRPr lang="en-GB" dirty="0"/>
          </a:p>
        </p:txBody>
      </p:sp>
    </p:spTree>
    <p:extLst>
      <p:ext uri="{BB962C8B-B14F-4D97-AF65-F5344CB8AC3E}">
        <p14:creationId xmlns:p14="http://schemas.microsoft.com/office/powerpoint/2010/main" val="5788838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t>Six {Transport (41.6%), Household Equipment and Maintenance (39.6%), Housing, Water, Electricity and Gas (38.4%), Personal Care and Miscellaneous Goods (31.7%), Recreation, Sports and Culture (31.3%) and Food and Non-Alcoholic Beverages (30.7%)} out of the 13 divisions recorded inflation rates higher than the national average (29.8%).</a:t>
            </a:r>
          </a:p>
          <a:p>
            <a:endParaRPr lang="en-GB" dirty="0"/>
          </a:p>
          <a:p>
            <a:r>
              <a:rPr lang="en-GB" dirty="0"/>
              <a:t>All 13 divisions for the computation of inflation recorded rates higher than the rolling average for the July 2021 to June 2022 with six of the divisions surging more than twice.</a:t>
            </a:r>
          </a:p>
        </p:txBody>
      </p:sp>
      <p:sp>
        <p:nvSpPr>
          <p:cNvPr id="4" name="Tijdelijke aanduiding voor dianummer 3"/>
          <p:cNvSpPr>
            <a:spLocks noGrp="1"/>
          </p:cNvSpPr>
          <p:nvPr>
            <p:ph type="sldNum" sz="quarter" idx="5"/>
          </p:nvPr>
        </p:nvSpPr>
        <p:spPr/>
        <p:txBody>
          <a:bodyPr/>
          <a:lstStyle/>
          <a:p>
            <a:fld id="{D16612D9-2455-4B10-88F2-93270A67D0F3}" type="slidenum">
              <a:rPr lang="en-GB" smtClean="0"/>
              <a:t>7</a:t>
            </a:fld>
            <a:endParaRPr lang="en-GB" dirty="0"/>
          </a:p>
        </p:txBody>
      </p:sp>
    </p:spTree>
    <p:extLst>
      <p:ext uri="{BB962C8B-B14F-4D97-AF65-F5344CB8AC3E}">
        <p14:creationId xmlns:p14="http://schemas.microsoft.com/office/powerpoint/2010/main" val="7172592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Also on a month-on-month basis six divisions {Transport (5.1%), Household Equipment and Maintenance (5.0), Housing, Water, Electricity and Gas (4.3%), Personal Care and Miscellaneous Goods (3.9%), Recreation, Sports and Culture (3.6%) and Clothing and Footwear(3.3%)} record inflation rates higher than the national average (3.0%)}.</a:t>
            </a:r>
            <a:br>
              <a:rPr lang="en-GB" dirty="0"/>
            </a:br>
            <a:r>
              <a:rPr lang="en-GB" dirty="0"/>
              <a:t/>
            </a:r>
            <a:br>
              <a:rPr lang="en-GB" dirty="0"/>
            </a:br>
            <a:r>
              <a:rPr lang="en-GB" dirty="0"/>
              <a:t>Information and Communication recorded a deflation in June 2022 of 1.8%.</a:t>
            </a:r>
          </a:p>
          <a:p>
            <a:endParaRPr lang="en-GB" dirty="0"/>
          </a:p>
        </p:txBody>
      </p:sp>
      <p:sp>
        <p:nvSpPr>
          <p:cNvPr id="4" name="Slide Number Placeholder 3"/>
          <p:cNvSpPr>
            <a:spLocks noGrp="1"/>
          </p:cNvSpPr>
          <p:nvPr>
            <p:ph type="sldNum" sz="quarter" idx="5"/>
          </p:nvPr>
        </p:nvSpPr>
        <p:spPr/>
        <p:txBody>
          <a:bodyPr/>
          <a:lstStyle/>
          <a:p>
            <a:fld id="{D16612D9-2455-4B10-88F2-93270A67D0F3}" type="slidenum">
              <a:rPr lang="en-GB" smtClean="0"/>
              <a:t>8</a:t>
            </a:fld>
            <a:endParaRPr lang="en-GB" dirty="0"/>
          </a:p>
        </p:txBody>
      </p:sp>
    </p:spTree>
    <p:extLst>
      <p:ext uri="{BB962C8B-B14F-4D97-AF65-F5344CB8AC3E}">
        <p14:creationId xmlns:p14="http://schemas.microsoft.com/office/powerpoint/2010/main" val="10822141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13B02EE2-0482-4E5A-8286-345E63C6620E}"/>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en-GB"/>
          </a:p>
        </p:txBody>
      </p:sp>
      <p:sp>
        <p:nvSpPr>
          <p:cNvPr id="3" name="Ondertitel 2">
            <a:extLst>
              <a:ext uri="{FF2B5EF4-FFF2-40B4-BE49-F238E27FC236}">
                <a16:creationId xmlns:a16="http://schemas.microsoft.com/office/drawing/2014/main" xmlns="" id="{DA763E77-8784-4206-8D91-8426BA3F17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GB"/>
          </a:p>
        </p:txBody>
      </p:sp>
      <p:sp>
        <p:nvSpPr>
          <p:cNvPr id="4" name="Tijdelijke aanduiding voor datum 3">
            <a:extLst>
              <a:ext uri="{FF2B5EF4-FFF2-40B4-BE49-F238E27FC236}">
                <a16:creationId xmlns:a16="http://schemas.microsoft.com/office/drawing/2014/main" xmlns="" id="{AC58B38C-EFF7-413F-BA73-6D30FCEC9D01}"/>
              </a:ext>
            </a:extLst>
          </p:cNvPr>
          <p:cNvSpPr>
            <a:spLocks noGrp="1"/>
          </p:cNvSpPr>
          <p:nvPr>
            <p:ph type="dt" sz="half" idx="10"/>
          </p:nvPr>
        </p:nvSpPr>
        <p:spPr/>
        <p:txBody>
          <a:bodyPr/>
          <a:lstStyle/>
          <a:p>
            <a:fld id="{D414F9DA-C245-EE47-AF97-0EAF9714E264}" type="datetime1">
              <a:rPr lang="en-US" smtClean="0"/>
              <a:t>7/13/2022</a:t>
            </a:fld>
            <a:endParaRPr lang="en-GB"/>
          </a:p>
        </p:txBody>
      </p:sp>
      <p:sp>
        <p:nvSpPr>
          <p:cNvPr id="5" name="Tijdelijke aanduiding voor voettekst 4">
            <a:extLst>
              <a:ext uri="{FF2B5EF4-FFF2-40B4-BE49-F238E27FC236}">
                <a16:creationId xmlns:a16="http://schemas.microsoft.com/office/drawing/2014/main" xmlns="" id="{7BD0FFD9-12C2-4341-A4CA-8EAB623B2457}"/>
              </a:ext>
            </a:extLst>
          </p:cNvPr>
          <p:cNvSpPr>
            <a:spLocks noGrp="1"/>
          </p:cNvSpPr>
          <p:nvPr>
            <p:ph type="ftr" sz="quarter" idx="11"/>
          </p:nvPr>
        </p:nvSpPr>
        <p:spPr/>
        <p:txBody>
          <a:bodyPr/>
          <a:lstStyle/>
          <a:p>
            <a:endParaRPr lang="en-GB"/>
          </a:p>
        </p:txBody>
      </p:sp>
      <p:sp>
        <p:nvSpPr>
          <p:cNvPr id="6" name="Tijdelijke aanduiding voor dianummer 5">
            <a:extLst>
              <a:ext uri="{FF2B5EF4-FFF2-40B4-BE49-F238E27FC236}">
                <a16:creationId xmlns:a16="http://schemas.microsoft.com/office/drawing/2014/main" xmlns="" id="{B03AB7B4-8A41-446F-A7A6-97347E42C5B0}"/>
              </a:ext>
            </a:extLst>
          </p:cNvPr>
          <p:cNvSpPr>
            <a:spLocks noGrp="1"/>
          </p:cNvSpPr>
          <p:nvPr>
            <p:ph type="sldNum" sz="quarter" idx="12"/>
          </p:nvPr>
        </p:nvSpPr>
        <p:spPr/>
        <p:txBody>
          <a:bodyPr/>
          <a:lstStyle/>
          <a:p>
            <a:fld id="{5A54F868-F828-472F-BCFA-81EF005179B6}" type="slidenum">
              <a:rPr lang="en-GB" smtClean="0"/>
              <a:t>‹#›</a:t>
            </a:fld>
            <a:endParaRPr lang="en-GB"/>
          </a:p>
        </p:txBody>
      </p:sp>
      <p:sp>
        <p:nvSpPr>
          <p:cNvPr id="7" name="Rechthoek 6">
            <a:extLst>
              <a:ext uri="{FF2B5EF4-FFF2-40B4-BE49-F238E27FC236}">
                <a16:creationId xmlns:a16="http://schemas.microsoft.com/office/drawing/2014/main" xmlns="" id="{0B595B76-562B-44E5-9969-79BEE9074E61}"/>
              </a:ext>
            </a:extLst>
          </p:cNvPr>
          <p:cNvSpPr/>
          <p:nvPr userDrawn="1"/>
        </p:nvSpPr>
        <p:spPr>
          <a:xfrm>
            <a:off x="1" y="0"/>
            <a:ext cx="12192000" cy="6858000"/>
          </a:xfrm>
          <a:prstGeom prst="rect">
            <a:avLst/>
          </a:prstGeom>
          <a:solidFill>
            <a:srgbClr val="382873"/>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p>
        </p:txBody>
      </p:sp>
      <p:sp>
        <p:nvSpPr>
          <p:cNvPr id="11" name="Tekstvak 10">
            <a:extLst>
              <a:ext uri="{FF2B5EF4-FFF2-40B4-BE49-F238E27FC236}">
                <a16:creationId xmlns:a16="http://schemas.microsoft.com/office/drawing/2014/main" xmlns="" id="{846EC28B-FDEF-4D2B-B836-F45B6134AE41}"/>
              </a:ext>
            </a:extLst>
          </p:cNvPr>
          <p:cNvSpPr txBox="1"/>
          <p:nvPr userDrawn="1"/>
        </p:nvSpPr>
        <p:spPr>
          <a:xfrm>
            <a:off x="61913" y="820519"/>
            <a:ext cx="12068174" cy="1938992"/>
          </a:xfrm>
          <a:prstGeom prst="rect">
            <a:avLst/>
          </a:prstGeom>
          <a:noFill/>
        </p:spPr>
        <p:txBody>
          <a:bodyPr wrap="square" rtlCol="0">
            <a:spAutoFit/>
          </a:bodyPr>
          <a:lstStyle/>
          <a:p>
            <a:pPr algn="ctr"/>
            <a:r>
              <a:rPr lang="en-GB" sz="6000" b="1" dirty="0">
                <a:solidFill>
                  <a:srgbClr val="CE1126"/>
                </a:solidFill>
                <a:latin typeface="Crimson Text" panose="02000503000000000000" pitchFamily="2" charset="0"/>
                <a:ea typeface="Cambria" panose="02040503050406030204" pitchFamily="18" charset="0"/>
              </a:rPr>
              <a:t>PRESS </a:t>
            </a:r>
          </a:p>
          <a:p>
            <a:pPr algn="ctr"/>
            <a:r>
              <a:rPr lang="en-GB" sz="6000" b="1" dirty="0">
                <a:solidFill>
                  <a:srgbClr val="CE1126"/>
                </a:solidFill>
                <a:latin typeface="Crimson Text" panose="02000503000000000000" pitchFamily="2" charset="0"/>
                <a:ea typeface="Cambria" panose="02040503050406030204" pitchFamily="18" charset="0"/>
              </a:rPr>
              <a:t>RELEASE</a:t>
            </a:r>
          </a:p>
        </p:txBody>
      </p:sp>
      <p:pic>
        <p:nvPicPr>
          <p:cNvPr id="13" name="Afbeelding 12" descr="Afbeelding met tekst, boek&#10;&#10;Automatisch gegenereerde beschrijving">
            <a:extLst>
              <a:ext uri="{FF2B5EF4-FFF2-40B4-BE49-F238E27FC236}">
                <a16:creationId xmlns:a16="http://schemas.microsoft.com/office/drawing/2014/main" xmlns="" id="{F430C907-0E0B-4BF8-B2E8-937406AE616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5774" y="250981"/>
            <a:ext cx="3439662" cy="2858852"/>
          </a:xfrm>
          <a:prstGeom prst="rect">
            <a:avLst/>
          </a:prstGeom>
        </p:spPr>
      </p:pic>
      <p:pic>
        <p:nvPicPr>
          <p:cNvPr id="15" name="Afbeelding 14" descr="Afbeelding met teken, tekst, buiten&#10;&#10;Automatisch gegenereerde beschrijving">
            <a:extLst>
              <a:ext uri="{FF2B5EF4-FFF2-40B4-BE49-F238E27FC236}">
                <a16:creationId xmlns:a16="http://schemas.microsoft.com/office/drawing/2014/main" xmlns="" id="{6ABD3FB0-C4FE-40A4-AD35-947352C9B6A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01923" y="320880"/>
            <a:ext cx="2894303" cy="2858852"/>
          </a:xfrm>
          <a:prstGeom prst="rect">
            <a:avLst/>
          </a:prstGeom>
        </p:spPr>
      </p:pic>
    </p:spTree>
    <p:extLst>
      <p:ext uri="{BB962C8B-B14F-4D97-AF65-F5344CB8AC3E}">
        <p14:creationId xmlns:p14="http://schemas.microsoft.com/office/powerpoint/2010/main" val="321443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656B93F0-A4C6-42CC-82F0-5C3A33F3927C}"/>
              </a:ext>
            </a:extLst>
          </p:cNvPr>
          <p:cNvSpPr>
            <a:spLocks noGrp="1"/>
          </p:cNvSpPr>
          <p:nvPr>
            <p:ph type="title"/>
          </p:nvPr>
        </p:nvSpPr>
        <p:spPr/>
        <p:txBody>
          <a:bodyPr/>
          <a:lstStyle/>
          <a:p>
            <a:r>
              <a:rPr lang="nl-NL"/>
              <a:t>Klik om stijl te bewerken</a:t>
            </a:r>
            <a:endParaRPr lang="en-GB"/>
          </a:p>
        </p:txBody>
      </p:sp>
      <p:sp>
        <p:nvSpPr>
          <p:cNvPr id="3" name="Tijdelijke aanduiding voor inhoud 2">
            <a:extLst>
              <a:ext uri="{FF2B5EF4-FFF2-40B4-BE49-F238E27FC236}">
                <a16:creationId xmlns:a16="http://schemas.microsoft.com/office/drawing/2014/main" xmlns="" id="{691F6F7D-BBBB-4877-84F5-1A032D60988E}"/>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datum 3">
            <a:extLst>
              <a:ext uri="{FF2B5EF4-FFF2-40B4-BE49-F238E27FC236}">
                <a16:creationId xmlns:a16="http://schemas.microsoft.com/office/drawing/2014/main" xmlns="" id="{161925F2-8F95-4E9D-A068-A958218C19B5}"/>
              </a:ext>
            </a:extLst>
          </p:cNvPr>
          <p:cNvSpPr>
            <a:spLocks noGrp="1"/>
          </p:cNvSpPr>
          <p:nvPr>
            <p:ph type="dt" sz="half" idx="10"/>
          </p:nvPr>
        </p:nvSpPr>
        <p:spPr/>
        <p:txBody>
          <a:bodyPr/>
          <a:lstStyle/>
          <a:p>
            <a:fld id="{370047B6-6AA3-4117-AD94-E637FBA6D54B}" type="datetimeFigureOut">
              <a:rPr lang="en-GB" smtClean="0"/>
              <a:t>13/07/2022</a:t>
            </a:fld>
            <a:endParaRPr lang="en-GB"/>
          </a:p>
        </p:txBody>
      </p:sp>
      <p:sp>
        <p:nvSpPr>
          <p:cNvPr id="5" name="Tijdelijke aanduiding voor voettekst 4">
            <a:extLst>
              <a:ext uri="{FF2B5EF4-FFF2-40B4-BE49-F238E27FC236}">
                <a16:creationId xmlns:a16="http://schemas.microsoft.com/office/drawing/2014/main" xmlns="" id="{DAC99CA4-33EF-48C3-A996-8ED31D225BF2}"/>
              </a:ext>
            </a:extLst>
          </p:cNvPr>
          <p:cNvSpPr>
            <a:spLocks noGrp="1"/>
          </p:cNvSpPr>
          <p:nvPr>
            <p:ph type="ftr" sz="quarter" idx="11"/>
          </p:nvPr>
        </p:nvSpPr>
        <p:spPr/>
        <p:txBody>
          <a:bodyPr/>
          <a:lstStyle/>
          <a:p>
            <a:endParaRPr lang="en-GB"/>
          </a:p>
        </p:txBody>
      </p:sp>
      <p:sp>
        <p:nvSpPr>
          <p:cNvPr id="6" name="Tijdelijke aanduiding voor dianummer 5">
            <a:extLst>
              <a:ext uri="{FF2B5EF4-FFF2-40B4-BE49-F238E27FC236}">
                <a16:creationId xmlns:a16="http://schemas.microsoft.com/office/drawing/2014/main" xmlns="" id="{9832A3D3-6D1A-41EB-A902-6EBBCC9F3622}"/>
              </a:ext>
            </a:extLst>
          </p:cNvPr>
          <p:cNvSpPr>
            <a:spLocks noGrp="1"/>
          </p:cNvSpPr>
          <p:nvPr>
            <p:ph type="sldNum" sz="quarter" idx="12"/>
          </p:nvPr>
        </p:nvSpPr>
        <p:spPr/>
        <p:txBody>
          <a:bodyPr/>
          <a:lstStyle/>
          <a:p>
            <a:fld id="{D6C1D7CF-8AF2-4758-8F25-33F3E0E134C6}" type="slidenum">
              <a:rPr lang="en-GB" smtClean="0"/>
              <a:t>‹#›</a:t>
            </a:fld>
            <a:endParaRPr lang="en-GB"/>
          </a:p>
        </p:txBody>
      </p:sp>
    </p:spTree>
    <p:extLst>
      <p:ext uri="{BB962C8B-B14F-4D97-AF65-F5344CB8AC3E}">
        <p14:creationId xmlns:p14="http://schemas.microsoft.com/office/powerpoint/2010/main" val="3334232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28E77693-E8DC-4F71-9B53-693EE24C9F44}"/>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en-GB"/>
          </a:p>
        </p:txBody>
      </p:sp>
      <p:sp>
        <p:nvSpPr>
          <p:cNvPr id="3" name="Tijdelijke aanduiding voor tekst 2">
            <a:extLst>
              <a:ext uri="{FF2B5EF4-FFF2-40B4-BE49-F238E27FC236}">
                <a16:creationId xmlns:a16="http://schemas.microsoft.com/office/drawing/2014/main" xmlns="" id="{9C8FDF14-35DE-4AB8-ADEA-48752CD85C0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xmlns="" id="{F8E0CB26-E796-4FB4-9934-995ADC12AFC4}"/>
              </a:ext>
            </a:extLst>
          </p:cNvPr>
          <p:cNvSpPr>
            <a:spLocks noGrp="1"/>
          </p:cNvSpPr>
          <p:nvPr>
            <p:ph type="dt" sz="half" idx="10"/>
          </p:nvPr>
        </p:nvSpPr>
        <p:spPr/>
        <p:txBody>
          <a:bodyPr/>
          <a:lstStyle/>
          <a:p>
            <a:fld id="{370047B6-6AA3-4117-AD94-E637FBA6D54B}" type="datetimeFigureOut">
              <a:rPr lang="en-GB" smtClean="0"/>
              <a:t>13/07/2022</a:t>
            </a:fld>
            <a:endParaRPr lang="en-GB"/>
          </a:p>
        </p:txBody>
      </p:sp>
      <p:sp>
        <p:nvSpPr>
          <p:cNvPr id="5" name="Tijdelijke aanduiding voor voettekst 4">
            <a:extLst>
              <a:ext uri="{FF2B5EF4-FFF2-40B4-BE49-F238E27FC236}">
                <a16:creationId xmlns:a16="http://schemas.microsoft.com/office/drawing/2014/main" xmlns="" id="{60564F2E-3DE3-4EC7-97C9-2CE840E4C680}"/>
              </a:ext>
            </a:extLst>
          </p:cNvPr>
          <p:cNvSpPr>
            <a:spLocks noGrp="1"/>
          </p:cNvSpPr>
          <p:nvPr>
            <p:ph type="ftr" sz="quarter" idx="11"/>
          </p:nvPr>
        </p:nvSpPr>
        <p:spPr/>
        <p:txBody>
          <a:bodyPr/>
          <a:lstStyle/>
          <a:p>
            <a:endParaRPr lang="en-GB"/>
          </a:p>
        </p:txBody>
      </p:sp>
      <p:sp>
        <p:nvSpPr>
          <p:cNvPr id="6" name="Tijdelijke aanduiding voor dianummer 5">
            <a:extLst>
              <a:ext uri="{FF2B5EF4-FFF2-40B4-BE49-F238E27FC236}">
                <a16:creationId xmlns:a16="http://schemas.microsoft.com/office/drawing/2014/main" xmlns="" id="{E439161B-D7C7-4503-9E50-573C848FF450}"/>
              </a:ext>
            </a:extLst>
          </p:cNvPr>
          <p:cNvSpPr>
            <a:spLocks noGrp="1"/>
          </p:cNvSpPr>
          <p:nvPr>
            <p:ph type="sldNum" sz="quarter" idx="12"/>
          </p:nvPr>
        </p:nvSpPr>
        <p:spPr/>
        <p:txBody>
          <a:bodyPr/>
          <a:lstStyle/>
          <a:p>
            <a:fld id="{D6C1D7CF-8AF2-4758-8F25-33F3E0E134C6}" type="slidenum">
              <a:rPr lang="en-GB" smtClean="0"/>
              <a:t>‹#›</a:t>
            </a:fld>
            <a:endParaRPr lang="en-GB"/>
          </a:p>
        </p:txBody>
      </p:sp>
    </p:spTree>
    <p:extLst>
      <p:ext uri="{BB962C8B-B14F-4D97-AF65-F5344CB8AC3E}">
        <p14:creationId xmlns:p14="http://schemas.microsoft.com/office/powerpoint/2010/main" val="3105899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F0E2839D-2206-4DB9-8C62-BA102A651E88}"/>
              </a:ext>
            </a:extLst>
          </p:cNvPr>
          <p:cNvSpPr>
            <a:spLocks noGrp="1"/>
          </p:cNvSpPr>
          <p:nvPr>
            <p:ph type="title"/>
          </p:nvPr>
        </p:nvSpPr>
        <p:spPr/>
        <p:txBody>
          <a:bodyPr/>
          <a:lstStyle/>
          <a:p>
            <a:r>
              <a:rPr lang="nl-NL"/>
              <a:t>Klik om stijl te bewerken</a:t>
            </a:r>
            <a:endParaRPr lang="en-GB"/>
          </a:p>
        </p:txBody>
      </p:sp>
      <p:sp>
        <p:nvSpPr>
          <p:cNvPr id="3" name="Tijdelijke aanduiding voor inhoud 2">
            <a:extLst>
              <a:ext uri="{FF2B5EF4-FFF2-40B4-BE49-F238E27FC236}">
                <a16:creationId xmlns:a16="http://schemas.microsoft.com/office/drawing/2014/main" xmlns="" id="{04128228-AA6B-4180-80CD-5DD58603AE81}"/>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inhoud 3">
            <a:extLst>
              <a:ext uri="{FF2B5EF4-FFF2-40B4-BE49-F238E27FC236}">
                <a16:creationId xmlns:a16="http://schemas.microsoft.com/office/drawing/2014/main" xmlns="" id="{0F254E08-43A5-47C4-81A9-B31965B6A497}"/>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5" name="Tijdelijke aanduiding voor datum 4">
            <a:extLst>
              <a:ext uri="{FF2B5EF4-FFF2-40B4-BE49-F238E27FC236}">
                <a16:creationId xmlns:a16="http://schemas.microsoft.com/office/drawing/2014/main" xmlns="" id="{42E49524-EB64-4470-AECC-090735D3FAA6}"/>
              </a:ext>
            </a:extLst>
          </p:cNvPr>
          <p:cNvSpPr>
            <a:spLocks noGrp="1"/>
          </p:cNvSpPr>
          <p:nvPr>
            <p:ph type="dt" sz="half" idx="10"/>
          </p:nvPr>
        </p:nvSpPr>
        <p:spPr/>
        <p:txBody>
          <a:bodyPr/>
          <a:lstStyle/>
          <a:p>
            <a:fld id="{370047B6-6AA3-4117-AD94-E637FBA6D54B}" type="datetimeFigureOut">
              <a:rPr lang="en-GB" smtClean="0"/>
              <a:t>13/07/2022</a:t>
            </a:fld>
            <a:endParaRPr lang="en-GB"/>
          </a:p>
        </p:txBody>
      </p:sp>
      <p:sp>
        <p:nvSpPr>
          <p:cNvPr id="6" name="Tijdelijke aanduiding voor voettekst 5">
            <a:extLst>
              <a:ext uri="{FF2B5EF4-FFF2-40B4-BE49-F238E27FC236}">
                <a16:creationId xmlns:a16="http://schemas.microsoft.com/office/drawing/2014/main" xmlns="" id="{0D885207-60E6-4662-AC31-9FB3C35F9782}"/>
              </a:ext>
            </a:extLst>
          </p:cNvPr>
          <p:cNvSpPr>
            <a:spLocks noGrp="1"/>
          </p:cNvSpPr>
          <p:nvPr>
            <p:ph type="ftr" sz="quarter" idx="11"/>
          </p:nvPr>
        </p:nvSpPr>
        <p:spPr/>
        <p:txBody>
          <a:bodyPr/>
          <a:lstStyle/>
          <a:p>
            <a:endParaRPr lang="en-GB"/>
          </a:p>
        </p:txBody>
      </p:sp>
      <p:sp>
        <p:nvSpPr>
          <p:cNvPr id="7" name="Tijdelijke aanduiding voor dianummer 6">
            <a:extLst>
              <a:ext uri="{FF2B5EF4-FFF2-40B4-BE49-F238E27FC236}">
                <a16:creationId xmlns:a16="http://schemas.microsoft.com/office/drawing/2014/main" xmlns="" id="{170DF29A-2B98-48E5-9B80-1AA4FB133DA6}"/>
              </a:ext>
            </a:extLst>
          </p:cNvPr>
          <p:cNvSpPr>
            <a:spLocks noGrp="1"/>
          </p:cNvSpPr>
          <p:nvPr>
            <p:ph type="sldNum" sz="quarter" idx="12"/>
          </p:nvPr>
        </p:nvSpPr>
        <p:spPr/>
        <p:txBody>
          <a:bodyPr/>
          <a:lstStyle/>
          <a:p>
            <a:fld id="{D6C1D7CF-8AF2-4758-8F25-33F3E0E134C6}" type="slidenum">
              <a:rPr lang="en-GB" smtClean="0"/>
              <a:t>‹#›</a:t>
            </a:fld>
            <a:endParaRPr lang="en-GB"/>
          </a:p>
        </p:txBody>
      </p:sp>
    </p:spTree>
    <p:extLst>
      <p:ext uri="{BB962C8B-B14F-4D97-AF65-F5344CB8AC3E}">
        <p14:creationId xmlns:p14="http://schemas.microsoft.com/office/powerpoint/2010/main" val="40997998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6C04D995-F629-40E1-9BFA-BE6FC4476FDF}"/>
              </a:ext>
            </a:extLst>
          </p:cNvPr>
          <p:cNvSpPr>
            <a:spLocks noGrp="1"/>
          </p:cNvSpPr>
          <p:nvPr>
            <p:ph type="title"/>
          </p:nvPr>
        </p:nvSpPr>
        <p:spPr>
          <a:xfrm>
            <a:off x="839788" y="365125"/>
            <a:ext cx="10515600" cy="1325563"/>
          </a:xfrm>
        </p:spPr>
        <p:txBody>
          <a:bodyPr/>
          <a:lstStyle/>
          <a:p>
            <a:r>
              <a:rPr lang="nl-NL"/>
              <a:t>Klik om stijl te bewerken</a:t>
            </a:r>
            <a:endParaRPr lang="en-GB"/>
          </a:p>
        </p:txBody>
      </p:sp>
      <p:sp>
        <p:nvSpPr>
          <p:cNvPr id="3" name="Tijdelijke aanduiding voor tekst 2">
            <a:extLst>
              <a:ext uri="{FF2B5EF4-FFF2-40B4-BE49-F238E27FC236}">
                <a16:creationId xmlns:a16="http://schemas.microsoft.com/office/drawing/2014/main" xmlns="" id="{C4391238-ECC1-47F0-A386-5B3034FC64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xmlns="" id="{322C6D1C-DAA8-4C20-B7D3-2DCBA7D45DF4}"/>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5" name="Tijdelijke aanduiding voor tekst 4">
            <a:extLst>
              <a:ext uri="{FF2B5EF4-FFF2-40B4-BE49-F238E27FC236}">
                <a16:creationId xmlns:a16="http://schemas.microsoft.com/office/drawing/2014/main" xmlns="" id="{404AC124-A542-4C28-8C2A-F86BC47987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xmlns="" id="{FDAB7C6B-FBE7-47ED-855B-51372C5DF080}"/>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7" name="Tijdelijke aanduiding voor datum 6">
            <a:extLst>
              <a:ext uri="{FF2B5EF4-FFF2-40B4-BE49-F238E27FC236}">
                <a16:creationId xmlns:a16="http://schemas.microsoft.com/office/drawing/2014/main" xmlns="" id="{E58AF54B-A2D1-4EF2-82DD-50DF557A871F}"/>
              </a:ext>
            </a:extLst>
          </p:cNvPr>
          <p:cNvSpPr>
            <a:spLocks noGrp="1"/>
          </p:cNvSpPr>
          <p:nvPr>
            <p:ph type="dt" sz="half" idx="10"/>
          </p:nvPr>
        </p:nvSpPr>
        <p:spPr/>
        <p:txBody>
          <a:bodyPr/>
          <a:lstStyle/>
          <a:p>
            <a:fld id="{370047B6-6AA3-4117-AD94-E637FBA6D54B}" type="datetimeFigureOut">
              <a:rPr lang="en-GB" smtClean="0"/>
              <a:t>13/07/2022</a:t>
            </a:fld>
            <a:endParaRPr lang="en-GB"/>
          </a:p>
        </p:txBody>
      </p:sp>
      <p:sp>
        <p:nvSpPr>
          <p:cNvPr id="8" name="Tijdelijke aanduiding voor voettekst 7">
            <a:extLst>
              <a:ext uri="{FF2B5EF4-FFF2-40B4-BE49-F238E27FC236}">
                <a16:creationId xmlns:a16="http://schemas.microsoft.com/office/drawing/2014/main" xmlns="" id="{FB63B45D-CE24-491D-A8C3-25037AA7C013}"/>
              </a:ext>
            </a:extLst>
          </p:cNvPr>
          <p:cNvSpPr>
            <a:spLocks noGrp="1"/>
          </p:cNvSpPr>
          <p:nvPr>
            <p:ph type="ftr" sz="quarter" idx="11"/>
          </p:nvPr>
        </p:nvSpPr>
        <p:spPr/>
        <p:txBody>
          <a:bodyPr/>
          <a:lstStyle/>
          <a:p>
            <a:endParaRPr lang="en-GB"/>
          </a:p>
        </p:txBody>
      </p:sp>
      <p:sp>
        <p:nvSpPr>
          <p:cNvPr id="9" name="Tijdelijke aanduiding voor dianummer 8">
            <a:extLst>
              <a:ext uri="{FF2B5EF4-FFF2-40B4-BE49-F238E27FC236}">
                <a16:creationId xmlns:a16="http://schemas.microsoft.com/office/drawing/2014/main" xmlns="" id="{F6BADE8F-3669-423E-BF65-6F85B806C473}"/>
              </a:ext>
            </a:extLst>
          </p:cNvPr>
          <p:cNvSpPr>
            <a:spLocks noGrp="1"/>
          </p:cNvSpPr>
          <p:nvPr>
            <p:ph type="sldNum" sz="quarter" idx="12"/>
          </p:nvPr>
        </p:nvSpPr>
        <p:spPr/>
        <p:txBody>
          <a:bodyPr/>
          <a:lstStyle/>
          <a:p>
            <a:fld id="{D6C1D7CF-8AF2-4758-8F25-33F3E0E134C6}" type="slidenum">
              <a:rPr lang="en-GB" smtClean="0"/>
              <a:t>‹#›</a:t>
            </a:fld>
            <a:endParaRPr lang="en-GB"/>
          </a:p>
        </p:txBody>
      </p:sp>
    </p:spTree>
    <p:extLst>
      <p:ext uri="{BB962C8B-B14F-4D97-AF65-F5344CB8AC3E}">
        <p14:creationId xmlns:p14="http://schemas.microsoft.com/office/powerpoint/2010/main" val="32541005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7EB91912-C215-4752-8103-057E27163F1F}"/>
              </a:ext>
            </a:extLst>
          </p:cNvPr>
          <p:cNvSpPr>
            <a:spLocks noGrp="1"/>
          </p:cNvSpPr>
          <p:nvPr>
            <p:ph type="title"/>
          </p:nvPr>
        </p:nvSpPr>
        <p:spPr/>
        <p:txBody>
          <a:bodyPr/>
          <a:lstStyle/>
          <a:p>
            <a:r>
              <a:rPr lang="nl-NL"/>
              <a:t>Klik om stijl te bewerken</a:t>
            </a:r>
            <a:endParaRPr lang="en-GB"/>
          </a:p>
        </p:txBody>
      </p:sp>
      <p:sp>
        <p:nvSpPr>
          <p:cNvPr id="3" name="Tijdelijke aanduiding voor datum 2">
            <a:extLst>
              <a:ext uri="{FF2B5EF4-FFF2-40B4-BE49-F238E27FC236}">
                <a16:creationId xmlns:a16="http://schemas.microsoft.com/office/drawing/2014/main" xmlns="" id="{02F6D7F4-B9D8-4536-BFCD-4E6490E20211}"/>
              </a:ext>
            </a:extLst>
          </p:cNvPr>
          <p:cNvSpPr>
            <a:spLocks noGrp="1"/>
          </p:cNvSpPr>
          <p:nvPr>
            <p:ph type="dt" sz="half" idx="10"/>
          </p:nvPr>
        </p:nvSpPr>
        <p:spPr/>
        <p:txBody>
          <a:bodyPr/>
          <a:lstStyle/>
          <a:p>
            <a:fld id="{370047B6-6AA3-4117-AD94-E637FBA6D54B}" type="datetimeFigureOut">
              <a:rPr lang="en-GB" smtClean="0"/>
              <a:t>13/07/2022</a:t>
            </a:fld>
            <a:endParaRPr lang="en-GB"/>
          </a:p>
        </p:txBody>
      </p:sp>
      <p:sp>
        <p:nvSpPr>
          <p:cNvPr id="4" name="Tijdelijke aanduiding voor voettekst 3">
            <a:extLst>
              <a:ext uri="{FF2B5EF4-FFF2-40B4-BE49-F238E27FC236}">
                <a16:creationId xmlns:a16="http://schemas.microsoft.com/office/drawing/2014/main" xmlns="" id="{7648D00D-EB3D-471A-9043-0271CAC7CA4E}"/>
              </a:ext>
            </a:extLst>
          </p:cNvPr>
          <p:cNvSpPr>
            <a:spLocks noGrp="1"/>
          </p:cNvSpPr>
          <p:nvPr>
            <p:ph type="ftr" sz="quarter" idx="11"/>
          </p:nvPr>
        </p:nvSpPr>
        <p:spPr/>
        <p:txBody>
          <a:bodyPr/>
          <a:lstStyle/>
          <a:p>
            <a:endParaRPr lang="en-GB"/>
          </a:p>
        </p:txBody>
      </p:sp>
      <p:sp>
        <p:nvSpPr>
          <p:cNvPr id="5" name="Tijdelijke aanduiding voor dianummer 4">
            <a:extLst>
              <a:ext uri="{FF2B5EF4-FFF2-40B4-BE49-F238E27FC236}">
                <a16:creationId xmlns:a16="http://schemas.microsoft.com/office/drawing/2014/main" xmlns="" id="{71D026EF-0740-433B-A0C0-73265A7BC8C2}"/>
              </a:ext>
            </a:extLst>
          </p:cNvPr>
          <p:cNvSpPr>
            <a:spLocks noGrp="1"/>
          </p:cNvSpPr>
          <p:nvPr>
            <p:ph type="sldNum" sz="quarter" idx="12"/>
          </p:nvPr>
        </p:nvSpPr>
        <p:spPr/>
        <p:txBody>
          <a:bodyPr/>
          <a:lstStyle/>
          <a:p>
            <a:fld id="{D6C1D7CF-8AF2-4758-8F25-33F3E0E134C6}" type="slidenum">
              <a:rPr lang="en-GB" smtClean="0"/>
              <a:t>‹#›</a:t>
            </a:fld>
            <a:endParaRPr lang="en-GB"/>
          </a:p>
        </p:txBody>
      </p:sp>
    </p:spTree>
    <p:extLst>
      <p:ext uri="{BB962C8B-B14F-4D97-AF65-F5344CB8AC3E}">
        <p14:creationId xmlns:p14="http://schemas.microsoft.com/office/powerpoint/2010/main" val="10944715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xmlns="" id="{1A817220-86C2-4A41-B42E-DEEDE44382E9}"/>
              </a:ext>
            </a:extLst>
          </p:cNvPr>
          <p:cNvSpPr>
            <a:spLocks noGrp="1"/>
          </p:cNvSpPr>
          <p:nvPr>
            <p:ph type="dt" sz="half" idx="10"/>
          </p:nvPr>
        </p:nvSpPr>
        <p:spPr/>
        <p:txBody>
          <a:bodyPr/>
          <a:lstStyle/>
          <a:p>
            <a:fld id="{370047B6-6AA3-4117-AD94-E637FBA6D54B}" type="datetimeFigureOut">
              <a:rPr lang="en-GB" smtClean="0"/>
              <a:t>13/07/2022</a:t>
            </a:fld>
            <a:endParaRPr lang="en-GB"/>
          </a:p>
        </p:txBody>
      </p:sp>
      <p:sp>
        <p:nvSpPr>
          <p:cNvPr id="3" name="Tijdelijke aanduiding voor voettekst 2">
            <a:extLst>
              <a:ext uri="{FF2B5EF4-FFF2-40B4-BE49-F238E27FC236}">
                <a16:creationId xmlns:a16="http://schemas.microsoft.com/office/drawing/2014/main" xmlns="" id="{68044D9C-826B-4898-A07C-4291F588D2C5}"/>
              </a:ext>
            </a:extLst>
          </p:cNvPr>
          <p:cNvSpPr>
            <a:spLocks noGrp="1"/>
          </p:cNvSpPr>
          <p:nvPr>
            <p:ph type="ftr" sz="quarter" idx="11"/>
          </p:nvPr>
        </p:nvSpPr>
        <p:spPr/>
        <p:txBody>
          <a:bodyPr/>
          <a:lstStyle/>
          <a:p>
            <a:endParaRPr lang="en-GB"/>
          </a:p>
        </p:txBody>
      </p:sp>
      <p:sp>
        <p:nvSpPr>
          <p:cNvPr id="4" name="Tijdelijke aanduiding voor dianummer 3">
            <a:extLst>
              <a:ext uri="{FF2B5EF4-FFF2-40B4-BE49-F238E27FC236}">
                <a16:creationId xmlns:a16="http://schemas.microsoft.com/office/drawing/2014/main" xmlns="" id="{382949E6-996C-42FE-AFFA-F97E575755EE}"/>
              </a:ext>
            </a:extLst>
          </p:cNvPr>
          <p:cNvSpPr>
            <a:spLocks noGrp="1"/>
          </p:cNvSpPr>
          <p:nvPr>
            <p:ph type="sldNum" sz="quarter" idx="12"/>
          </p:nvPr>
        </p:nvSpPr>
        <p:spPr/>
        <p:txBody>
          <a:bodyPr/>
          <a:lstStyle/>
          <a:p>
            <a:fld id="{D6C1D7CF-8AF2-4758-8F25-33F3E0E134C6}" type="slidenum">
              <a:rPr lang="en-GB" smtClean="0"/>
              <a:t>‹#›</a:t>
            </a:fld>
            <a:endParaRPr lang="en-GB"/>
          </a:p>
        </p:txBody>
      </p:sp>
    </p:spTree>
    <p:extLst>
      <p:ext uri="{BB962C8B-B14F-4D97-AF65-F5344CB8AC3E}">
        <p14:creationId xmlns:p14="http://schemas.microsoft.com/office/powerpoint/2010/main" val="22714727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6CBD673B-EA8F-4D30-A775-7D1061C11715}"/>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GB"/>
          </a:p>
        </p:txBody>
      </p:sp>
      <p:sp>
        <p:nvSpPr>
          <p:cNvPr id="3" name="Tijdelijke aanduiding voor inhoud 2">
            <a:extLst>
              <a:ext uri="{FF2B5EF4-FFF2-40B4-BE49-F238E27FC236}">
                <a16:creationId xmlns:a16="http://schemas.microsoft.com/office/drawing/2014/main" xmlns="" id="{0A8C8935-A843-45F4-9EE5-78C34E0ECB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tekst 3">
            <a:extLst>
              <a:ext uri="{FF2B5EF4-FFF2-40B4-BE49-F238E27FC236}">
                <a16:creationId xmlns:a16="http://schemas.microsoft.com/office/drawing/2014/main" xmlns="" id="{8F2FD77A-31BD-46A6-90D8-C615B14E60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xmlns="" id="{46DBCEBB-EC7D-462E-939B-748A0DDE8E6C}"/>
              </a:ext>
            </a:extLst>
          </p:cNvPr>
          <p:cNvSpPr>
            <a:spLocks noGrp="1"/>
          </p:cNvSpPr>
          <p:nvPr>
            <p:ph type="dt" sz="half" idx="10"/>
          </p:nvPr>
        </p:nvSpPr>
        <p:spPr/>
        <p:txBody>
          <a:bodyPr/>
          <a:lstStyle/>
          <a:p>
            <a:fld id="{370047B6-6AA3-4117-AD94-E637FBA6D54B}" type="datetimeFigureOut">
              <a:rPr lang="en-GB" smtClean="0"/>
              <a:t>13/07/2022</a:t>
            </a:fld>
            <a:endParaRPr lang="en-GB"/>
          </a:p>
        </p:txBody>
      </p:sp>
      <p:sp>
        <p:nvSpPr>
          <p:cNvPr id="6" name="Tijdelijke aanduiding voor voettekst 5">
            <a:extLst>
              <a:ext uri="{FF2B5EF4-FFF2-40B4-BE49-F238E27FC236}">
                <a16:creationId xmlns:a16="http://schemas.microsoft.com/office/drawing/2014/main" xmlns="" id="{CAB0B17F-D1C9-40D4-9910-6C29FB9CF686}"/>
              </a:ext>
            </a:extLst>
          </p:cNvPr>
          <p:cNvSpPr>
            <a:spLocks noGrp="1"/>
          </p:cNvSpPr>
          <p:nvPr>
            <p:ph type="ftr" sz="quarter" idx="11"/>
          </p:nvPr>
        </p:nvSpPr>
        <p:spPr/>
        <p:txBody>
          <a:bodyPr/>
          <a:lstStyle/>
          <a:p>
            <a:endParaRPr lang="en-GB"/>
          </a:p>
        </p:txBody>
      </p:sp>
      <p:sp>
        <p:nvSpPr>
          <p:cNvPr id="7" name="Tijdelijke aanduiding voor dianummer 6">
            <a:extLst>
              <a:ext uri="{FF2B5EF4-FFF2-40B4-BE49-F238E27FC236}">
                <a16:creationId xmlns:a16="http://schemas.microsoft.com/office/drawing/2014/main" xmlns="" id="{032050A7-9E83-4255-9A3E-04F452DF591F}"/>
              </a:ext>
            </a:extLst>
          </p:cNvPr>
          <p:cNvSpPr>
            <a:spLocks noGrp="1"/>
          </p:cNvSpPr>
          <p:nvPr>
            <p:ph type="sldNum" sz="quarter" idx="12"/>
          </p:nvPr>
        </p:nvSpPr>
        <p:spPr/>
        <p:txBody>
          <a:bodyPr/>
          <a:lstStyle/>
          <a:p>
            <a:fld id="{D6C1D7CF-8AF2-4758-8F25-33F3E0E134C6}" type="slidenum">
              <a:rPr lang="en-GB" smtClean="0"/>
              <a:t>‹#›</a:t>
            </a:fld>
            <a:endParaRPr lang="en-GB"/>
          </a:p>
        </p:txBody>
      </p:sp>
    </p:spTree>
    <p:extLst>
      <p:ext uri="{BB962C8B-B14F-4D97-AF65-F5344CB8AC3E}">
        <p14:creationId xmlns:p14="http://schemas.microsoft.com/office/powerpoint/2010/main" val="11739236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0E091828-7D2B-4254-B706-B7C5DC5F88AE}"/>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GB"/>
          </a:p>
        </p:txBody>
      </p:sp>
      <p:sp>
        <p:nvSpPr>
          <p:cNvPr id="3" name="Tijdelijke aanduiding voor afbeelding 2">
            <a:extLst>
              <a:ext uri="{FF2B5EF4-FFF2-40B4-BE49-F238E27FC236}">
                <a16:creationId xmlns:a16="http://schemas.microsoft.com/office/drawing/2014/main" xmlns="" id="{3505B510-19D4-4A55-BE30-9DC82B0626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ijdelijke aanduiding voor tekst 3">
            <a:extLst>
              <a:ext uri="{FF2B5EF4-FFF2-40B4-BE49-F238E27FC236}">
                <a16:creationId xmlns:a16="http://schemas.microsoft.com/office/drawing/2014/main" xmlns="" id="{54E8A9FC-E459-4ACC-8670-CB43BE6E07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xmlns="" id="{5DA9A0F6-5F99-49CA-8DEC-84BF3ABDA094}"/>
              </a:ext>
            </a:extLst>
          </p:cNvPr>
          <p:cNvSpPr>
            <a:spLocks noGrp="1"/>
          </p:cNvSpPr>
          <p:nvPr>
            <p:ph type="dt" sz="half" idx="10"/>
          </p:nvPr>
        </p:nvSpPr>
        <p:spPr/>
        <p:txBody>
          <a:bodyPr/>
          <a:lstStyle/>
          <a:p>
            <a:fld id="{370047B6-6AA3-4117-AD94-E637FBA6D54B}" type="datetimeFigureOut">
              <a:rPr lang="en-GB" smtClean="0"/>
              <a:t>13/07/2022</a:t>
            </a:fld>
            <a:endParaRPr lang="en-GB"/>
          </a:p>
        </p:txBody>
      </p:sp>
      <p:sp>
        <p:nvSpPr>
          <p:cNvPr id="6" name="Tijdelijke aanduiding voor voettekst 5">
            <a:extLst>
              <a:ext uri="{FF2B5EF4-FFF2-40B4-BE49-F238E27FC236}">
                <a16:creationId xmlns:a16="http://schemas.microsoft.com/office/drawing/2014/main" xmlns="" id="{5937CD8C-B829-49C4-8CEA-086A3640B52A}"/>
              </a:ext>
            </a:extLst>
          </p:cNvPr>
          <p:cNvSpPr>
            <a:spLocks noGrp="1"/>
          </p:cNvSpPr>
          <p:nvPr>
            <p:ph type="ftr" sz="quarter" idx="11"/>
          </p:nvPr>
        </p:nvSpPr>
        <p:spPr/>
        <p:txBody>
          <a:bodyPr/>
          <a:lstStyle/>
          <a:p>
            <a:endParaRPr lang="en-GB"/>
          </a:p>
        </p:txBody>
      </p:sp>
      <p:sp>
        <p:nvSpPr>
          <p:cNvPr id="7" name="Tijdelijke aanduiding voor dianummer 6">
            <a:extLst>
              <a:ext uri="{FF2B5EF4-FFF2-40B4-BE49-F238E27FC236}">
                <a16:creationId xmlns:a16="http://schemas.microsoft.com/office/drawing/2014/main" xmlns="" id="{72CF9C3A-F065-4816-92A8-7FE52830681E}"/>
              </a:ext>
            </a:extLst>
          </p:cNvPr>
          <p:cNvSpPr>
            <a:spLocks noGrp="1"/>
          </p:cNvSpPr>
          <p:nvPr>
            <p:ph type="sldNum" sz="quarter" idx="12"/>
          </p:nvPr>
        </p:nvSpPr>
        <p:spPr/>
        <p:txBody>
          <a:bodyPr/>
          <a:lstStyle/>
          <a:p>
            <a:fld id="{D6C1D7CF-8AF2-4758-8F25-33F3E0E134C6}" type="slidenum">
              <a:rPr lang="en-GB" smtClean="0"/>
              <a:t>‹#›</a:t>
            </a:fld>
            <a:endParaRPr lang="en-GB"/>
          </a:p>
        </p:txBody>
      </p:sp>
    </p:spTree>
    <p:extLst>
      <p:ext uri="{BB962C8B-B14F-4D97-AF65-F5344CB8AC3E}">
        <p14:creationId xmlns:p14="http://schemas.microsoft.com/office/powerpoint/2010/main" val="3300531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634C9E27-9954-4557-A9FA-4AF62E2F262C}"/>
              </a:ext>
            </a:extLst>
          </p:cNvPr>
          <p:cNvSpPr>
            <a:spLocks noGrp="1"/>
          </p:cNvSpPr>
          <p:nvPr>
            <p:ph type="title"/>
          </p:nvPr>
        </p:nvSpPr>
        <p:spPr/>
        <p:txBody>
          <a:bodyPr/>
          <a:lstStyle/>
          <a:p>
            <a:r>
              <a:rPr lang="nl-NL"/>
              <a:t>Klik om stijl te bewerken</a:t>
            </a:r>
            <a:endParaRPr lang="en-GB"/>
          </a:p>
        </p:txBody>
      </p:sp>
      <p:sp>
        <p:nvSpPr>
          <p:cNvPr id="3" name="Tijdelijke aanduiding voor verticale tekst 2">
            <a:extLst>
              <a:ext uri="{FF2B5EF4-FFF2-40B4-BE49-F238E27FC236}">
                <a16:creationId xmlns:a16="http://schemas.microsoft.com/office/drawing/2014/main" xmlns="" id="{97B12E94-E452-40B3-AFA9-52CF10CF8C11}"/>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datum 3">
            <a:extLst>
              <a:ext uri="{FF2B5EF4-FFF2-40B4-BE49-F238E27FC236}">
                <a16:creationId xmlns:a16="http://schemas.microsoft.com/office/drawing/2014/main" xmlns="" id="{A347990E-0B39-463F-81C9-CC7DAD8F3185}"/>
              </a:ext>
            </a:extLst>
          </p:cNvPr>
          <p:cNvSpPr>
            <a:spLocks noGrp="1"/>
          </p:cNvSpPr>
          <p:nvPr>
            <p:ph type="dt" sz="half" idx="10"/>
          </p:nvPr>
        </p:nvSpPr>
        <p:spPr/>
        <p:txBody>
          <a:bodyPr/>
          <a:lstStyle/>
          <a:p>
            <a:fld id="{370047B6-6AA3-4117-AD94-E637FBA6D54B}" type="datetimeFigureOut">
              <a:rPr lang="en-GB" smtClean="0"/>
              <a:t>13/07/2022</a:t>
            </a:fld>
            <a:endParaRPr lang="en-GB"/>
          </a:p>
        </p:txBody>
      </p:sp>
      <p:sp>
        <p:nvSpPr>
          <p:cNvPr id="5" name="Tijdelijke aanduiding voor voettekst 4">
            <a:extLst>
              <a:ext uri="{FF2B5EF4-FFF2-40B4-BE49-F238E27FC236}">
                <a16:creationId xmlns:a16="http://schemas.microsoft.com/office/drawing/2014/main" xmlns="" id="{205F2EBA-525F-47EE-A48D-A8CA739586A0}"/>
              </a:ext>
            </a:extLst>
          </p:cNvPr>
          <p:cNvSpPr>
            <a:spLocks noGrp="1"/>
          </p:cNvSpPr>
          <p:nvPr>
            <p:ph type="ftr" sz="quarter" idx="11"/>
          </p:nvPr>
        </p:nvSpPr>
        <p:spPr/>
        <p:txBody>
          <a:bodyPr/>
          <a:lstStyle/>
          <a:p>
            <a:endParaRPr lang="en-GB"/>
          </a:p>
        </p:txBody>
      </p:sp>
      <p:sp>
        <p:nvSpPr>
          <p:cNvPr id="6" name="Tijdelijke aanduiding voor dianummer 5">
            <a:extLst>
              <a:ext uri="{FF2B5EF4-FFF2-40B4-BE49-F238E27FC236}">
                <a16:creationId xmlns:a16="http://schemas.microsoft.com/office/drawing/2014/main" xmlns="" id="{F9EB77B8-E5CB-4905-B7B2-83BD64DBA4E2}"/>
              </a:ext>
            </a:extLst>
          </p:cNvPr>
          <p:cNvSpPr>
            <a:spLocks noGrp="1"/>
          </p:cNvSpPr>
          <p:nvPr>
            <p:ph type="sldNum" sz="quarter" idx="12"/>
          </p:nvPr>
        </p:nvSpPr>
        <p:spPr/>
        <p:txBody>
          <a:bodyPr/>
          <a:lstStyle/>
          <a:p>
            <a:fld id="{D6C1D7CF-8AF2-4758-8F25-33F3E0E134C6}" type="slidenum">
              <a:rPr lang="en-GB" smtClean="0"/>
              <a:t>‹#›</a:t>
            </a:fld>
            <a:endParaRPr lang="en-GB"/>
          </a:p>
        </p:txBody>
      </p:sp>
    </p:spTree>
    <p:extLst>
      <p:ext uri="{BB962C8B-B14F-4D97-AF65-F5344CB8AC3E}">
        <p14:creationId xmlns:p14="http://schemas.microsoft.com/office/powerpoint/2010/main" val="35000884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xmlns="" id="{F369A613-2383-4705-94FC-583F00A63174}"/>
              </a:ext>
            </a:extLst>
          </p:cNvPr>
          <p:cNvSpPr>
            <a:spLocks noGrp="1"/>
          </p:cNvSpPr>
          <p:nvPr>
            <p:ph type="title" orient="vert"/>
          </p:nvPr>
        </p:nvSpPr>
        <p:spPr>
          <a:xfrm>
            <a:off x="8724900" y="365125"/>
            <a:ext cx="2628900" cy="5811838"/>
          </a:xfrm>
        </p:spPr>
        <p:txBody>
          <a:bodyPr vert="eaVert"/>
          <a:lstStyle/>
          <a:p>
            <a:r>
              <a:rPr lang="nl-NL"/>
              <a:t>Klik om stijl te bewerken</a:t>
            </a:r>
            <a:endParaRPr lang="en-GB"/>
          </a:p>
        </p:txBody>
      </p:sp>
      <p:sp>
        <p:nvSpPr>
          <p:cNvPr id="3" name="Tijdelijke aanduiding voor verticale tekst 2">
            <a:extLst>
              <a:ext uri="{FF2B5EF4-FFF2-40B4-BE49-F238E27FC236}">
                <a16:creationId xmlns:a16="http://schemas.microsoft.com/office/drawing/2014/main" xmlns="" id="{3CAFBCD3-FB14-4889-9F8E-C150F86D3904}"/>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datum 3">
            <a:extLst>
              <a:ext uri="{FF2B5EF4-FFF2-40B4-BE49-F238E27FC236}">
                <a16:creationId xmlns:a16="http://schemas.microsoft.com/office/drawing/2014/main" xmlns="" id="{7ED4B336-2183-4675-967B-C2EF9A01F2E3}"/>
              </a:ext>
            </a:extLst>
          </p:cNvPr>
          <p:cNvSpPr>
            <a:spLocks noGrp="1"/>
          </p:cNvSpPr>
          <p:nvPr>
            <p:ph type="dt" sz="half" idx="10"/>
          </p:nvPr>
        </p:nvSpPr>
        <p:spPr/>
        <p:txBody>
          <a:bodyPr/>
          <a:lstStyle/>
          <a:p>
            <a:fld id="{370047B6-6AA3-4117-AD94-E637FBA6D54B}" type="datetimeFigureOut">
              <a:rPr lang="en-GB" smtClean="0"/>
              <a:t>13/07/2022</a:t>
            </a:fld>
            <a:endParaRPr lang="en-GB"/>
          </a:p>
        </p:txBody>
      </p:sp>
      <p:sp>
        <p:nvSpPr>
          <p:cNvPr id="5" name="Tijdelijke aanduiding voor voettekst 4">
            <a:extLst>
              <a:ext uri="{FF2B5EF4-FFF2-40B4-BE49-F238E27FC236}">
                <a16:creationId xmlns:a16="http://schemas.microsoft.com/office/drawing/2014/main" xmlns="" id="{935691B2-EA43-481B-AD13-155A2DA7D098}"/>
              </a:ext>
            </a:extLst>
          </p:cNvPr>
          <p:cNvSpPr>
            <a:spLocks noGrp="1"/>
          </p:cNvSpPr>
          <p:nvPr>
            <p:ph type="ftr" sz="quarter" idx="11"/>
          </p:nvPr>
        </p:nvSpPr>
        <p:spPr/>
        <p:txBody>
          <a:bodyPr/>
          <a:lstStyle/>
          <a:p>
            <a:endParaRPr lang="en-GB"/>
          </a:p>
        </p:txBody>
      </p:sp>
      <p:sp>
        <p:nvSpPr>
          <p:cNvPr id="6" name="Tijdelijke aanduiding voor dianummer 5">
            <a:extLst>
              <a:ext uri="{FF2B5EF4-FFF2-40B4-BE49-F238E27FC236}">
                <a16:creationId xmlns:a16="http://schemas.microsoft.com/office/drawing/2014/main" xmlns="" id="{A2533EEB-5B7A-47A9-85FF-54CFF8F07628}"/>
              </a:ext>
            </a:extLst>
          </p:cNvPr>
          <p:cNvSpPr>
            <a:spLocks noGrp="1"/>
          </p:cNvSpPr>
          <p:nvPr>
            <p:ph type="sldNum" sz="quarter" idx="12"/>
          </p:nvPr>
        </p:nvSpPr>
        <p:spPr/>
        <p:txBody>
          <a:bodyPr/>
          <a:lstStyle/>
          <a:p>
            <a:fld id="{D6C1D7CF-8AF2-4758-8F25-33F3E0E134C6}" type="slidenum">
              <a:rPr lang="en-GB" smtClean="0"/>
              <a:t>‹#›</a:t>
            </a:fld>
            <a:endParaRPr lang="en-GB"/>
          </a:p>
        </p:txBody>
      </p:sp>
    </p:spTree>
    <p:extLst>
      <p:ext uri="{BB962C8B-B14F-4D97-AF65-F5344CB8AC3E}">
        <p14:creationId xmlns:p14="http://schemas.microsoft.com/office/powerpoint/2010/main" val="3689490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64CE5BC4-46FB-41ED-BDBA-EA1CFD5C53EB}"/>
              </a:ext>
            </a:extLst>
          </p:cNvPr>
          <p:cNvSpPr>
            <a:spLocks noGrp="1"/>
          </p:cNvSpPr>
          <p:nvPr>
            <p:ph type="title"/>
          </p:nvPr>
        </p:nvSpPr>
        <p:spPr/>
        <p:txBody>
          <a:bodyPr/>
          <a:lstStyle/>
          <a:p>
            <a:r>
              <a:rPr lang="nl-NL"/>
              <a:t>Klik om stijl te bewerken</a:t>
            </a:r>
            <a:endParaRPr lang="en-GB"/>
          </a:p>
        </p:txBody>
      </p:sp>
      <p:sp>
        <p:nvSpPr>
          <p:cNvPr id="3" name="Tijdelijke aanduiding voor datum 2">
            <a:extLst>
              <a:ext uri="{FF2B5EF4-FFF2-40B4-BE49-F238E27FC236}">
                <a16:creationId xmlns:a16="http://schemas.microsoft.com/office/drawing/2014/main" xmlns="" id="{823E9BE9-6021-4E6E-8C23-74B6AA83CF64}"/>
              </a:ext>
            </a:extLst>
          </p:cNvPr>
          <p:cNvSpPr>
            <a:spLocks noGrp="1"/>
          </p:cNvSpPr>
          <p:nvPr>
            <p:ph type="dt" sz="half" idx="10"/>
          </p:nvPr>
        </p:nvSpPr>
        <p:spPr/>
        <p:txBody>
          <a:bodyPr/>
          <a:lstStyle/>
          <a:p>
            <a:fld id="{01A1D167-56E0-A143-98A6-93060D65392C}" type="datetime1">
              <a:rPr lang="en-US" smtClean="0"/>
              <a:t>7/13/2022</a:t>
            </a:fld>
            <a:endParaRPr lang="en-GB"/>
          </a:p>
        </p:txBody>
      </p:sp>
      <p:sp>
        <p:nvSpPr>
          <p:cNvPr id="4" name="Tijdelijke aanduiding voor voettekst 3">
            <a:extLst>
              <a:ext uri="{FF2B5EF4-FFF2-40B4-BE49-F238E27FC236}">
                <a16:creationId xmlns:a16="http://schemas.microsoft.com/office/drawing/2014/main" xmlns="" id="{FB0A4635-0FE4-4DB4-AED5-29135D50BA8C}"/>
              </a:ext>
            </a:extLst>
          </p:cNvPr>
          <p:cNvSpPr>
            <a:spLocks noGrp="1"/>
          </p:cNvSpPr>
          <p:nvPr>
            <p:ph type="ftr" sz="quarter" idx="11"/>
          </p:nvPr>
        </p:nvSpPr>
        <p:spPr/>
        <p:txBody>
          <a:bodyPr/>
          <a:lstStyle/>
          <a:p>
            <a:endParaRPr lang="en-GB" dirty="0"/>
          </a:p>
        </p:txBody>
      </p:sp>
      <p:sp>
        <p:nvSpPr>
          <p:cNvPr id="5" name="Tijdelijke aanduiding voor dianummer 4">
            <a:extLst>
              <a:ext uri="{FF2B5EF4-FFF2-40B4-BE49-F238E27FC236}">
                <a16:creationId xmlns:a16="http://schemas.microsoft.com/office/drawing/2014/main" xmlns="" id="{70BF83B5-63DF-42A6-9F4C-6369A70901E7}"/>
              </a:ext>
            </a:extLst>
          </p:cNvPr>
          <p:cNvSpPr>
            <a:spLocks noGrp="1"/>
          </p:cNvSpPr>
          <p:nvPr>
            <p:ph type="sldNum" sz="quarter" idx="12"/>
          </p:nvPr>
        </p:nvSpPr>
        <p:spPr/>
        <p:txBody>
          <a:bodyPr/>
          <a:lstStyle/>
          <a:p>
            <a:fld id="{5A54F868-F828-472F-BCFA-81EF005179B6}" type="slidenum">
              <a:rPr lang="en-GB" smtClean="0"/>
              <a:t>‹#›</a:t>
            </a:fld>
            <a:endParaRPr lang="en-GB" dirty="0"/>
          </a:p>
        </p:txBody>
      </p:sp>
    </p:spTree>
    <p:extLst>
      <p:ext uri="{BB962C8B-B14F-4D97-AF65-F5344CB8AC3E}">
        <p14:creationId xmlns:p14="http://schemas.microsoft.com/office/powerpoint/2010/main" val="33728544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86265" y="1122363"/>
            <a:ext cx="6316393"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886265" y="3602038"/>
            <a:ext cx="6316393" cy="1655762"/>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1DB83E5F-646B-634E-ADD7-4477FD0CBE69}" type="datetime1">
              <a:rPr lang="en-US" smtClean="0"/>
              <a:t>7/13/2022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FACEF5A-831C-E149-AD74-3E1CD52B2A73}" type="slidenum">
              <a:rPr lang="en-US"/>
              <a:pPr>
                <a:defRPr/>
              </a:pPr>
              <a:t>‹#›</a:t>
            </a:fld>
            <a:endParaRPr lang="en-US"/>
          </a:p>
        </p:txBody>
      </p:sp>
    </p:spTree>
    <p:extLst>
      <p:ext uri="{BB962C8B-B14F-4D97-AF65-F5344CB8AC3E}">
        <p14:creationId xmlns:p14="http://schemas.microsoft.com/office/powerpoint/2010/main" val="3560987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520BD131-1288-7047-AD22-2B3CDA1DF8B9}" type="datetime1">
              <a:rPr lang="en-US" smtClean="0"/>
              <a:t>7/13/2022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B08FBC5-ED23-2943-9810-ABC0351CB05B}" type="slidenum">
              <a:rPr lang="en-US"/>
              <a:pPr>
                <a:defRPr/>
              </a:pPr>
              <a:t>‹#›</a:t>
            </a:fld>
            <a:endParaRPr lang="en-US"/>
          </a:p>
        </p:txBody>
      </p:sp>
    </p:spTree>
    <p:extLst>
      <p:ext uri="{BB962C8B-B14F-4D97-AF65-F5344CB8AC3E}">
        <p14:creationId xmlns:p14="http://schemas.microsoft.com/office/powerpoint/2010/main" val="28989067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DC88A98A-8FEE-BB47-99E7-EBFF14120D90}" type="datetime1">
              <a:rPr lang="en-US" smtClean="0"/>
              <a:t>7/13/2022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442870D-59FD-3147-A418-DBCE21DE6044}" type="slidenum">
              <a:rPr lang="en-US"/>
              <a:pPr>
                <a:defRPr/>
              </a:pPr>
              <a:t>‹#›</a:t>
            </a:fld>
            <a:endParaRPr lang="en-US"/>
          </a:p>
        </p:txBody>
      </p:sp>
    </p:spTree>
    <p:extLst>
      <p:ext uri="{BB962C8B-B14F-4D97-AF65-F5344CB8AC3E}">
        <p14:creationId xmlns:p14="http://schemas.microsoft.com/office/powerpoint/2010/main" val="34795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fld id="{906744AE-3B8E-3140-B7A6-74DC13F62BBE}" type="datetime1">
              <a:rPr lang="en-US" smtClean="0"/>
              <a:t>7/13/2022</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43F836B9-7789-7647-86AC-A216ADAC25BA}" type="slidenum">
              <a:rPr lang="en-US"/>
              <a:pPr>
                <a:defRPr/>
              </a:pPr>
              <a:t>‹#›</a:t>
            </a:fld>
            <a:endParaRPr lang="en-US"/>
          </a:p>
        </p:txBody>
      </p:sp>
    </p:spTree>
    <p:extLst>
      <p:ext uri="{BB962C8B-B14F-4D97-AF65-F5344CB8AC3E}">
        <p14:creationId xmlns:p14="http://schemas.microsoft.com/office/powerpoint/2010/main" val="7357859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fld id="{3AB902F6-27EA-754B-8778-6B0DA8D0CD23}" type="datetime1">
              <a:rPr lang="en-US" smtClean="0"/>
              <a:t>7/13/2022</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72DECD12-9136-3A4F-B4C4-11C5060CF907}" type="slidenum">
              <a:rPr lang="en-US"/>
              <a:pPr>
                <a:defRPr/>
              </a:pPr>
              <a:t>‹#›</a:t>
            </a:fld>
            <a:endParaRPr lang="en-US"/>
          </a:p>
        </p:txBody>
      </p:sp>
    </p:spTree>
    <p:extLst>
      <p:ext uri="{BB962C8B-B14F-4D97-AF65-F5344CB8AC3E}">
        <p14:creationId xmlns:p14="http://schemas.microsoft.com/office/powerpoint/2010/main" val="8792981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22D55F98-F2F6-9A48-A7EC-D07767B42560}" type="datetime1">
              <a:rPr lang="en-US" smtClean="0"/>
              <a:t>7/13/2022</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0C59F139-11E4-6447-9958-7CDD114E6052}" type="slidenum">
              <a:rPr lang="en-US"/>
              <a:pPr>
                <a:defRPr/>
              </a:pPr>
              <a:t>‹#›</a:t>
            </a:fld>
            <a:endParaRPr lang="en-US"/>
          </a:p>
        </p:txBody>
      </p:sp>
    </p:spTree>
    <p:extLst>
      <p:ext uri="{BB962C8B-B14F-4D97-AF65-F5344CB8AC3E}">
        <p14:creationId xmlns:p14="http://schemas.microsoft.com/office/powerpoint/2010/main" val="2055984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D4DBC161-3B2B-1A48-925E-09118FEE6C4C}" type="datetime1">
              <a:rPr lang="en-US" smtClean="0"/>
              <a:t>7/13/2022</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FFF6AA1F-C6BF-D842-B347-B73BE97E5B0D}" type="slidenum">
              <a:rPr lang="en-US"/>
              <a:pPr>
                <a:defRPr/>
              </a:pPr>
              <a:t>‹#›</a:t>
            </a:fld>
            <a:endParaRPr lang="en-US"/>
          </a:p>
        </p:txBody>
      </p:sp>
    </p:spTree>
    <p:extLst>
      <p:ext uri="{BB962C8B-B14F-4D97-AF65-F5344CB8AC3E}">
        <p14:creationId xmlns:p14="http://schemas.microsoft.com/office/powerpoint/2010/main" val="165222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fld id="{D27E847A-3B54-0640-A7D0-3EB06B87A7A2}" type="datetime1">
              <a:rPr lang="en-US" smtClean="0"/>
              <a:t>7/13/2022</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0DAB444F-79E3-8D42-97EE-4E7C485D036B}" type="slidenum">
              <a:rPr lang="en-US"/>
              <a:pPr>
                <a:defRPr/>
              </a:pPr>
              <a:t>‹#›</a:t>
            </a:fld>
            <a:endParaRPr lang="en-US"/>
          </a:p>
        </p:txBody>
      </p:sp>
    </p:spTree>
    <p:extLst>
      <p:ext uri="{BB962C8B-B14F-4D97-AF65-F5344CB8AC3E}">
        <p14:creationId xmlns:p14="http://schemas.microsoft.com/office/powerpoint/2010/main" val="35212998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fld id="{CE020240-4472-8547-AE0D-AA3893129F2E}" type="datetime1">
              <a:rPr lang="en-US" smtClean="0"/>
              <a:t>7/13/2022</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9E13569B-C63C-EF44-BCAE-6D85929A9813}" type="slidenum">
              <a:rPr lang="en-US"/>
              <a:pPr>
                <a:defRPr/>
              </a:pPr>
              <a:t>‹#›</a:t>
            </a:fld>
            <a:endParaRPr lang="en-US"/>
          </a:p>
        </p:txBody>
      </p:sp>
    </p:spTree>
    <p:extLst>
      <p:ext uri="{BB962C8B-B14F-4D97-AF65-F5344CB8AC3E}">
        <p14:creationId xmlns:p14="http://schemas.microsoft.com/office/powerpoint/2010/main" val="37332842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6FF259C-50FD-B741-9E7B-1068D99E04E8}" type="datetime1">
              <a:rPr lang="en-US" smtClean="0"/>
              <a:t>7/13/2022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DE93ABD-7FF0-C844-90D7-AC600855E2E1}" type="slidenum">
              <a:rPr lang="en-US"/>
              <a:pPr>
                <a:defRPr/>
              </a:pPr>
              <a:t>‹#›</a:t>
            </a:fld>
            <a:endParaRPr lang="en-US"/>
          </a:p>
        </p:txBody>
      </p:sp>
    </p:spTree>
    <p:extLst>
      <p:ext uri="{BB962C8B-B14F-4D97-AF65-F5344CB8AC3E}">
        <p14:creationId xmlns:p14="http://schemas.microsoft.com/office/powerpoint/2010/main" val="2126479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xmlns="" id="{FEDAF555-5517-4635-8C18-E8768F59E253}"/>
              </a:ext>
            </a:extLst>
          </p:cNvPr>
          <p:cNvSpPr>
            <a:spLocks noGrp="1"/>
          </p:cNvSpPr>
          <p:nvPr>
            <p:ph type="dt" sz="half" idx="10"/>
          </p:nvPr>
        </p:nvSpPr>
        <p:spPr/>
        <p:txBody>
          <a:bodyPr/>
          <a:lstStyle/>
          <a:p>
            <a:fld id="{4DC2F76D-6605-0A4B-82B8-8EA0AB2CAED6}" type="datetime1">
              <a:rPr lang="en-US" smtClean="0"/>
              <a:t>7/13/2022</a:t>
            </a:fld>
            <a:endParaRPr lang="en-GB"/>
          </a:p>
        </p:txBody>
      </p:sp>
      <p:sp>
        <p:nvSpPr>
          <p:cNvPr id="3" name="Tijdelijke aanduiding voor voettekst 2">
            <a:extLst>
              <a:ext uri="{FF2B5EF4-FFF2-40B4-BE49-F238E27FC236}">
                <a16:creationId xmlns:a16="http://schemas.microsoft.com/office/drawing/2014/main" xmlns="" id="{3FA34D8C-F194-405D-8BDE-5CF06F587115}"/>
              </a:ext>
            </a:extLst>
          </p:cNvPr>
          <p:cNvSpPr>
            <a:spLocks noGrp="1"/>
          </p:cNvSpPr>
          <p:nvPr>
            <p:ph type="ftr" sz="quarter" idx="11"/>
          </p:nvPr>
        </p:nvSpPr>
        <p:spPr/>
        <p:txBody>
          <a:bodyPr/>
          <a:lstStyle/>
          <a:p>
            <a:endParaRPr lang="en-GB"/>
          </a:p>
        </p:txBody>
      </p:sp>
      <p:sp>
        <p:nvSpPr>
          <p:cNvPr id="4" name="Tijdelijke aanduiding voor dianummer 3">
            <a:extLst>
              <a:ext uri="{FF2B5EF4-FFF2-40B4-BE49-F238E27FC236}">
                <a16:creationId xmlns:a16="http://schemas.microsoft.com/office/drawing/2014/main" xmlns="" id="{35BFA185-D275-4BA1-B6E3-E3625D692188}"/>
              </a:ext>
            </a:extLst>
          </p:cNvPr>
          <p:cNvSpPr>
            <a:spLocks noGrp="1"/>
          </p:cNvSpPr>
          <p:nvPr>
            <p:ph type="sldNum" sz="quarter" idx="12"/>
          </p:nvPr>
        </p:nvSpPr>
        <p:spPr/>
        <p:txBody>
          <a:bodyPr/>
          <a:lstStyle/>
          <a:p>
            <a:fld id="{5A54F868-F828-472F-BCFA-81EF005179B6}" type="slidenum">
              <a:rPr lang="en-GB" smtClean="0"/>
              <a:t>‹#›</a:t>
            </a:fld>
            <a:endParaRPr lang="en-GB" dirty="0"/>
          </a:p>
        </p:txBody>
      </p:sp>
    </p:spTree>
    <p:extLst>
      <p:ext uri="{BB962C8B-B14F-4D97-AF65-F5344CB8AC3E}">
        <p14:creationId xmlns:p14="http://schemas.microsoft.com/office/powerpoint/2010/main" val="13826696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56721BA-B411-2A42-9F2C-8AF10CCCE2AC}" type="datetime1">
              <a:rPr lang="en-US" smtClean="0"/>
              <a:t>7/13/2022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616F82F-32CE-8C46-BD09-02EC3A4AF306}" type="slidenum">
              <a:rPr lang="en-US"/>
              <a:pPr>
                <a:defRPr/>
              </a:pPr>
              <a:t>‹#›</a:t>
            </a:fld>
            <a:endParaRPr lang="en-US"/>
          </a:p>
        </p:txBody>
      </p:sp>
    </p:spTree>
    <p:extLst>
      <p:ext uri="{BB962C8B-B14F-4D97-AF65-F5344CB8AC3E}">
        <p14:creationId xmlns:p14="http://schemas.microsoft.com/office/powerpoint/2010/main" val="19588076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44149" y="2953581"/>
            <a:ext cx="7903702" cy="1325563"/>
          </a:xfrm>
        </p:spPr>
        <p:txBody>
          <a:bodyPr/>
          <a:lstStyle>
            <a:lvl1pPr>
              <a:defRPr baseline="0">
                <a:solidFill>
                  <a:schemeClr val="bg1"/>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pPr>
              <a:defRPr/>
            </a:pPr>
            <a:fld id="{AA3E6BBD-3841-EA48-8021-5EC248166142}" type="datetime1">
              <a:rPr lang="en-US" smtClean="0"/>
              <a:t>7/13/2022</a:t>
            </a:fld>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263147D4-F1CC-4F4A-A2DC-4FDA7B11144B}" type="slidenum">
              <a:rPr lang="en-US"/>
              <a:pPr>
                <a:defRPr/>
              </a:pPr>
              <a:t>‹#›</a:t>
            </a:fld>
            <a:endParaRPr lang="en-US" dirty="0"/>
          </a:p>
        </p:txBody>
      </p:sp>
    </p:spTree>
    <p:extLst>
      <p:ext uri="{BB962C8B-B14F-4D97-AF65-F5344CB8AC3E}">
        <p14:creationId xmlns:p14="http://schemas.microsoft.com/office/powerpoint/2010/main" val="3890185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044C9890-CC63-4C56-9A46-08D5C4C769A6}"/>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GB"/>
          </a:p>
        </p:txBody>
      </p:sp>
      <p:sp>
        <p:nvSpPr>
          <p:cNvPr id="3" name="Tijdelijke aanduiding voor inhoud 2">
            <a:extLst>
              <a:ext uri="{FF2B5EF4-FFF2-40B4-BE49-F238E27FC236}">
                <a16:creationId xmlns:a16="http://schemas.microsoft.com/office/drawing/2014/main" xmlns="" id="{D7023023-E014-42A4-BBAB-BD24357AA8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tekst 3">
            <a:extLst>
              <a:ext uri="{FF2B5EF4-FFF2-40B4-BE49-F238E27FC236}">
                <a16:creationId xmlns:a16="http://schemas.microsoft.com/office/drawing/2014/main" xmlns="" id="{6E69721B-C6B2-4C55-A2D4-ABABAED028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xmlns="" id="{A7DF45B9-AC6D-43FD-94C6-91A85EBF3E6E}"/>
              </a:ext>
            </a:extLst>
          </p:cNvPr>
          <p:cNvSpPr>
            <a:spLocks noGrp="1"/>
          </p:cNvSpPr>
          <p:nvPr>
            <p:ph type="dt" sz="half" idx="10"/>
          </p:nvPr>
        </p:nvSpPr>
        <p:spPr/>
        <p:txBody>
          <a:bodyPr/>
          <a:lstStyle/>
          <a:p>
            <a:fld id="{EE3E54E8-818F-A54F-A53E-15CEF76E0FB6}" type="datetime1">
              <a:rPr lang="en-US" smtClean="0"/>
              <a:t>7/13/2022</a:t>
            </a:fld>
            <a:endParaRPr lang="en-GB"/>
          </a:p>
        </p:txBody>
      </p:sp>
      <p:sp>
        <p:nvSpPr>
          <p:cNvPr id="6" name="Tijdelijke aanduiding voor voettekst 5">
            <a:extLst>
              <a:ext uri="{FF2B5EF4-FFF2-40B4-BE49-F238E27FC236}">
                <a16:creationId xmlns:a16="http://schemas.microsoft.com/office/drawing/2014/main" xmlns="" id="{66312736-11B9-4A6A-B4DF-E18FF5DBFFC8}"/>
              </a:ext>
            </a:extLst>
          </p:cNvPr>
          <p:cNvSpPr>
            <a:spLocks noGrp="1"/>
          </p:cNvSpPr>
          <p:nvPr>
            <p:ph type="ftr" sz="quarter" idx="11"/>
          </p:nvPr>
        </p:nvSpPr>
        <p:spPr/>
        <p:txBody>
          <a:bodyPr/>
          <a:lstStyle/>
          <a:p>
            <a:endParaRPr lang="en-GB"/>
          </a:p>
        </p:txBody>
      </p:sp>
      <p:sp>
        <p:nvSpPr>
          <p:cNvPr id="7" name="Tijdelijke aanduiding voor dianummer 6">
            <a:extLst>
              <a:ext uri="{FF2B5EF4-FFF2-40B4-BE49-F238E27FC236}">
                <a16:creationId xmlns:a16="http://schemas.microsoft.com/office/drawing/2014/main" xmlns="" id="{370F4D33-657E-4D60-AAA2-A67CC327327A}"/>
              </a:ext>
            </a:extLst>
          </p:cNvPr>
          <p:cNvSpPr>
            <a:spLocks noGrp="1"/>
          </p:cNvSpPr>
          <p:nvPr>
            <p:ph type="sldNum" sz="quarter" idx="12"/>
          </p:nvPr>
        </p:nvSpPr>
        <p:spPr/>
        <p:txBody>
          <a:bodyPr/>
          <a:lstStyle/>
          <a:p>
            <a:fld id="{5A54F868-F828-472F-BCFA-81EF005179B6}" type="slidenum">
              <a:rPr lang="en-GB" smtClean="0"/>
              <a:t>‹#›</a:t>
            </a:fld>
            <a:endParaRPr lang="en-GB"/>
          </a:p>
        </p:txBody>
      </p:sp>
    </p:spTree>
    <p:extLst>
      <p:ext uri="{BB962C8B-B14F-4D97-AF65-F5344CB8AC3E}">
        <p14:creationId xmlns:p14="http://schemas.microsoft.com/office/powerpoint/2010/main" val="1359525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85B4BCF7-4128-48E8-B8F7-9D1DA4A53602}"/>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GB"/>
          </a:p>
        </p:txBody>
      </p:sp>
      <p:sp>
        <p:nvSpPr>
          <p:cNvPr id="3" name="Tijdelijke aanduiding voor afbeelding 2">
            <a:extLst>
              <a:ext uri="{FF2B5EF4-FFF2-40B4-BE49-F238E27FC236}">
                <a16:creationId xmlns:a16="http://schemas.microsoft.com/office/drawing/2014/main" xmlns="" id="{B070FFDF-1A0B-413C-BE49-2A638EA23D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ijdelijke aanduiding voor tekst 3">
            <a:extLst>
              <a:ext uri="{FF2B5EF4-FFF2-40B4-BE49-F238E27FC236}">
                <a16:creationId xmlns:a16="http://schemas.microsoft.com/office/drawing/2014/main" xmlns="" id="{DE8BC8EA-3479-44C9-9FB9-AFF5134824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xmlns="" id="{9C742705-85FD-4E62-9D62-34A8D3600DBD}"/>
              </a:ext>
            </a:extLst>
          </p:cNvPr>
          <p:cNvSpPr>
            <a:spLocks noGrp="1"/>
          </p:cNvSpPr>
          <p:nvPr>
            <p:ph type="dt" sz="half" idx="10"/>
          </p:nvPr>
        </p:nvSpPr>
        <p:spPr/>
        <p:txBody>
          <a:bodyPr/>
          <a:lstStyle/>
          <a:p>
            <a:fld id="{196DBD34-92B7-6344-9178-D0B4C01A1BEC}" type="datetime1">
              <a:rPr lang="en-US" smtClean="0"/>
              <a:t>7/13/2022</a:t>
            </a:fld>
            <a:endParaRPr lang="en-GB"/>
          </a:p>
        </p:txBody>
      </p:sp>
      <p:sp>
        <p:nvSpPr>
          <p:cNvPr id="6" name="Tijdelijke aanduiding voor voettekst 5">
            <a:extLst>
              <a:ext uri="{FF2B5EF4-FFF2-40B4-BE49-F238E27FC236}">
                <a16:creationId xmlns:a16="http://schemas.microsoft.com/office/drawing/2014/main" xmlns="" id="{44BD5EF7-8676-4DFF-893A-6D0F782A71F5}"/>
              </a:ext>
            </a:extLst>
          </p:cNvPr>
          <p:cNvSpPr>
            <a:spLocks noGrp="1"/>
          </p:cNvSpPr>
          <p:nvPr>
            <p:ph type="ftr" sz="quarter" idx="11"/>
          </p:nvPr>
        </p:nvSpPr>
        <p:spPr/>
        <p:txBody>
          <a:bodyPr/>
          <a:lstStyle/>
          <a:p>
            <a:endParaRPr lang="en-GB"/>
          </a:p>
        </p:txBody>
      </p:sp>
      <p:sp>
        <p:nvSpPr>
          <p:cNvPr id="7" name="Tijdelijke aanduiding voor dianummer 6">
            <a:extLst>
              <a:ext uri="{FF2B5EF4-FFF2-40B4-BE49-F238E27FC236}">
                <a16:creationId xmlns:a16="http://schemas.microsoft.com/office/drawing/2014/main" xmlns="" id="{1C976D9A-3F69-472E-99C1-2DC6C0DDF411}"/>
              </a:ext>
            </a:extLst>
          </p:cNvPr>
          <p:cNvSpPr>
            <a:spLocks noGrp="1"/>
          </p:cNvSpPr>
          <p:nvPr>
            <p:ph type="sldNum" sz="quarter" idx="12"/>
          </p:nvPr>
        </p:nvSpPr>
        <p:spPr/>
        <p:txBody>
          <a:bodyPr/>
          <a:lstStyle/>
          <a:p>
            <a:fld id="{5A54F868-F828-472F-BCFA-81EF005179B6}" type="slidenum">
              <a:rPr lang="en-GB" smtClean="0"/>
              <a:t>‹#›</a:t>
            </a:fld>
            <a:endParaRPr lang="en-GB"/>
          </a:p>
        </p:txBody>
      </p:sp>
    </p:spTree>
    <p:extLst>
      <p:ext uri="{BB962C8B-B14F-4D97-AF65-F5344CB8AC3E}">
        <p14:creationId xmlns:p14="http://schemas.microsoft.com/office/powerpoint/2010/main" val="1530244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AE2C7DDC-38A3-414B-B627-F5CE335F9C2D}"/>
              </a:ext>
            </a:extLst>
          </p:cNvPr>
          <p:cNvSpPr>
            <a:spLocks noGrp="1"/>
          </p:cNvSpPr>
          <p:nvPr>
            <p:ph type="title"/>
          </p:nvPr>
        </p:nvSpPr>
        <p:spPr/>
        <p:txBody>
          <a:bodyPr/>
          <a:lstStyle/>
          <a:p>
            <a:r>
              <a:rPr lang="nl-NL"/>
              <a:t>Klik om stijl te bewerken</a:t>
            </a:r>
            <a:endParaRPr lang="en-GB"/>
          </a:p>
        </p:txBody>
      </p:sp>
      <p:sp>
        <p:nvSpPr>
          <p:cNvPr id="3" name="Tijdelijke aanduiding voor verticale tekst 2">
            <a:extLst>
              <a:ext uri="{FF2B5EF4-FFF2-40B4-BE49-F238E27FC236}">
                <a16:creationId xmlns:a16="http://schemas.microsoft.com/office/drawing/2014/main" xmlns="" id="{332B3D90-4C4A-4E9E-8E0D-B3211FD8EFAB}"/>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datum 3">
            <a:extLst>
              <a:ext uri="{FF2B5EF4-FFF2-40B4-BE49-F238E27FC236}">
                <a16:creationId xmlns:a16="http://schemas.microsoft.com/office/drawing/2014/main" xmlns="" id="{3DA0936B-FA89-4361-B210-A9CAC8887A77}"/>
              </a:ext>
            </a:extLst>
          </p:cNvPr>
          <p:cNvSpPr>
            <a:spLocks noGrp="1"/>
          </p:cNvSpPr>
          <p:nvPr>
            <p:ph type="dt" sz="half" idx="10"/>
          </p:nvPr>
        </p:nvSpPr>
        <p:spPr/>
        <p:txBody>
          <a:bodyPr/>
          <a:lstStyle/>
          <a:p>
            <a:fld id="{C780E3BF-2409-EB4F-BA15-2EDD6B6B4EF2}" type="datetime1">
              <a:rPr lang="en-US" smtClean="0"/>
              <a:t>7/13/2022</a:t>
            </a:fld>
            <a:endParaRPr lang="en-GB"/>
          </a:p>
        </p:txBody>
      </p:sp>
      <p:sp>
        <p:nvSpPr>
          <p:cNvPr id="5" name="Tijdelijke aanduiding voor voettekst 4">
            <a:extLst>
              <a:ext uri="{FF2B5EF4-FFF2-40B4-BE49-F238E27FC236}">
                <a16:creationId xmlns:a16="http://schemas.microsoft.com/office/drawing/2014/main" xmlns="" id="{02F6C4C5-AF56-45D2-B738-E6FD067945E0}"/>
              </a:ext>
            </a:extLst>
          </p:cNvPr>
          <p:cNvSpPr>
            <a:spLocks noGrp="1"/>
          </p:cNvSpPr>
          <p:nvPr>
            <p:ph type="ftr" sz="quarter" idx="11"/>
          </p:nvPr>
        </p:nvSpPr>
        <p:spPr/>
        <p:txBody>
          <a:bodyPr/>
          <a:lstStyle/>
          <a:p>
            <a:endParaRPr lang="en-GB"/>
          </a:p>
        </p:txBody>
      </p:sp>
      <p:sp>
        <p:nvSpPr>
          <p:cNvPr id="6" name="Tijdelijke aanduiding voor dianummer 5">
            <a:extLst>
              <a:ext uri="{FF2B5EF4-FFF2-40B4-BE49-F238E27FC236}">
                <a16:creationId xmlns:a16="http://schemas.microsoft.com/office/drawing/2014/main" xmlns="" id="{4DE09A5A-4235-4756-971A-6420C5729CD1}"/>
              </a:ext>
            </a:extLst>
          </p:cNvPr>
          <p:cNvSpPr>
            <a:spLocks noGrp="1"/>
          </p:cNvSpPr>
          <p:nvPr>
            <p:ph type="sldNum" sz="quarter" idx="12"/>
          </p:nvPr>
        </p:nvSpPr>
        <p:spPr/>
        <p:txBody>
          <a:bodyPr/>
          <a:lstStyle/>
          <a:p>
            <a:fld id="{5A54F868-F828-472F-BCFA-81EF005179B6}" type="slidenum">
              <a:rPr lang="en-GB" smtClean="0"/>
              <a:t>‹#›</a:t>
            </a:fld>
            <a:endParaRPr lang="en-GB"/>
          </a:p>
        </p:txBody>
      </p:sp>
    </p:spTree>
    <p:extLst>
      <p:ext uri="{BB962C8B-B14F-4D97-AF65-F5344CB8AC3E}">
        <p14:creationId xmlns:p14="http://schemas.microsoft.com/office/powerpoint/2010/main" val="2317474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xmlns="" id="{CDDE3D92-1074-4A2E-9E6C-692004B7340C}"/>
              </a:ext>
            </a:extLst>
          </p:cNvPr>
          <p:cNvSpPr>
            <a:spLocks noGrp="1"/>
          </p:cNvSpPr>
          <p:nvPr>
            <p:ph type="title" orient="vert"/>
          </p:nvPr>
        </p:nvSpPr>
        <p:spPr>
          <a:xfrm>
            <a:off x="8724900" y="365125"/>
            <a:ext cx="2628900" cy="5811838"/>
          </a:xfrm>
        </p:spPr>
        <p:txBody>
          <a:bodyPr vert="eaVert"/>
          <a:lstStyle/>
          <a:p>
            <a:r>
              <a:rPr lang="nl-NL"/>
              <a:t>Klik om stijl te bewerken</a:t>
            </a:r>
            <a:endParaRPr lang="en-GB"/>
          </a:p>
        </p:txBody>
      </p:sp>
      <p:sp>
        <p:nvSpPr>
          <p:cNvPr id="3" name="Tijdelijke aanduiding voor verticale tekst 2">
            <a:extLst>
              <a:ext uri="{FF2B5EF4-FFF2-40B4-BE49-F238E27FC236}">
                <a16:creationId xmlns:a16="http://schemas.microsoft.com/office/drawing/2014/main" xmlns="" id="{D269CF62-A716-4F81-A884-28C6F90125B6}"/>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datum 3">
            <a:extLst>
              <a:ext uri="{FF2B5EF4-FFF2-40B4-BE49-F238E27FC236}">
                <a16:creationId xmlns:a16="http://schemas.microsoft.com/office/drawing/2014/main" xmlns="" id="{18114B08-E388-4AFF-88D9-129D705DE0DA}"/>
              </a:ext>
            </a:extLst>
          </p:cNvPr>
          <p:cNvSpPr>
            <a:spLocks noGrp="1"/>
          </p:cNvSpPr>
          <p:nvPr>
            <p:ph type="dt" sz="half" idx="10"/>
          </p:nvPr>
        </p:nvSpPr>
        <p:spPr/>
        <p:txBody>
          <a:bodyPr/>
          <a:lstStyle/>
          <a:p>
            <a:fld id="{1FE15FD7-E925-6A49-86CE-127ED8481D14}" type="datetime1">
              <a:rPr lang="en-US" smtClean="0"/>
              <a:t>7/13/2022</a:t>
            </a:fld>
            <a:endParaRPr lang="en-GB"/>
          </a:p>
        </p:txBody>
      </p:sp>
      <p:sp>
        <p:nvSpPr>
          <p:cNvPr id="5" name="Tijdelijke aanduiding voor voettekst 4">
            <a:extLst>
              <a:ext uri="{FF2B5EF4-FFF2-40B4-BE49-F238E27FC236}">
                <a16:creationId xmlns:a16="http://schemas.microsoft.com/office/drawing/2014/main" xmlns="" id="{6A2F76CB-99FC-42A8-B9A2-03EC9FE1AB64}"/>
              </a:ext>
            </a:extLst>
          </p:cNvPr>
          <p:cNvSpPr>
            <a:spLocks noGrp="1"/>
          </p:cNvSpPr>
          <p:nvPr>
            <p:ph type="ftr" sz="quarter" idx="11"/>
          </p:nvPr>
        </p:nvSpPr>
        <p:spPr/>
        <p:txBody>
          <a:bodyPr/>
          <a:lstStyle/>
          <a:p>
            <a:endParaRPr lang="en-GB"/>
          </a:p>
        </p:txBody>
      </p:sp>
      <p:sp>
        <p:nvSpPr>
          <p:cNvPr id="6" name="Tijdelijke aanduiding voor dianummer 5">
            <a:extLst>
              <a:ext uri="{FF2B5EF4-FFF2-40B4-BE49-F238E27FC236}">
                <a16:creationId xmlns:a16="http://schemas.microsoft.com/office/drawing/2014/main" xmlns="" id="{96AF27C7-9262-4D50-85FC-FA3A69675B5B}"/>
              </a:ext>
            </a:extLst>
          </p:cNvPr>
          <p:cNvSpPr>
            <a:spLocks noGrp="1"/>
          </p:cNvSpPr>
          <p:nvPr>
            <p:ph type="sldNum" sz="quarter" idx="12"/>
          </p:nvPr>
        </p:nvSpPr>
        <p:spPr/>
        <p:txBody>
          <a:bodyPr/>
          <a:lstStyle/>
          <a:p>
            <a:fld id="{5A54F868-F828-472F-BCFA-81EF005179B6}" type="slidenum">
              <a:rPr lang="en-GB" smtClean="0"/>
              <a:t>‹#›</a:t>
            </a:fld>
            <a:endParaRPr lang="en-GB"/>
          </a:p>
        </p:txBody>
      </p:sp>
    </p:spTree>
    <p:extLst>
      <p:ext uri="{BB962C8B-B14F-4D97-AF65-F5344CB8AC3E}">
        <p14:creationId xmlns:p14="http://schemas.microsoft.com/office/powerpoint/2010/main" val="343290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656B93F0-A4C6-42CC-82F0-5C3A33F3927C}"/>
              </a:ext>
            </a:extLst>
          </p:cNvPr>
          <p:cNvSpPr>
            <a:spLocks noGrp="1"/>
          </p:cNvSpPr>
          <p:nvPr>
            <p:ph type="title"/>
          </p:nvPr>
        </p:nvSpPr>
        <p:spPr/>
        <p:txBody>
          <a:bodyPr/>
          <a:lstStyle/>
          <a:p>
            <a:r>
              <a:rPr lang="nl-NL"/>
              <a:t>Klik om stijl te bewerken</a:t>
            </a:r>
            <a:endParaRPr lang="en-GB"/>
          </a:p>
        </p:txBody>
      </p:sp>
      <p:sp>
        <p:nvSpPr>
          <p:cNvPr id="3" name="Tijdelijke aanduiding voor inhoud 2">
            <a:extLst>
              <a:ext uri="{FF2B5EF4-FFF2-40B4-BE49-F238E27FC236}">
                <a16:creationId xmlns:a16="http://schemas.microsoft.com/office/drawing/2014/main" xmlns="" id="{691F6F7D-BBBB-4877-84F5-1A032D60988E}"/>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datum 3">
            <a:extLst>
              <a:ext uri="{FF2B5EF4-FFF2-40B4-BE49-F238E27FC236}">
                <a16:creationId xmlns:a16="http://schemas.microsoft.com/office/drawing/2014/main" xmlns="" id="{161925F2-8F95-4E9D-A068-A958218C19B5}"/>
              </a:ext>
            </a:extLst>
          </p:cNvPr>
          <p:cNvSpPr>
            <a:spLocks noGrp="1"/>
          </p:cNvSpPr>
          <p:nvPr>
            <p:ph type="dt" sz="half" idx="10"/>
          </p:nvPr>
        </p:nvSpPr>
        <p:spPr/>
        <p:txBody>
          <a:bodyPr/>
          <a:lstStyle/>
          <a:p>
            <a:fld id="{370047B6-6AA3-4117-AD94-E637FBA6D54B}" type="datetimeFigureOut">
              <a:rPr lang="en-GB" smtClean="0"/>
              <a:t>13/07/2022</a:t>
            </a:fld>
            <a:endParaRPr lang="en-GB"/>
          </a:p>
        </p:txBody>
      </p:sp>
      <p:sp>
        <p:nvSpPr>
          <p:cNvPr id="5" name="Tijdelijke aanduiding voor voettekst 4">
            <a:extLst>
              <a:ext uri="{FF2B5EF4-FFF2-40B4-BE49-F238E27FC236}">
                <a16:creationId xmlns:a16="http://schemas.microsoft.com/office/drawing/2014/main" xmlns="" id="{DAC99CA4-33EF-48C3-A996-8ED31D225BF2}"/>
              </a:ext>
            </a:extLst>
          </p:cNvPr>
          <p:cNvSpPr>
            <a:spLocks noGrp="1"/>
          </p:cNvSpPr>
          <p:nvPr>
            <p:ph type="ftr" sz="quarter" idx="11"/>
          </p:nvPr>
        </p:nvSpPr>
        <p:spPr/>
        <p:txBody>
          <a:bodyPr/>
          <a:lstStyle/>
          <a:p>
            <a:endParaRPr lang="en-GB"/>
          </a:p>
        </p:txBody>
      </p:sp>
      <p:sp>
        <p:nvSpPr>
          <p:cNvPr id="6" name="Tijdelijke aanduiding voor dianummer 5">
            <a:extLst>
              <a:ext uri="{FF2B5EF4-FFF2-40B4-BE49-F238E27FC236}">
                <a16:creationId xmlns:a16="http://schemas.microsoft.com/office/drawing/2014/main" xmlns="" id="{9832A3D3-6D1A-41EB-A902-6EBBCC9F3622}"/>
              </a:ext>
            </a:extLst>
          </p:cNvPr>
          <p:cNvSpPr>
            <a:spLocks noGrp="1"/>
          </p:cNvSpPr>
          <p:nvPr>
            <p:ph type="sldNum" sz="quarter" idx="12"/>
          </p:nvPr>
        </p:nvSpPr>
        <p:spPr/>
        <p:txBody>
          <a:bodyPr/>
          <a:lstStyle/>
          <a:p>
            <a:fld id="{D6C1D7CF-8AF2-4758-8F25-33F3E0E134C6}" type="slidenum">
              <a:rPr lang="en-GB" smtClean="0"/>
              <a:t>‹#›</a:t>
            </a:fld>
            <a:endParaRPr lang="en-GB"/>
          </a:p>
        </p:txBody>
      </p:sp>
    </p:spTree>
    <p:extLst>
      <p:ext uri="{BB962C8B-B14F-4D97-AF65-F5344CB8AC3E}">
        <p14:creationId xmlns:p14="http://schemas.microsoft.com/office/powerpoint/2010/main" val="3523366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80E19216-9275-412C-84DB-B46288DFB59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en-GB"/>
          </a:p>
        </p:txBody>
      </p:sp>
      <p:sp>
        <p:nvSpPr>
          <p:cNvPr id="3" name="Ondertitel 2">
            <a:extLst>
              <a:ext uri="{FF2B5EF4-FFF2-40B4-BE49-F238E27FC236}">
                <a16:creationId xmlns:a16="http://schemas.microsoft.com/office/drawing/2014/main" xmlns="" id="{34665CDB-B218-4EBE-9E19-0CF8F2D536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GB"/>
          </a:p>
        </p:txBody>
      </p:sp>
      <p:sp>
        <p:nvSpPr>
          <p:cNvPr id="4" name="Tijdelijke aanduiding voor datum 3">
            <a:extLst>
              <a:ext uri="{FF2B5EF4-FFF2-40B4-BE49-F238E27FC236}">
                <a16:creationId xmlns:a16="http://schemas.microsoft.com/office/drawing/2014/main" xmlns="" id="{33A80640-1E62-483E-BF9E-FDB5B87B4E69}"/>
              </a:ext>
            </a:extLst>
          </p:cNvPr>
          <p:cNvSpPr>
            <a:spLocks noGrp="1"/>
          </p:cNvSpPr>
          <p:nvPr>
            <p:ph type="dt" sz="half" idx="10"/>
          </p:nvPr>
        </p:nvSpPr>
        <p:spPr/>
        <p:txBody>
          <a:bodyPr/>
          <a:lstStyle/>
          <a:p>
            <a:fld id="{370047B6-6AA3-4117-AD94-E637FBA6D54B}" type="datetimeFigureOut">
              <a:rPr lang="en-GB" smtClean="0"/>
              <a:t>13/07/2022</a:t>
            </a:fld>
            <a:endParaRPr lang="en-GB"/>
          </a:p>
        </p:txBody>
      </p:sp>
      <p:sp>
        <p:nvSpPr>
          <p:cNvPr id="5" name="Tijdelijke aanduiding voor voettekst 4">
            <a:extLst>
              <a:ext uri="{FF2B5EF4-FFF2-40B4-BE49-F238E27FC236}">
                <a16:creationId xmlns:a16="http://schemas.microsoft.com/office/drawing/2014/main" xmlns="" id="{0E21D783-36EF-4831-BA37-2E3E69DEB6C6}"/>
              </a:ext>
            </a:extLst>
          </p:cNvPr>
          <p:cNvSpPr>
            <a:spLocks noGrp="1"/>
          </p:cNvSpPr>
          <p:nvPr>
            <p:ph type="ftr" sz="quarter" idx="11"/>
          </p:nvPr>
        </p:nvSpPr>
        <p:spPr/>
        <p:txBody>
          <a:bodyPr/>
          <a:lstStyle/>
          <a:p>
            <a:endParaRPr lang="en-GB"/>
          </a:p>
        </p:txBody>
      </p:sp>
      <p:sp>
        <p:nvSpPr>
          <p:cNvPr id="6" name="Tijdelijke aanduiding voor dianummer 5">
            <a:extLst>
              <a:ext uri="{FF2B5EF4-FFF2-40B4-BE49-F238E27FC236}">
                <a16:creationId xmlns:a16="http://schemas.microsoft.com/office/drawing/2014/main" xmlns="" id="{E097C716-8F71-4F25-94F2-6EC830D77D61}"/>
              </a:ext>
            </a:extLst>
          </p:cNvPr>
          <p:cNvSpPr>
            <a:spLocks noGrp="1"/>
          </p:cNvSpPr>
          <p:nvPr>
            <p:ph type="sldNum" sz="quarter" idx="12"/>
          </p:nvPr>
        </p:nvSpPr>
        <p:spPr/>
        <p:txBody>
          <a:bodyPr/>
          <a:lstStyle/>
          <a:p>
            <a:fld id="{D6C1D7CF-8AF2-4758-8F25-33F3E0E134C6}" type="slidenum">
              <a:rPr lang="en-GB" smtClean="0"/>
              <a:t>‹#›</a:t>
            </a:fld>
            <a:endParaRPr lang="en-GB"/>
          </a:p>
        </p:txBody>
      </p:sp>
    </p:spTree>
    <p:extLst>
      <p:ext uri="{BB962C8B-B14F-4D97-AF65-F5344CB8AC3E}">
        <p14:creationId xmlns:p14="http://schemas.microsoft.com/office/powerpoint/2010/main" val="2034417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xmlns="" id="{FD319831-A940-49C3-9448-2A67A90891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en-GB"/>
          </a:p>
        </p:txBody>
      </p:sp>
      <p:sp>
        <p:nvSpPr>
          <p:cNvPr id="3" name="Tijdelijke aanduiding voor tekst 2">
            <a:extLst>
              <a:ext uri="{FF2B5EF4-FFF2-40B4-BE49-F238E27FC236}">
                <a16:creationId xmlns:a16="http://schemas.microsoft.com/office/drawing/2014/main" xmlns="" id="{46897573-D04C-47D6-A35E-296F009B51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4" name="Tijdelijke aanduiding voor datum 3">
            <a:extLst>
              <a:ext uri="{FF2B5EF4-FFF2-40B4-BE49-F238E27FC236}">
                <a16:creationId xmlns:a16="http://schemas.microsoft.com/office/drawing/2014/main" xmlns="" id="{C319A2FC-F61B-464E-94F3-E635677C8B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03145E-2380-1E4A-BD03-61ADE7EF81FF}" type="datetime1">
              <a:rPr lang="en-US" smtClean="0"/>
              <a:t>7/13/2022</a:t>
            </a:fld>
            <a:endParaRPr lang="en-GB"/>
          </a:p>
        </p:txBody>
      </p:sp>
      <p:sp>
        <p:nvSpPr>
          <p:cNvPr id="5" name="Tijdelijke aanduiding voor voettekst 4">
            <a:extLst>
              <a:ext uri="{FF2B5EF4-FFF2-40B4-BE49-F238E27FC236}">
                <a16:creationId xmlns:a16="http://schemas.microsoft.com/office/drawing/2014/main" xmlns="" id="{ECA98F8F-373C-43C9-A39F-0D4F8AB68D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Tijdelijke aanduiding voor dianummer 5">
            <a:extLst>
              <a:ext uri="{FF2B5EF4-FFF2-40B4-BE49-F238E27FC236}">
                <a16:creationId xmlns:a16="http://schemas.microsoft.com/office/drawing/2014/main" xmlns="" id="{423591C6-29A5-4096-9B99-DF8DA17B0E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54F868-F828-472F-BCFA-81EF005179B6}" type="slidenum">
              <a:rPr lang="en-GB" smtClean="0"/>
              <a:t>‹#›</a:t>
            </a:fld>
            <a:endParaRPr lang="en-GB"/>
          </a:p>
        </p:txBody>
      </p:sp>
      <p:sp>
        <p:nvSpPr>
          <p:cNvPr id="7" name="Rechthoek 6">
            <a:extLst>
              <a:ext uri="{FF2B5EF4-FFF2-40B4-BE49-F238E27FC236}">
                <a16:creationId xmlns:a16="http://schemas.microsoft.com/office/drawing/2014/main" xmlns="" id="{AD9AF603-83A2-45F0-93F2-49DF7DB48662}"/>
              </a:ext>
            </a:extLst>
          </p:cNvPr>
          <p:cNvSpPr/>
          <p:nvPr userDrawn="1"/>
        </p:nvSpPr>
        <p:spPr>
          <a:xfrm>
            <a:off x="1" y="6038850"/>
            <a:ext cx="12192000" cy="819150"/>
          </a:xfrm>
          <a:prstGeom prst="rect">
            <a:avLst/>
          </a:prstGeom>
          <a:solidFill>
            <a:srgbClr val="382873"/>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p>
        </p:txBody>
      </p:sp>
      <p:pic>
        <p:nvPicPr>
          <p:cNvPr id="8" name="Afbeelding 7" descr="Afbeelding met teken, tekst, buiten&#10;&#10;Automatisch gegenereerde beschrijving">
            <a:extLst>
              <a:ext uri="{FF2B5EF4-FFF2-40B4-BE49-F238E27FC236}">
                <a16:creationId xmlns:a16="http://schemas.microsoft.com/office/drawing/2014/main" xmlns="" id="{AF6EB7C5-6DF5-4D02-8ECC-976E065F472E}"/>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73621" y="6136030"/>
            <a:ext cx="632538" cy="624790"/>
          </a:xfrm>
          <a:prstGeom prst="rect">
            <a:avLst/>
          </a:prstGeom>
        </p:spPr>
      </p:pic>
      <p:sp>
        <p:nvSpPr>
          <p:cNvPr id="9" name="Tekstvak 8">
            <a:extLst>
              <a:ext uri="{FF2B5EF4-FFF2-40B4-BE49-F238E27FC236}">
                <a16:creationId xmlns:a16="http://schemas.microsoft.com/office/drawing/2014/main" xmlns="" id="{A4A79C9C-D3EF-42AB-8D00-F073271B9861}"/>
              </a:ext>
            </a:extLst>
          </p:cNvPr>
          <p:cNvSpPr txBox="1"/>
          <p:nvPr userDrawn="1"/>
        </p:nvSpPr>
        <p:spPr>
          <a:xfrm>
            <a:off x="769143" y="6125259"/>
            <a:ext cx="2269891" cy="646331"/>
          </a:xfrm>
          <a:prstGeom prst="rect">
            <a:avLst/>
          </a:prstGeom>
          <a:noFill/>
        </p:spPr>
        <p:txBody>
          <a:bodyPr wrap="square" rtlCol="0">
            <a:spAutoFit/>
          </a:bodyPr>
          <a:lstStyle/>
          <a:p>
            <a:r>
              <a:rPr lang="en-GB" dirty="0">
                <a:solidFill>
                  <a:schemeClr val="bg1"/>
                </a:solidFill>
                <a:latin typeface="Raleway" panose="020B0503030101060003" pitchFamily="34" charset="0"/>
              </a:rPr>
              <a:t>Ghana</a:t>
            </a:r>
          </a:p>
          <a:p>
            <a:r>
              <a:rPr lang="en-GB" dirty="0">
                <a:solidFill>
                  <a:schemeClr val="bg1"/>
                </a:solidFill>
                <a:latin typeface="Raleway" panose="020B0503030101060003" pitchFamily="34" charset="0"/>
              </a:rPr>
              <a:t>Statistical Service</a:t>
            </a:r>
          </a:p>
        </p:txBody>
      </p:sp>
      <p:sp>
        <p:nvSpPr>
          <p:cNvPr id="10" name="Tekstvak 9">
            <a:extLst>
              <a:ext uri="{FF2B5EF4-FFF2-40B4-BE49-F238E27FC236}">
                <a16:creationId xmlns:a16="http://schemas.microsoft.com/office/drawing/2014/main" xmlns="" id="{CF5953A1-F349-4E8C-87F7-96E96C7F8423}"/>
              </a:ext>
            </a:extLst>
          </p:cNvPr>
          <p:cNvSpPr txBox="1"/>
          <p:nvPr userDrawn="1"/>
        </p:nvSpPr>
        <p:spPr>
          <a:xfrm>
            <a:off x="9869714" y="6125258"/>
            <a:ext cx="2148665" cy="646331"/>
          </a:xfrm>
          <a:prstGeom prst="rect">
            <a:avLst/>
          </a:prstGeom>
          <a:noFill/>
        </p:spPr>
        <p:txBody>
          <a:bodyPr wrap="square" rtlCol="0">
            <a:spAutoFit/>
          </a:bodyPr>
          <a:lstStyle/>
          <a:p>
            <a:pPr algn="r"/>
            <a:r>
              <a:rPr lang="en-GB" dirty="0">
                <a:solidFill>
                  <a:schemeClr val="bg1"/>
                </a:solidFill>
                <a:latin typeface="Raleway" panose="020B0503030101060003" pitchFamily="34" charset="0"/>
              </a:rPr>
              <a:t>CPI release</a:t>
            </a:r>
          </a:p>
          <a:p>
            <a:pPr algn="r"/>
            <a:r>
              <a:rPr lang="en-GB" dirty="0">
                <a:solidFill>
                  <a:schemeClr val="bg1"/>
                </a:solidFill>
                <a:latin typeface="Raleway" panose="020B0503030101060003" pitchFamily="34" charset="0"/>
              </a:rPr>
              <a:t>July  2022 </a:t>
            </a:r>
          </a:p>
        </p:txBody>
      </p:sp>
    </p:spTree>
    <p:extLst>
      <p:ext uri="{BB962C8B-B14F-4D97-AF65-F5344CB8AC3E}">
        <p14:creationId xmlns:p14="http://schemas.microsoft.com/office/powerpoint/2010/main" val="1880858067"/>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656" r:id="rId4"/>
    <p:sldLayoutId id="2147483657" r:id="rId5"/>
    <p:sldLayoutId id="2147483658" r:id="rId6"/>
    <p:sldLayoutId id="2147483659" r:id="rId7"/>
    <p:sldLayoutId id="2147483685" r:id="rId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xmlns="" id="{4241978D-D789-4901-8486-AD3E2B06A7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en-GB"/>
          </a:p>
        </p:txBody>
      </p:sp>
      <p:sp>
        <p:nvSpPr>
          <p:cNvPr id="3" name="Tijdelijke aanduiding voor tekst 2">
            <a:extLst>
              <a:ext uri="{FF2B5EF4-FFF2-40B4-BE49-F238E27FC236}">
                <a16:creationId xmlns:a16="http://schemas.microsoft.com/office/drawing/2014/main" xmlns="" id="{7DF4DBD1-E55D-4934-97AA-A2FA899D2A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datum 3">
            <a:extLst>
              <a:ext uri="{FF2B5EF4-FFF2-40B4-BE49-F238E27FC236}">
                <a16:creationId xmlns:a16="http://schemas.microsoft.com/office/drawing/2014/main" xmlns="" id="{9DEC438C-F59D-4071-906F-67152C3918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0047B6-6AA3-4117-AD94-E637FBA6D54B}" type="datetimeFigureOut">
              <a:rPr lang="en-GB" smtClean="0"/>
              <a:t>13/07/2022</a:t>
            </a:fld>
            <a:endParaRPr lang="en-GB"/>
          </a:p>
        </p:txBody>
      </p:sp>
      <p:sp>
        <p:nvSpPr>
          <p:cNvPr id="5" name="Tijdelijke aanduiding voor voettekst 4">
            <a:extLst>
              <a:ext uri="{FF2B5EF4-FFF2-40B4-BE49-F238E27FC236}">
                <a16:creationId xmlns:a16="http://schemas.microsoft.com/office/drawing/2014/main" xmlns="" id="{D19D2F55-21E8-42A5-B321-203E7ED56C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Tijdelijke aanduiding voor dianummer 5">
            <a:extLst>
              <a:ext uri="{FF2B5EF4-FFF2-40B4-BE49-F238E27FC236}">
                <a16:creationId xmlns:a16="http://schemas.microsoft.com/office/drawing/2014/main" xmlns="" id="{081B213D-3EA0-492B-8810-A633C07722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C1D7CF-8AF2-4758-8F25-33F3E0E134C6}" type="slidenum">
              <a:rPr lang="en-GB" smtClean="0"/>
              <a:t>‹#›</a:t>
            </a:fld>
            <a:endParaRPr lang="en-GB"/>
          </a:p>
        </p:txBody>
      </p:sp>
    </p:spTree>
    <p:extLst>
      <p:ext uri="{BB962C8B-B14F-4D97-AF65-F5344CB8AC3E}">
        <p14:creationId xmlns:p14="http://schemas.microsoft.com/office/powerpoint/2010/main" val="56050709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9580563" y="6396038"/>
            <a:ext cx="2262187"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bg1"/>
                </a:solidFill>
                <a:latin typeface="+mn-lt"/>
              </a:defRPr>
            </a:lvl1pPr>
          </a:lstStyle>
          <a:p>
            <a:pPr>
              <a:defRPr/>
            </a:pPr>
            <a:fld id="{254F43A7-C3A4-9743-9CC8-B643DDC21648}" type="datetime1">
              <a:rPr lang="en-US" smtClean="0"/>
              <a:t>7/13/2022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11395075" y="6399213"/>
            <a:ext cx="690563"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bg1"/>
                </a:solidFill>
                <a:latin typeface="+mn-lt"/>
              </a:defRPr>
            </a:lvl1pPr>
          </a:lstStyle>
          <a:p>
            <a:pPr>
              <a:defRPr/>
            </a:pPr>
            <a:fld id="{B974854E-B40E-4440-9C55-6B5CF491990D}" type="slidenum">
              <a:rPr lang="en-US"/>
              <a:pPr>
                <a:defRPr/>
              </a:pPr>
              <a:t>‹#›</a:t>
            </a:fld>
            <a:endParaRPr lang="en-US" dirty="0"/>
          </a:p>
        </p:txBody>
      </p:sp>
    </p:spTree>
    <p:extLst>
      <p:ext uri="{BB962C8B-B14F-4D97-AF65-F5344CB8AC3E}">
        <p14:creationId xmlns:p14="http://schemas.microsoft.com/office/powerpoint/2010/main" val="17562517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rtl="0" eaLnBrk="1" fontAlgn="base" hangingPunct="1">
        <a:lnSpc>
          <a:spcPct val="90000"/>
        </a:lnSpc>
        <a:spcBef>
          <a:spcPct val="0"/>
        </a:spcBef>
        <a:spcAft>
          <a:spcPct val="0"/>
        </a:spcAft>
        <a:defRPr sz="4400" kern="1200">
          <a:solidFill>
            <a:srgbClr val="002060"/>
          </a:solidFill>
          <a:latin typeface="+mj-lt"/>
          <a:ea typeface="+mj-ea"/>
          <a:cs typeface="+mj-cs"/>
        </a:defRPr>
      </a:lvl1pPr>
      <a:lvl2pPr algn="l" rtl="0" eaLnBrk="1" fontAlgn="base" hangingPunct="1">
        <a:lnSpc>
          <a:spcPct val="90000"/>
        </a:lnSpc>
        <a:spcBef>
          <a:spcPct val="0"/>
        </a:spcBef>
        <a:spcAft>
          <a:spcPct val="0"/>
        </a:spcAft>
        <a:defRPr sz="4400">
          <a:solidFill>
            <a:srgbClr val="002060"/>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rgbClr val="002060"/>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rgbClr val="002060"/>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rgbClr val="002060"/>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rgbClr val="002060"/>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rgbClr val="002060"/>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rgbClr val="002060"/>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rgbClr val="002060"/>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17.emf"/><Relationship Id="rId4" Type="http://schemas.openxmlformats.org/officeDocument/2006/relationships/package" Target="../embeddings/Microsoft_Excel_Worksheet1.xlsx"/></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hyperlink" Target="https://statsghana.gov.gh/gssmain/fileUpload/Price%20Indices/CPI_Technical_Guide_v5_Published_14102020.pdf"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1839940" y="1764151"/>
            <a:ext cx="4737497" cy="671612"/>
          </a:xfrm>
        </p:spPr>
        <p:txBody>
          <a:bodyPr/>
          <a:lstStyle/>
          <a:p>
            <a:pPr lvl="0"/>
            <a:r>
              <a:rPr lang="en-US" sz="3600" dirty="0">
                <a:solidFill>
                  <a:prstClr val="black"/>
                </a:solidFill>
                <a:latin typeface="Crimson Text" panose="02000503000000000000" pitchFamily="2" charset="0"/>
                <a:ea typeface="Cambria" panose="02040503050406030204" pitchFamily="18" charset="0"/>
              </a:rPr>
              <a:t>PRESS RELEASE</a:t>
            </a:r>
            <a:endParaRPr lang="en-US" altLang="en-US" sz="3600" dirty="0"/>
          </a:p>
        </p:txBody>
      </p:sp>
      <p:sp>
        <p:nvSpPr>
          <p:cNvPr id="15363" name="Subtitle 2"/>
          <p:cNvSpPr>
            <a:spLocks noGrp="1"/>
          </p:cNvSpPr>
          <p:nvPr>
            <p:ph type="subTitle" idx="1"/>
          </p:nvPr>
        </p:nvSpPr>
        <p:spPr>
          <a:xfrm>
            <a:off x="957261" y="2764478"/>
            <a:ext cx="6245679" cy="1556148"/>
          </a:xfrm>
        </p:spPr>
        <p:txBody>
          <a:bodyPr/>
          <a:lstStyle/>
          <a:p>
            <a:r>
              <a:rPr lang="en-US" sz="3200" b="1" dirty="0">
                <a:solidFill>
                  <a:srgbClr val="002060"/>
                </a:solidFill>
                <a:latin typeface="Raleway" panose="020B0503030101060003" pitchFamily="34" charset="0"/>
                <a:ea typeface="American Typewriter" charset="0"/>
                <a:cs typeface="American Typewriter" charset="0"/>
              </a:rPr>
              <a:t>GHANA, JUNE </a:t>
            </a:r>
            <a:r>
              <a:rPr lang="en-US" sz="3600" b="1" dirty="0">
                <a:solidFill>
                  <a:srgbClr val="002060"/>
                </a:solidFill>
                <a:latin typeface="Raleway" panose="020B0503030101060003" pitchFamily="34" charset="0"/>
                <a:ea typeface="American Typewriter" charset="0"/>
                <a:cs typeface="American Typewriter" charset="0"/>
              </a:rPr>
              <a:t>2022</a:t>
            </a:r>
          </a:p>
          <a:p>
            <a:r>
              <a:rPr lang="en-US" sz="3200" b="1" dirty="0">
                <a:solidFill>
                  <a:srgbClr val="002060"/>
                </a:solidFill>
                <a:latin typeface="Raleway" panose="020B0503030101060003" pitchFamily="34" charset="0"/>
                <a:ea typeface="American Typewriter" charset="0"/>
                <a:cs typeface="American Typewriter" charset="0"/>
              </a:rPr>
              <a:t>CONSUMER PRICE INDEX AND INFLATION </a:t>
            </a:r>
            <a:endParaRPr lang="en-US" altLang="en-US" sz="3200" b="1" dirty="0">
              <a:solidFill>
                <a:srgbClr val="002060"/>
              </a:solidFill>
            </a:endParaRPr>
          </a:p>
        </p:txBody>
      </p:sp>
      <p:sp>
        <p:nvSpPr>
          <p:cNvPr id="2" name="Slide Number Placeholder 1"/>
          <p:cNvSpPr>
            <a:spLocks noGrp="1"/>
          </p:cNvSpPr>
          <p:nvPr>
            <p:ph type="sldNum" sz="quarter" idx="12"/>
          </p:nvPr>
        </p:nvSpPr>
        <p:spPr/>
        <p:txBody>
          <a:bodyPr/>
          <a:lstStyle/>
          <a:p>
            <a:pPr>
              <a:defRPr/>
            </a:pPr>
            <a:fld id="{DB3915AD-BA24-459F-B711-30C9DA712D3B}" type="slidenum">
              <a:rPr lang="en-US" smtClean="0"/>
              <a:pPr>
                <a:defRPr/>
              </a:pPr>
              <a:t>0</a:t>
            </a:fld>
            <a:endParaRPr lang="en-US"/>
          </a:p>
        </p:txBody>
      </p:sp>
      <p:sp>
        <p:nvSpPr>
          <p:cNvPr id="6" name="TextBox 5">
            <a:extLst>
              <a:ext uri="{FF2B5EF4-FFF2-40B4-BE49-F238E27FC236}">
                <a16:creationId xmlns:a16="http://schemas.microsoft.com/office/drawing/2014/main" xmlns="" id="{38CFE7DF-C82B-4FB9-9E3A-3287040CFDCE}"/>
              </a:ext>
            </a:extLst>
          </p:cNvPr>
          <p:cNvSpPr txBox="1"/>
          <p:nvPr/>
        </p:nvSpPr>
        <p:spPr>
          <a:xfrm>
            <a:off x="5600700" y="5648953"/>
            <a:ext cx="1801586" cy="369332"/>
          </a:xfrm>
          <a:prstGeom prst="rect">
            <a:avLst/>
          </a:prstGeom>
          <a:noFill/>
        </p:spPr>
        <p:txBody>
          <a:bodyPr wrap="square" rtlCol="0">
            <a:spAutoFit/>
          </a:bodyPr>
          <a:lstStyle/>
          <a:p>
            <a:pPr lvl="0" eaLnBrk="0" fontAlgn="base" hangingPunct="0">
              <a:spcBef>
                <a:spcPct val="0"/>
              </a:spcBef>
              <a:spcAft>
                <a:spcPct val="0"/>
              </a:spcAft>
              <a:defRPr/>
            </a:pPr>
            <a:r>
              <a:rPr kumimoji="0" lang="en-US" sz="1800" b="1" i="0" u="none" strike="noStrike" kern="1200" cap="none" spc="0" normalizeH="0" baseline="0" noProof="0" dirty="0">
                <a:ln>
                  <a:noFill/>
                </a:ln>
                <a:solidFill>
                  <a:prstClr val="black"/>
                </a:solidFill>
                <a:effectLst/>
                <a:uLnTx/>
                <a:uFillTx/>
                <a:latin typeface="Raleway" panose="020B0503030101060003" pitchFamily="34" charset="0"/>
              </a:rPr>
              <a:t>13</a:t>
            </a:r>
            <a:r>
              <a:rPr kumimoji="0" lang="en-US" sz="1800" b="1" i="0" u="none" strike="noStrike" kern="1200" cap="none" spc="0" normalizeH="0" baseline="30000" noProof="0" dirty="0">
                <a:ln>
                  <a:noFill/>
                </a:ln>
                <a:solidFill>
                  <a:prstClr val="black"/>
                </a:solidFill>
                <a:effectLst/>
                <a:uLnTx/>
                <a:uFillTx/>
                <a:latin typeface="Raleway" panose="020B0503030101060003" pitchFamily="34" charset="0"/>
              </a:rPr>
              <a:t>th</a:t>
            </a:r>
            <a:r>
              <a:rPr kumimoji="0" lang="en-US" sz="1800" b="1" i="0" u="none" strike="noStrike" kern="1200" cap="none" spc="0" normalizeH="0" baseline="0" noProof="0" dirty="0">
                <a:ln>
                  <a:noFill/>
                </a:ln>
                <a:solidFill>
                  <a:prstClr val="black"/>
                </a:solidFill>
                <a:effectLst/>
                <a:uLnTx/>
                <a:uFillTx/>
                <a:latin typeface="Raleway" panose="020B0503030101060003" pitchFamily="34" charset="0"/>
              </a:rPr>
              <a:t> </a:t>
            </a:r>
            <a:r>
              <a:rPr lang="en-US" b="1" dirty="0">
                <a:solidFill>
                  <a:prstClr val="black"/>
                </a:solidFill>
                <a:latin typeface="Raleway" panose="020B0503030101060003" pitchFamily="34" charset="0"/>
              </a:rPr>
              <a:t>July</a:t>
            </a:r>
            <a:r>
              <a:rPr kumimoji="0" lang="en-US" sz="1800" b="1" i="0" u="none" strike="noStrike" kern="1200" cap="none" spc="0" normalizeH="0" baseline="0" noProof="0" dirty="0">
                <a:ln>
                  <a:noFill/>
                </a:ln>
                <a:solidFill>
                  <a:prstClr val="black"/>
                </a:solidFill>
                <a:effectLst/>
                <a:uLnTx/>
                <a:uFillTx/>
                <a:latin typeface="Raleway" panose="020B0503030101060003" pitchFamily="34" charset="0"/>
              </a:rPr>
              <a:t> </a:t>
            </a:r>
            <a:r>
              <a:rPr lang="en-US" b="1" dirty="0">
                <a:solidFill>
                  <a:prstClr val="black"/>
                </a:solidFill>
                <a:latin typeface="Raleway" panose="020B0503030101060003" pitchFamily="34" charset="0"/>
              </a:rPr>
              <a:t>2022</a:t>
            </a:r>
            <a:endParaRPr kumimoji="0" lang="en-CA" sz="1800" b="1" i="0" u="none" strike="noStrike" kern="1200" cap="none" spc="0" normalizeH="0" baseline="0" noProof="0" dirty="0">
              <a:ln>
                <a:noFill/>
              </a:ln>
              <a:solidFill>
                <a:prstClr val="black"/>
              </a:solidFill>
              <a:effectLst/>
              <a:uLnTx/>
              <a:uFillTx/>
              <a:latin typeface="Raleway" panose="020B0503030101060003" pitchFamily="34" charset="0"/>
            </a:endParaRPr>
          </a:p>
        </p:txBody>
      </p:sp>
      <p:pic>
        <p:nvPicPr>
          <p:cNvPr id="4" name="Picture 3" descr="Logo&#10;&#10;Description automatically generated">
            <a:extLst>
              <a:ext uri="{FF2B5EF4-FFF2-40B4-BE49-F238E27FC236}">
                <a16:creationId xmlns:a16="http://schemas.microsoft.com/office/drawing/2014/main" xmlns="" id="{EEC262B6-E7A0-1C54-2A4E-EC55434C1F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3062" y="2099957"/>
            <a:ext cx="1396105" cy="1329043"/>
          </a:xfrm>
          <a:prstGeom prst="rect">
            <a:avLst/>
          </a:prstGeom>
        </p:spPr>
      </p:pic>
    </p:spTree>
    <p:extLst>
      <p:ext uri="{BB962C8B-B14F-4D97-AF65-F5344CB8AC3E}">
        <p14:creationId xmlns:p14="http://schemas.microsoft.com/office/powerpoint/2010/main" val="36455472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690CB356-9082-4302-99AD-954C3D3C03CC}"/>
              </a:ext>
            </a:extLst>
          </p:cNvPr>
          <p:cNvSpPr txBox="1">
            <a:spLocks/>
          </p:cNvSpPr>
          <p:nvPr/>
        </p:nvSpPr>
        <p:spPr>
          <a:xfrm>
            <a:off x="0" y="3538"/>
            <a:ext cx="12191999" cy="540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a:solidFill>
                  <a:srgbClr val="382873"/>
                </a:solidFill>
                <a:latin typeface="Crimson Text" panose="02000503000000000000" pitchFamily="2" charset="0"/>
                <a:ea typeface="Cambria" panose="02040503050406030204" pitchFamily="18" charset="0"/>
              </a:rPr>
              <a:t>Contribution of year-on-year inflation </a:t>
            </a:r>
            <a:endParaRPr lang="en-US" altLang="en-US" sz="3600" b="1" dirty="0">
              <a:solidFill>
                <a:srgbClr val="382873"/>
              </a:solidFill>
              <a:latin typeface="Crimson Text" panose="02000503000000000000" pitchFamily="2" charset="0"/>
              <a:ea typeface="Cambria" panose="02040503050406030204" pitchFamily="18" charset="0"/>
            </a:endParaRPr>
          </a:p>
        </p:txBody>
      </p:sp>
      <p:sp>
        <p:nvSpPr>
          <p:cNvPr id="15" name="Content Placeholder 7">
            <a:extLst>
              <a:ext uri="{FF2B5EF4-FFF2-40B4-BE49-F238E27FC236}">
                <a16:creationId xmlns:a16="http://schemas.microsoft.com/office/drawing/2014/main" xmlns="" id="{E69F9F46-7329-44EF-AD03-21C86E8E8173}"/>
              </a:ext>
            </a:extLst>
          </p:cNvPr>
          <p:cNvSpPr txBox="1">
            <a:spLocks noChangeAspect="1"/>
          </p:cNvSpPr>
          <p:nvPr/>
        </p:nvSpPr>
        <p:spPr>
          <a:xfrm>
            <a:off x="9580728" y="719999"/>
            <a:ext cx="2729553" cy="50230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buNone/>
            </a:pPr>
            <a:endParaRPr lang="en-CA" sz="2400" dirty="0">
              <a:latin typeface="Raleway" panose="020B0503030101060003" pitchFamily="34" charset="0"/>
              <a:ea typeface="Calibri" panose="020F0502020204030204" pitchFamily="34" charset="0"/>
              <a:cs typeface="Times New Roman" panose="02020603050405020304" pitchFamily="18" charset="0"/>
            </a:endParaRPr>
          </a:p>
        </p:txBody>
      </p:sp>
      <p:sp>
        <p:nvSpPr>
          <p:cNvPr id="8" name="Slide Number Placeholder 1">
            <a:extLst>
              <a:ext uri="{FF2B5EF4-FFF2-40B4-BE49-F238E27FC236}">
                <a16:creationId xmlns:a16="http://schemas.microsoft.com/office/drawing/2014/main" xmlns="" id="{EF1ED0FB-E77A-4646-9195-217207E4B48D}"/>
              </a:ext>
            </a:extLst>
          </p:cNvPr>
          <p:cNvSpPr txBox="1">
            <a:spLocks/>
          </p:cNvSpPr>
          <p:nvPr/>
        </p:nvSpPr>
        <p:spPr>
          <a:xfrm>
            <a:off x="5716827" y="6326532"/>
            <a:ext cx="30148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A54F868-F828-472F-BCFA-81EF005179B6}" type="slidenum">
              <a:rPr lang="en-GB" sz="1600" smtClean="0">
                <a:solidFill>
                  <a:schemeClr val="bg1"/>
                </a:solidFill>
              </a:rPr>
              <a:pPr/>
              <a:t>9</a:t>
            </a:fld>
            <a:endParaRPr lang="en-GB" sz="1600" dirty="0">
              <a:solidFill>
                <a:schemeClr val="bg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558" y="543538"/>
            <a:ext cx="11591210" cy="5508416"/>
          </a:xfrm>
          <a:prstGeom prst="rect">
            <a:avLst/>
          </a:prstGeom>
        </p:spPr>
      </p:pic>
    </p:spTree>
    <p:extLst>
      <p:ext uri="{BB962C8B-B14F-4D97-AF65-F5344CB8AC3E}">
        <p14:creationId xmlns:p14="http://schemas.microsoft.com/office/powerpoint/2010/main" val="6594321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3441143C-ED7F-4BDF-ABDC-25126C5B2B9D}"/>
              </a:ext>
            </a:extLst>
          </p:cNvPr>
          <p:cNvSpPr txBox="1">
            <a:spLocks/>
          </p:cNvSpPr>
          <p:nvPr/>
        </p:nvSpPr>
        <p:spPr>
          <a:xfrm>
            <a:off x="-12956" y="32599"/>
            <a:ext cx="12204956" cy="540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800" b="1" dirty="0">
                <a:solidFill>
                  <a:srgbClr val="382873"/>
                </a:solidFill>
                <a:latin typeface="Crimson Text" panose="02000503000000000000" pitchFamily="2" charset="0"/>
                <a:ea typeface="Cambria" panose="02040503050406030204" pitchFamily="18" charset="0"/>
              </a:rPr>
              <a:t>Disaggregation of YoY and MoM Food-i</a:t>
            </a:r>
            <a:r>
              <a:rPr lang="en-GB" altLang="en-US" sz="2800" b="1" dirty="0">
                <a:solidFill>
                  <a:srgbClr val="382873"/>
                </a:solidFill>
                <a:latin typeface="Crimson Text" panose="02000503000000000000" pitchFamily="2" charset="0"/>
                <a:ea typeface="Cambria" panose="02040503050406030204" pitchFamily="18" charset="0"/>
              </a:rPr>
              <a:t>nflation by Subclass</a:t>
            </a:r>
            <a:endParaRPr lang="en-US" altLang="en-US" sz="2800" b="1" dirty="0">
              <a:solidFill>
                <a:srgbClr val="382873"/>
              </a:solidFill>
              <a:latin typeface="Crimson Text" panose="02000503000000000000" pitchFamily="2" charset="0"/>
              <a:ea typeface="Cambria" panose="02040503050406030204" pitchFamily="18" charset="0"/>
            </a:endParaRPr>
          </a:p>
        </p:txBody>
      </p:sp>
      <p:sp>
        <p:nvSpPr>
          <p:cNvPr id="6" name="Slide Number Placeholder 1">
            <a:extLst>
              <a:ext uri="{FF2B5EF4-FFF2-40B4-BE49-F238E27FC236}">
                <a16:creationId xmlns:a16="http://schemas.microsoft.com/office/drawing/2014/main" xmlns="" id="{EB725731-1E48-4676-9D62-EF1B2B4CB0A3}"/>
              </a:ext>
            </a:extLst>
          </p:cNvPr>
          <p:cNvSpPr txBox="1">
            <a:spLocks/>
          </p:cNvSpPr>
          <p:nvPr/>
        </p:nvSpPr>
        <p:spPr>
          <a:xfrm>
            <a:off x="5781852" y="6372225"/>
            <a:ext cx="628296" cy="38458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A54F868-F828-472F-BCFA-81EF005179B6}" type="slidenum">
              <a:rPr lang="en-GB" sz="1600" smtClean="0">
                <a:solidFill>
                  <a:schemeClr val="bg1"/>
                </a:solidFill>
              </a:rPr>
              <a:pPr/>
              <a:t>10</a:t>
            </a:fld>
            <a:endParaRPr lang="en-GB" sz="1600" dirty="0">
              <a:solidFill>
                <a:schemeClr val="bg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407" y="572600"/>
            <a:ext cx="6401355" cy="5251506"/>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29125" y="452416"/>
            <a:ext cx="5184052" cy="5491873"/>
          </a:xfrm>
          <a:prstGeom prst="rect">
            <a:avLst/>
          </a:prstGeom>
        </p:spPr>
      </p:pic>
    </p:spTree>
    <p:extLst>
      <p:ext uri="{BB962C8B-B14F-4D97-AF65-F5344CB8AC3E}">
        <p14:creationId xmlns:p14="http://schemas.microsoft.com/office/powerpoint/2010/main" val="40779594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C010ECBC-0EAC-4997-AC76-5CCEEB52A3FE}"/>
              </a:ext>
            </a:extLst>
          </p:cNvPr>
          <p:cNvSpPr>
            <a:spLocks noGrp="1"/>
          </p:cNvSpPr>
          <p:nvPr>
            <p:ph type="sldNum" sz="quarter" idx="12"/>
          </p:nvPr>
        </p:nvSpPr>
        <p:spPr/>
        <p:txBody>
          <a:bodyPr/>
          <a:lstStyle/>
          <a:p>
            <a:fld id="{5A54F868-F828-472F-BCFA-81EF005179B6}" type="slidenum">
              <a:rPr lang="en-GB" smtClean="0"/>
              <a:t>11</a:t>
            </a:fld>
            <a:endParaRPr lang="en-GB" dirty="0"/>
          </a:p>
        </p:txBody>
      </p:sp>
      <p:sp>
        <p:nvSpPr>
          <p:cNvPr id="7" name="Rectangle 6">
            <a:extLst>
              <a:ext uri="{FF2B5EF4-FFF2-40B4-BE49-F238E27FC236}">
                <a16:creationId xmlns:a16="http://schemas.microsoft.com/office/drawing/2014/main" xmlns="" id="{706CD053-DD25-4CA2-8107-A753C534DD92}"/>
              </a:ext>
            </a:extLst>
          </p:cNvPr>
          <p:cNvSpPr/>
          <p:nvPr/>
        </p:nvSpPr>
        <p:spPr>
          <a:xfrm>
            <a:off x="11001829" y="5312229"/>
            <a:ext cx="351971" cy="391885"/>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6" name="Title 1">
            <a:extLst>
              <a:ext uri="{FF2B5EF4-FFF2-40B4-BE49-F238E27FC236}">
                <a16:creationId xmlns:a16="http://schemas.microsoft.com/office/drawing/2014/main" xmlns="" id="{71818B08-C41D-42DF-991A-E496AF0C6EFC}"/>
              </a:ext>
            </a:extLst>
          </p:cNvPr>
          <p:cNvSpPr txBox="1">
            <a:spLocks/>
          </p:cNvSpPr>
          <p:nvPr/>
        </p:nvSpPr>
        <p:spPr>
          <a:xfrm>
            <a:off x="114300" y="12124"/>
            <a:ext cx="12192000" cy="540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a:solidFill>
                  <a:srgbClr val="382873"/>
                </a:solidFill>
                <a:latin typeface="Crimson Text" panose="02000503000000000000" pitchFamily="2" charset="0"/>
                <a:ea typeface="Cambria" panose="02040503050406030204" pitchFamily="18" charset="0"/>
              </a:rPr>
              <a:t>Imported and local inflation January 2020 </a:t>
            </a:r>
            <a:r>
              <a:rPr lang="mr-IN" sz="3600" b="1" dirty="0">
                <a:solidFill>
                  <a:srgbClr val="382873"/>
                </a:solidFill>
                <a:latin typeface="Crimson Text" panose="02000503000000000000" pitchFamily="2" charset="0"/>
                <a:ea typeface="Cambria" panose="02040503050406030204" pitchFamily="18" charset="0"/>
              </a:rPr>
              <a:t>–</a:t>
            </a:r>
            <a:r>
              <a:rPr lang="en-GB" sz="3600" b="1" dirty="0">
                <a:solidFill>
                  <a:srgbClr val="382873"/>
                </a:solidFill>
                <a:latin typeface="Crimson Text" panose="02000503000000000000" pitchFamily="2" charset="0"/>
                <a:ea typeface="Cambria" panose="02040503050406030204" pitchFamily="18" charset="0"/>
              </a:rPr>
              <a:t> June 2022 </a:t>
            </a:r>
            <a:endParaRPr lang="en-US" altLang="en-US" sz="3600" b="1" dirty="0">
              <a:solidFill>
                <a:srgbClr val="382873"/>
              </a:solidFill>
              <a:latin typeface="Crimson Text" panose="02000503000000000000" pitchFamily="2" charset="0"/>
              <a:ea typeface="Cambria" panose="020405030504060302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140" y="560294"/>
            <a:ext cx="11752119" cy="5424870"/>
          </a:xfrm>
          <a:prstGeom prst="rect">
            <a:avLst/>
          </a:prstGeom>
        </p:spPr>
      </p:pic>
    </p:spTree>
    <p:extLst>
      <p:ext uri="{BB962C8B-B14F-4D97-AF65-F5344CB8AC3E}">
        <p14:creationId xmlns:p14="http://schemas.microsoft.com/office/powerpoint/2010/main" val="4003692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29C24944-6680-4D25-985B-B92B67DF8AF7}"/>
              </a:ext>
            </a:extLst>
          </p:cNvPr>
          <p:cNvSpPr>
            <a:spLocks noGrp="1"/>
          </p:cNvSpPr>
          <p:nvPr>
            <p:ph type="sldNum" sz="quarter" idx="12"/>
          </p:nvPr>
        </p:nvSpPr>
        <p:spPr/>
        <p:txBody>
          <a:bodyPr/>
          <a:lstStyle/>
          <a:p>
            <a:fld id="{5A54F868-F828-472F-BCFA-81EF005179B6}" type="slidenum">
              <a:rPr lang="en-GB" smtClean="0"/>
              <a:t>12</a:t>
            </a:fld>
            <a:endParaRPr lang="en-GB" dirty="0"/>
          </a:p>
        </p:txBody>
      </p:sp>
      <p:sp>
        <p:nvSpPr>
          <p:cNvPr id="7" name="Title 1">
            <a:extLst>
              <a:ext uri="{FF2B5EF4-FFF2-40B4-BE49-F238E27FC236}">
                <a16:creationId xmlns:a16="http://schemas.microsoft.com/office/drawing/2014/main" xmlns="" id="{806CA3A5-20BF-413A-BF49-E56A24343363}"/>
              </a:ext>
            </a:extLst>
          </p:cNvPr>
          <p:cNvSpPr txBox="1">
            <a:spLocks/>
          </p:cNvSpPr>
          <p:nvPr/>
        </p:nvSpPr>
        <p:spPr>
          <a:xfrm>
            <a:off x="-176463" y="-12504"/>
            <a:ext cx="12528884" cy="540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a:solidFill>
                  <a:srgbClr val="382873"/>
                </a:solidFill>
                <a:latin typeface="Crimson Text" panose="02000503000000000000" pitchFamily="2" charset="0"/>
                <a:ea typeface="Cambria" panose="02040503050406030204" pitchFamily="18" charset="0"/>
              </a:rPr>
              <a:t>Food &amp; Non-Food year-on-year inflation Jul. 19</a:t>
            </a:r>
            <a:r>
              <a:rPr lang="mr-IN" sz="3600" b="1" dirty="0" smtClean="0">
                <a:solidFill>
                  <a:srgbClr val="382873"/>
                </a:solidFill>
                <a:latin typeface="Crimson Text" panose="02000503000000000000" pitchFamily="2" charset="0"/>
                <a:ea typeface="Cambria" panose="02040503050406030204" pitchFamily="18" charset="0"/>
              </a:rPr>
              <a:t>–</a:t>
            </a:r>
            <a:r>
              <a:rPr lang="en-US" sz="3600" b="1" dirty="0" smtClean="0">
                <a:solidFill>
                  <a:srgbClr val="382873"/>
                </a:solidFill>
                <a:latin typeface="Crimson Text" panose="02000503000000000000" pitchFamily="2" charset="0"/>
                <a:ea typeface="Cambria" panose="02040503050406030204" pitchFamily="18" charset="0"/>
              </a:rPr>
              <a:t>June</a:t>
            </a:r>
            <a:r>
              <a:rPr lang="en-GB" sz="3600" b="1" dirty="0" smtClean="0">
                <a:solidFill>
                  <a:srgbClr val="382873"/>
                </a:solidFill>
                <a:latin typeface="Crimson Text" panose="02000503000000000000" pitchFamily="2" charset="0"/>
                <a:ea typeface="Cambria" panose="02040503050406030204" pitchFamily="18" charset="0"/>
              </a:rPr>
              <a:t>. </a:t>
            </a:r>
            <a:r>
              <a:rPr lang="en-GB" sz="3600" b="1" dirty="0">
                <a:solidFill>
                  <a:srgbClr val="382873"/>
                </a:solidFill>
                <a:latin typeface="Crimson Text" panose="02000503000000000000" pitchFamily="2" charset="0"/>
                <a:ea typeface="Cambria" panose="02040503050406030204" pitchFamily="18" charset="0"/>
              </a:rPr>
              <a:t>22 </a:t>
            </a:r>
            <a:endParaRPr lang="en-US" altLang="en-US" sz="3600" b="1" dirty="0">
              <a:solidFill>
                <a:srgbClr val="382873"/>
              </a:solidFill>
              <a:latin typeface="Crimson Text" panose="02000503000000000000" pitchFamily="2" charset="0"/>
              <a:ea typeface="Cambria" panose="02040503050406030204"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 y="704850"/>
            <a:ext cx="11648209" cy="5334000"/>
          </a:xfrm>
          <a:prstGeom prst="rect">
            <a:avLst/>
          </a:prstGeom>
        </p:spPr>
      </p:pic>
    </p:spTree>
    <p:extLst>
      <p:ext uri="{BB962C8B-B14F-4D97-AF65-F5344CB8AC3E}">
        <p14:creationId xmlns:p14="http://schemas.microsoft.com/office/powerpoint/2010/main" val="28120320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29C24944-6680-4D25-985B-B92B67DF8AF7}"/>
              </a:ext>
            </a:extLst>
          </p:cNvPr>
          <p:cNvSpPr>
            <a:spLocks noGrp="1"/>
          </p:cNvSpPr>
          <p:nvPr>
            <p:ph type="sldNum" sz="quarter" idx="12"/>
          </p:nvPr>
        </p:nvSpPr>
        <p:spPr/>
        <p:txBody>
          <a:bodyPr/>
          <a:lstStyle/>
          <a:p>
            <a:fld id="{5A54F868-F828-472F-BCFA-81EF005179B6}" type="slidenum">
              <a:rPr lang="en-GB" smtClean="0"/>
              <a:t>13</a:t>
            </a:fld>
            <a:endParaRPr lang="en-GB" dirty="0"/>
          </a:p>
        </p:txBody>
      </p:sp>
      <p:sp>
        <p:nvSpPr>
          <p:cNvPr id="7" name="Title 1">
            <a:extLst>
              <a:ext uri="{FF2B5EF4-FFF2-40B4-BE49-F238E27FC236}">
                <a16:creationId xmlns:a16="http://schemas.microsoft.com/office/drawing/2014/main" xmlns="" id="{806CA3A5-20BF-413A-BF49-E56A24343363}"/>
              </a:ext>
            </a:extLst>
          </p:cNvPr>
          <p:cNvSpPr txBox="1">
            <a:spLocks/>
          </p:cNvSpPr>
          <p:nvPr/>
        </p:nvSpPr>
        <p:spPr>
          <a:xfrm>
            <a:off x="-139700" y="119840"/>
            <a:ext cx="12446000" cy="540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200" b="1" dirty="0">
                <a:solidFill>
                  <a:srgbClr val="382873"/>
                </a:solidFill>
                <a:latin typeface="Crimson Text" panose="02000503000000000000" pitchFamily="2" charset="0"/>
                <a:ea typeface="Cambria" panose="02040503050406030204" pitchFamily="18" charset="0"/>
              </a:rPr>
              <a:t>Food &amp; Non-Food month-on-month inflation Aug. 2019</a:t>
            </a:r>
            <a:r>
              <a:rPr lang="mr-IN" sz="3200" b="1" dirty="0" smtClean="0">
                <a:solidFill>
                  <a:srgbClr val="382873"/>
                </a:solidFill>
                <a:latin typeface="Crimson Text" panose="02000503000000000000" pitchFamily="2" charset="0"/>
                <a:ea typeface="Cambria" panose="02040503050406030204" pitchFamily="18" charset="0"/>
              </a:rPr>
              <a:t>–</a:t>
            </a:r>
            <a:r>
              <a:rPr lang="en-US" sz="3200" b="1" dirty="0" smtClean="0">
                <a:solidFill>
                  <a:srgbClr val="382873"/>
                </a:solidFill>
                <a:latin typeface="Crimson Text" panose="02000503000000000000" pitchFamily="2" charset="0"/>
                <a:ea typeface="Cambria" panose="02040503050406030204" pitchFamily="18" charset="0"/>
              </a:rPr>
              <a:t>June</a:t>
            </a:r>
            <a:r>
              <a:rPr lang="en-GB" sz="3200" b="1" dirty="0" smtClean="0">
                <a:solidFill>
                  <a:srgbClr val="382873"/>
                </a:solidFill>
                <a:latin typeface="Crimson Text" panose="02000503000000000000" pitchFamily="2" charset="0"/>
                <a:ea typeface="Cambria" panose="02040503050406030204" pitchFamily="18" charset="0"/>
              </a:rPr>
              <a:t>. </a:t>
            </a:r>
            <a:r>
              <a:rPr lang="en-GB" sz="3200" b="1" dirty="0">
                <a:solidFill>
                  <a:srgbClr val="382873"/>
                </a:solidFill>
                <a:latin typeface="Crimson Text" panose="02000503000000000000" pitchFamily="2" charset="0"/>
                <a:ea typeface="Cambria" panose="02040503050406030204" pitchFamily="18" charset="0"/>
              </a:rPr>
              <a:t>2022 </a:t>
            </a:r>
            <a:endParaRPr lang="en-US" altLang="en-US" sz="3200" b="1" dirty="0">
              <a:solidFill>
                <a:srgbClr val="382873"/>
              </a:solidFill>
              <a:latin typeface="Crimson Text" panose="02000503000000000000" pitchFamily="2" charset="0"/>
              <a:ea typeface="Cambria" panose="02040503050406030204"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931" y="717395"/>
            <a:ext cx="11714356" cy="5181600"/>
          </a:xfrm>
          <a:prstGeom prst="rect">
            <a:avLst/>
          </a:prstGeom>
        </p:spPr>
      </p:pic>
    </p:spTree>
    <p:extLst>
      <p:ext uri="{BB962C8B-B14F-4D97-AF65-F5344CB8AC3E}">
        <p14:creationId xmlns:p14="http://schemas.microsoft.com/office/powerpoint/2010/main" val="798409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 id="{E5333BCC-D1F4-4DBE-9C61-D8CC9EE382CF}"/>
              </a:ext>
            </a:extLst>
          </p:cNvPr>
          <p:cNvSpPr txBox="1">
            <a:spLocks/>
          </p:cNvSpPr>
          <p:nvPr/>
        </p:nvSpPr>
        <p:spPr>
          <a:xfrm>
            <a:off x="0" y="19580"/>
            <a:ext cx="12192000" cy="576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a:solidFill>
                  <a:srgbClr val="382873"/>
                </a:solidFill>
                <a:latin typeface="Crimson Text" panose="02000503000000000000" pitchFamily="2" charset="0"/>
                <a:ea typeface="Cambria" panose="02040503050406030204" pitchFamily="18" charset="0"/>
              </a:rPr>
              <a:t>June 2022 regional rates of inflation</a:t>
            </a:r>
            <a:endParaRPr lang="en-US" altLang="en-US" sz="3600" b="1" dirty="0">
              <a:solidFill>
                <a:srgbClr val="382873"/>
              </a:solidFill>
              <a:latin typeface="Crimson Text" panose="02000503000000000000" pitchFamily="2" charset="0"/>
              <a:ea typeface="Cambria" panose="02040503050406030204" pitchFamily="18" charset="0"/>
            </a:endParaRPr>
          </a:p>
        </p:txBody>
      </p:sp>
      <p:sp>
        <p:nvSpPr>
          <p:cNvPr id="11" name="Content Placeholder 7">
            <a:extLst>
              <a:ext uri="{FF2B5EF4-FFF2-40B4-BE49-F238E27FC236}">
                <a16:creationId xmlns:a16="http://schemas.microsoft.com/office/drawing/2014/main" xmlns="" id="{8C55F586-95A2-4D58-9363-D98F8237D249}"/>
              </a:ext>
            </a:extLst>
          </p:cNvPr>
          <p:cNvSpPr txBox="1">
            <a:spLocks noChangeAspect="1"/>
          </p:cNvSpPr>
          <p:nvPr/>
        </p:nvSpPr>
        <p:spPr>
          <a:xfrm>
            <a:off x="5108756" y="675586"/>
            <a:ext cx="6047054" cy="533518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000" indent="-180000">
              <a:lnSpc>
                <a:spcPct val="100000"/>
              </a:lnSpc>
              <a:spcBef>
                <a:spcPts val="0"/>
              </a:spcBef>
              <a:spcAft>
                <a:spcPts val="600"/>
              </a:spcAft>
              <a:buFont typeface="Wingdings" panose="05000000000000000000" pitchFamily="2" charset="2"/>
              <a:buChar char="§"/>
            </a:pPr>
            <a:endParaRPr lang="en-GB" dirty="0">
              <a:latin typeface="AkkoW01-Regular" panose="020B0503060303060303" pitchFamily="34" charset="0"/>
              <a:ea typeface="Calibri" panose="020F0502020204030204" pitchFamily="34" charset="0"/>
              <a:cs typeface="Times New Roman" panose="02020603050405020304" pitchFamily="18" charset="0"/>
            </a:endParaRPr>
          </a:p>
        </p:txBody>
      </p:sp>
      <p:sp>
        <p:nvSpPr>
          <p:cNvPr id="9" name="Slide Number Placeholder 1">
            <a:extLst>
              <a:ext uri="{FF2B5EF4-FFF2-40B4-BE49-F238E27FC236}">
                <a16:creationId xmlns:a16="http://schemas.microsoft.com/office/drawing/2014/main" xmlns="" id="{CF5F76E0-7F93-4F4A-88F9-67CA44736FBD}"/>
              </a:ext>
            </a:extLst>
          </p:cNvPr>
          <p:cNvSpPr txBox="1">
            <a:spLocks/>
          </p:cNvSpPr>
          <p:nvPr/>
        </p:nvSpPr>
        <p:spPr>
          <a:xfrm>
            <a:off x="5394774" y="6326532"/>
            <a:ext cx="701226" cy="351468"/>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A54F868-F828-472F-BCFA-81EF005179B6}" type="slidenum">
              <a:rPr lang="en-GB" sz="1600" smtClean="0">
                <a:solidFill>
                  <a:schemeClr val="bg1"/>
                </a:solidFill>
              </a:rPr>
              <a:pPr/>
              <a:t>14</a:t>
            </a:fld>
            <a:endParaRPr lang="en-GB" sz="1600" dirty="0">
              <a:solidFill>
                <a:schemeClr val="bg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773" y="685794"/>
            <a:ext cx="11393632" cy="5324973"/>
          </a:xfrm>
          <a:prstGeom prst="rect">
            <a:avLst/>
          </a:prstGeom>
        </p:spPr>
      </p:pic>
    </p:spTree>
    <p:extLst>
      <p:ext uri="{BB962C8B-B14F-4D97-AF65-F5344CB8AC3E}">
        <p14:creationId xmlns:p14="http://schemas.microsoft.com/office/powerpoint/2010/main" val="40409216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E5333BCC-D1F4-4DBE-9C61-D8CC9EE382CF}"/>
              </a:ext>
            </a:extLst>
          </p:cNvPr>
          <p:cNvSpPr txBox="1">
            <a:spLocks/>
          </p:cNvSpPr>
          <p:nvPr/>
        </p:nvSpPr>
        <p:spPr>
          <a:xfrm>
            <a:off x="-138363" y="166343"/>
            <a:ext cx="12468726" cy="540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200" b="1" dirty="0">
                <a:solidFill>
                  <a:srgbClr val="382873"/>
                </a:solidFill>
                <a:latin typeface="Crimson Text" panose="02000503000000000000" pitchFamily="2" charset="0"/>
                <a:ea typeface="Cambria" panose="02040503050406030204" pitchFamily="18" charset="0"/>
              </a:rPr>
              <a:t>Disaggregation of inflation in Eastern and Central Regions for June 2022 </a:t>
            </a:r>
            <a:endParaRPr lang="en-US" altLang="en-US" sz="3200" b="1" dirty="0">
              <a:solidFill>
                <a:srgbClr val="382873"/>
              </a:solidFill>
              <a:latin typeface="Crimson Text" panose="02000503000000000000" pitchFamily="2" charset="0"/>
              <a:ea typeface="Cambria" panose="02040503050406030204" pitchFamily="18" charset="0"/>
            </a:endParaRPr>
          </a:p>
        </p:txBody>
      </p:sp>
      <p:sp>
        <p:nvSpPr>
          <p:cNvPr id="6" name="Slide Number Placeholder 1">
            <a:extLst>
              <a:ext uri="{FF2B5EF4-FFF2-40B4-BE49-F238E27FC236}">
                <a16:creationId xmlns:a16="http://schemas.microsoft.com/office/drawing/2014/main" xmlns="" id="{5E1E70A8-8CFE-4505-BDB8-12554D2A9C79}"/>
              </a:ext>
            </a:extLst>
          </p:cNvPr>
          <p:cNvSpPr txBox="1">
            <a:spLocks/>
          </p:cNvSpPr>
          <p:nvPr/>
        </p:nvSpPr>
        <p:spPr>
          <a:xfrm>
            <a:off x="5716826" y="6326532"/>
            <a:ext cx="55443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5A54F868-F828-472F-BCFA-81EF005179B6}" type="slidenum">
              <a:rPr lang="en-GB" sz="1600" smtClean="0">
                <a:solidFill>
                  <a:schemeClr val="bg1"/>
                </a:solidFill>
              </a:rPr>
              <a:pPr algn="l"/>
              <a:t>15</a:t>
            </a:fld>
            <a:endParaRPr lang="en-GB" sz="1600" dirty="0">
              <a:solidFill>
                <a:schemeClr val="bg1"/>
              </a:solidFill>
            </a:endParaRPr>
          </a:p>
        </p:txBody>
      </p:sp>
      <p:graphicFrame>
        <p:nvGraphicFramePr>
          <p:cNvPr id="5" name="Object 4">
            <a:extLst>
              <a:ext uri="{FF2B5EF4-FFF2-40B4-BE49-F238E27FC236}">
                <a16:creationId xmlns:a16="http://schemas.microsoft.com/office/drawing/2014/main" xmlns="" id="{B9C0D1F5-00E0-4650-9BDF-3D28454C53F0}"/>
              </a:ext>
            </a:extLst>
          </p:cNvPr>
          <p:cNvGraphicFramePr>
            <a:graphicFrameLocks noChangeAspect="1"/>
          </p:cNvGraphicFramePr>
          <p:nvPr>
            <p:extLst>
              <p:ext uri="{D42A27DB-BD31-4B8C-83A1-F6EECF244321}">
                <p14:modId xmlns:p14="http://schemas.microsoft.com/office/powerpoint/2010/main" val="3784260902"/>
              </p:ext>
            </p:extLst>
          </p:nvPr>
        </p:nvGraphicFramePr>
        <p:xfrm>
          <a:off x="163513" y="923925"/>
          <a:ext cx="11660187" cy="5237163"/>
        </p:xfrm>
        <a:graphic>
          <a:graphicData uri="http://schemas.openxmlformats.org/presentationml/2006/ole">
            <mc:AlternateContent xmlns:mc="http://schemas.openxmlformats.org/markup-compatibility/2006">
              <mc:Choice xmlns:v="urn:schemas-microsoft-com:vml" Requires="v">
                <p:oleObj spid="_x0000_s1027" name="Worksheet" r:id="rId4" imgW="11582400" imgH="5441927" progId="Excel.Sheet.12">
                  <p:embed/>
                </p:oleObj>
              </mc:Choice>
              <mc:Fallback>
                <p:oleObj name="Worksheet" r:id="rId4" imgW="11582400" imgH="5441927" progId="Excel.Sheet.12">
                  <p:embed/>
                  <p:pic>
                    <p:nvPicPr>
                      <p:cNvPr id="0" name=""/>
                      <p:cNvPicPr/>
                      <p:nvPr/>
                    </p:nvPicPr>
                    <p:blipFill>
                      <a:blip r:embed="rId5"/>
                      <a:stretch>
                        <a:fillRect/>
                      </a:stretch>
                    </p:blipFill>
                    <p:spPr>
                      <a:xfrm>
                        <a:off x="163513" y="923925"/>
                        <a:ext cx="11660187" cy="5237163"/>
                      </a:xfrm>
                      <a:prstGeom prst="rect">
                        <a:avLst/>
                      </a:prstGeom>
                    </p:spPr>
                  </p:pic>
                </p:oleObj>
              </mc:Fallback>
            </mc:AlternateContent>
          </a:graphicData>
        </a:graphic>
      </p:graphicFrame>
    </p:spTree>
    <p:extLst>
      <p:ext uri="{BB962C8B-B14F-4D97-AF65-F5344CB8AC3E}">
        <p14:creationId xmlns:p14="http://schemas.microsoft.com/office/powerpoint/2010/main" val="16366383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 schematic&#10;&#10;Description automatically generated">
            <a:extLst>
              <a:ext uri="{FF2B5EF4-FFF2-40B4-BE49-F238E27FC236}">
                <a16:creationId xmlns:a16="http://schemas.microsoft.com/office/drawing/2014/main" xmlns="" id="{7CBF207F-4D40-4B35-8207-26F202BD64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xmlns="" id="{5D31BFB8-E35A-4785-9ECD-7B73EEEDFE7A}"/>
              </a:ext>
            </a:extLst>
          </p:cNvPr>
          <p:cNvSpPr txBox="1"/>
          <p:nvPr/>
        </p:nvSpPr>
        <p:spPr>
          <a:xfrm>
            <a:off x="2102135" y="-84149"/>
            <a:ext cx="8170607" cy="461665"/>
          </a:xfrm>
          <a:prstGeom prst="rect">
            <a:avLst/>
          </a:prstGeom>
          <a:noFill/>
        </p:spPr>
        <p:txBody>
          <a:bodyPr wrap="square" rtlCol="0">
            <a:spAutoFit/>
          </a:bodyPr>
          <a:lstStyle/>
          <a:p>
            <a:pPr algn="ctr"/>
            <a:r>
              <a:rPr lang="en-US" sz="2400" b="1" dirty="0">
                <a:solidFill>
                  <a:schemeClr val="bg1"/>
                </a:solidFill>
                <a:latin typeface="Tw Cen MT" panose="020B0602020104020603" pitchFamily="34" charset="0"/>
              </a:rPr>
              <a:t>Highlights</a:t>
            </a:r>
            <a:endParaRPr lang="en-GH" sz="2400" b="1" dirty="0">
              <a:solidFill>
                <a:schemeClr val="bg1"/>
              </a:solidFill>
              <a:latin typeface="Tw Cen MT" panose="020B0602020104020603" pitchFamily="34" charset="0"/>
            </a:endParaRPr>
          </a:p>
        </p:txBody>
      </p:sp>
      <p:sp>
        <p:nvSpPr>
          <p:cNvPr id="7" name="TextBox 6">
            <a:extLst>
              <a:ext uri="{FF2B5EF4-FFF2-40B4-BE49-F238E27FC236}">
                <a16:creationId xmlns:a16="http://schemas.microsoft.com/office/drawing/2014/main" xmlns="" id="{5F58A80C-D951-463F-B3BC-E31F278E772D}"/>
              </a:ext>
            </a:extLst>
          </p:cNvPr>
          <p:cNvSpPr txBox="1"/>
          <p:nvPr/>
        </p:nvSpPr>
        <p:spPr>
          <a:xfrm>
            <a:off x="5215812" y="2671265"/>
            <a:ext cx="2015412" cy="1692771"/>
          </a:xfrm>
          <a:prstGeom prst="rect">
            <a:avLst/>
          </a:prstGeom>
          <a:noFill/>
        </p:spPr>
        <p:txBody>
          <a:bodyPr wrap="square" rtlCol="0">
            <a:spAutoFit/>
          </a:bodyPr>
          <a:lstStyle/>
          <a:p>
            <a:pPr algn="ctr"/>
            <a:r>
              <a:rPr lang="en-US" sz="3200" b="1" dirty="0">
                <a:solidFill>
                  <a:schemeClr val="bg1"/>
                </a:solidFill>
                <a:latin typeface="Tw Cen MT" panose="020B0602020104020603" pitchFamily="34" charset="0"/>
              </a:rPr>
              <a:t>29.8%</a:t>
            </a:r>
          </a:p>
          <a:p>
            <a:pPr algn="ctr"/>
            <a:r>
              <a:rPr lang="en-US" sz="2400" b="1" dirty="0">
                <a:solidFill>
                  <a:schemeClr val="bg1"/>
                </a:solidFill>
                <a:latin typeface="Tw Cen MT" panose="020B0602020104020603" pitchFamily="34" charset="0"/>
              </a:rPr>
              <a:t>Year-on-year inflation</a:t>
            </a:r>
          </a:p>
          <a:p>
            <a:pPr algn="ctr"/>
            <a:r>
              <a:rPr lang="en-US" sz="2400" b="1" dirty="0">
                <a:solidFill>
                  <a:schemeClr val="bg1"/>
                </a:solidFill>
                <a:latin typeface="Tw Cen MT" panose="020B0602020104020603" pitchFamily="34" charset="0"/>
              </a:rPr>
              <a:t>June 2022</a:t>
            </a:r>
            <a:endParaRPr lang="en-GH" sz="2400" b="1" dirty="0">
              <a:solidFill>
                <a:schemeClr val="bg1"/>
              </a:solidFill>
              <a:latin typeface="Tw Cen MT" panose="020B0602020104020603" pitchFamily="34" charset="0"/>
            </a:endParaRPr>
          </a:p>
        </p:txBody>
      </p:sp>
      <p:sp>
        <p:nvSpPr>
          <p:cNvPr id="8" name="TextBox 7">
            <a:extLst>
              <a:ext uri="{FF2B5EF4-FFF2-40B4-BE49-F238E27FC236}">
                <a16:creationId xmlns:a16="http://schemas.microsoft.com/office/drawing/2014/main" xmlns="" id="{4F9EA02C-1389-4A23-B9B2-3EF85F5D48B7}"/>
              </a:ext>
            </a:extLst>
          </p:cNvPr>
          <p:cNvSpPr txBox="1"/>
          <p:nvPr/>
        </p:nvSpPr>
        <p:spPr>
          <a:xfrm>
            <a:off x="5571619" y="5517099"/>
            <a:ext cx="1231641" cy="892552"/>
          </a:xfrm>
          <a:prstGeom prst="rect">
            <a:avLst/>
          </a:prstGeom>
          <a:noFill/>
        </p:spPr>
        <p:txBody>
          <a:bodyPr wrap="square" rtlCol="0">
            <a:spAutoFit/>
          </a:bodyPr>
          <a:lstStyle/>
          <a:p>
            <a:pPr algn="ctr"/>
            <a:r>
              <a:rPr lang="en-US" sz="1600" b="1" dirty="0">
                <a:solidFill>
                  <a:schemeClr val="bg1"/>
                </a:solidFill>
                <a:latin typeface="Tw Cen MT" panose="020B0602020104020603" pitchFamily="34" charset="0"/>
              </a:rPr>
              <a:t>27.6%</a:t>
            </a:r>
          </a:p>
          <a:p>
            <a:pPr algn="ctr"/>
            <a:r>
              <a:rPr lang="en-US" sz="1200" b="1" dirty="0">
                <a:solidFill>
                  <a:schemeClr val="bg1"/>
                </a:solidFill>
                <a:latin typeface="Tw Cen MT" panose="020B0602020104020603" pitchFamily="34" charset="0"/>
              </a:rPr>
              <a:t>Year-on-year inflation</a:t>
            </a:r>
          </a:p>
          <a:p>
            <a:pPr algn="ctr"/>
            <a:r>
              <a:rPr lang="en-US" sz="1200" b="1" dirty="0">
                <a:solidFill>
                  <a:schemeClr val="bg1"/>
                </a:solidFill>
                <a:latin typeface="Tw Cen MT" panose="020B0602020104020603" pitchFamily="34" charset="0"/>
              </a:rPr>
              <a:t>May 2022</a:t>
            </a:r>
            <a:endParaRPr lang="en-GH" sz="1200" b="1" dirty="0">
              <a:solidFill>
                <a:schemeClr val="bg1"/>
              </a:solidFill>
              <a:latin typeface="Tw Cen MT" panose="020B0602020104020603" pitchFamily="34" charset="0"/>
            </a:endParaRPr>
          </a:p>
        </p:txBody>
      </p:sp>
      <p:sp>
        <p:nvSpPr>
          <p:cNvPr id="9" name="TextBox 8">
            <a:extLst>
              <a:ext uri="{FF2B5EF4-FFF2-40B4-BE49-F238E27FC236}">
                <a16:creationId xmlns:a16="http://schemas.microsoft.com/office/drawing/2014/main" xmlns="" id="{7D1D3430-D724-470E-94D9-B6F087EFBCE4}"/>
              </a:ext>
            </a:extLst>
          </p:cNvPr>
          <p:cNvSpPr txBox="1"/>
          <p:nvPr/>
        </p:nvSpPr>
        <p:spPr>
          <a:xfrm>
            <a:off x="4229876" y="825865"/>
            <a:ext cx="1231641" cy="892552"/>
          </a:xfrm>
          <a:prstGeom prst="rect">
            <a:avLst/>
          </a:prstGeom>
          <a:noFill/>
        </p:spPr>
        <p:txBody>
          <a:bodyPr wrap="square" rtlCol="0">
            <a:spAutoFit/>
          </a:bodyPr>
          <a:lstStyle/>
          <a:p>
            <a:pPr algn="ctr"/>
            <a:r>
              <a:rPr lang="en-US" sz="1600" b="1" dirty="0">
                <a:solidFill>
                  <a:schemeClr val="bg1"/>
                </a:solidFill>
                <a:latin typeface="Tw Cen MT" panose="020B0602020104020603" pitchFamily="34" charset="0"/>
              </a:rPr>
              <a:t>35.8%</a:t>
            </a:r>
          </a:p>
          <a:p>
            <a:pPr algn="ctr"/>
            <a:r>
              <a:rPr lang="en-US" sz="1200" b="1" dirty="0">
                <a:solidFill>
                  <a:schemeClr val="bg1"/>
                </a:solidFill>
                <a:latin typeface="Tw Cen MT" panose="020B0602020104020603" pitchFamily="34" charset="0"/>
              </a:rPr>
              <a:t>Highest regional inflation rate</a:t>
            </a:r>
          </a:p>
          <a:p>
            <a:pPr algn="ctr"/>
            <a:r>
              <a:rPr lang="en-US" sz="1200" b="1" dirty="0">
                <a:solidFill>
                  <a:schemeClr val="bg1"/>
                </a:solidFill>
                <a:latin typeface="Tw Cen MT" panose="020B0602020104020603" pitchFamily="34" charset="0"/>
              </a:rPr>
              <a:t>(Eastern)</a:t>
            </a:r>
            <a:endParaRPr lang="en-GH" sz="1200" b="1" dirty="0">
              <a:solidFill>
                <a:schemeClr val="bg1"/>
              </a:solidFill>
              <a:latin typeface="Tw Cen MT" panose="020B0602020104020603" pitchFamily="34" charset="0"/>
            </a:endParaRPr>
          </a:p>
        </p:txBody>
      </p:sp>
      <p:sp>
        <p:nvSpPr>
          <p:cNvPr id="10" name="TextBox 9">
            <a:extLst>
              <a:ext uri="{FF2B5EF4-FFF2-40B4-BE49-F238E27FC236}">
                <a16:creationId xmlns:a16="http://schemas.microsoft.com/office/drawing/2014/main" xmlns="" id="{DB2D7477-0126-4361-8365-FE83883F2AA8}"/>
              </a:ext>
            </a:extLst>
          </p:cNvPr>
          <p:cNvSpPr txBox="1"/>
          <p:nvPr/>
        </p:nvSpPr>
        <p:spPr>
          <a:xfrm>
            <a:off x="6662058" y="830636"/>
            <a:ext cx="1231641" cy="892552"/>
          </a:xfrm>
          <a:prstGeom prst="rect">
            <a:avLst/>
          </a:prstGeom>
          <a:noFill/>
        </p:spPr>
        <p:txBody>
          <a:bodyPr wrap="square" rtlCol="0">
            <a:spAutoFit/>
          </a:bodyPr>
          <a:lstStyle/>
          <a:p>
            <a:pPr algn="ctr"/>
            <a:r>
              <a:rPr lang="en-US" sz="1600" b="1" dirty="0">
                <a:solidFill>
                  <a:schemeClr val="bg1"/>
                </a:solidFill>
                <a:latin typeface="Tw Cen MT" panose="020B0602020104020603" pitchFamily="34" charset="0"/>
              </a:rPr>
              <a:t>21.0%</a:t>
            </a:r>
          </a:p>
          <a:p>
            <a:pPr algn="ctr"/>
            <a:r>
              <a:rPr lang="en-US" sz="1200" b="1" dirty="0">
                <a:solidFill>
                  <a:schemeClr val="bg1"/>
                </a:solidFill>
                <a:latin typeface="Tw Cen MT" panose="020B0602020104020603" pitchFamily="34" charset="0"/>
              </a:rPr>
              <a:t>Lowest regional inflation rate</a:t>
            </a:r>
          </a:p>
          <a:p>
            <a:pPr algn="ctr"/>
            <a:r>
              <a:rPr lang="en-US" sz="1200" b="1" dirty="0">
                <a:solidFill>
                  <a:schemeClr val="bg1"/>
                </a:solidFill>
                <a:latin typeface="Tw Cen MT" panose="020B0602020104020603" pitchFamily="34" charset="0"/>
              </a:rPr>
              <a:t>(Upper East)</a:t>
            </a:r>
            <a:endParaRPr lang="en-GH" sz="1200" b="1" dirty="0">
              <a:solidFill>
                <a:schemeClr val="bg1"/>
              </a:solidFill>
              <a:latin typeface="Tw Cen MT" panose="020B0602020104020603" pitchFamily="34" charset="0"/>
            </a:endParaRPr>
          </a:p>
        </p:txBody>
      </p:sp>
      <p:sp>
        <p:nvSpPr>
          <p:cNvPr id="11" name="TextBox 10">
            <a:extLst>
              <a:ext uri="{FF2B5EF4-FFF2-40B4-BE49-F238E27FC236}">
                <a16:creationId xmlns:a16="http://schemas.microsoft.com/office/drawing/2014/main" xmlns="" id="{34EA5348-BF2C-4FE7-890D-4E1E4F8979A6}"/>
              </a:ext>
            </a:extLst>
          </p:cNvPr>
          <p:cNvSpPr txBox="1"/>
          <p:nvPr/>
        </p:nvSpPr>
        <p:spPr>
          <a:xfrm>
            <a:off x="10304107" y="544497"/>
            <a:ext cx="1231641" cy="707886"/>
          </a:xfrm>
          <a:prstGeom prst="rect">
            <a:avLst/>
          </a:prstGeom>
          <a:noFill/>
        </p:spPr>
        <p:txBody>
          <a:bodyPr wrap="square" rtlCol="0">
            <a:spAutoFit/>
          </a:bodyPr>
          <a:lstStyle/>
          <a:p>
            <a:pPr algn="ctr"/>
            <a:r>
              <a:rPr lang="en-US" sz="1600" b="1" dirty="0">
                <a:solidFill>
                  <a:schemeClr val="bg1"/>
                </a:solidFill>
                <a:latin typeface="Tw Cen MT" panose="020B0602020104020603" pitchFamily="34" charset="0"/>
              </a:rPr>
              <a:t>30.1%</a:t>
            </a:r>
          </a:p>
          <a:p>
            <a:pPr algn="ctr"/>
            <a:r>
              <a:rPr lang="en-US" sz="1200" b="1" dirty="0">
                <a:solidFill>
                  <a:schemeClr val="bg1"/>
                </a:solidFill>
                <a:latin typeface="Tw Cen MT" panose="020B0602020104020603" pitchFamily="34" charset="0"/>
              </a:rPr>
              <a:t>Food inflation</a:t>
            </a:r>
          </a:p>
          <a:p>
            <a:pPr algn="ctr"/>
            <a:r>
              <a:rPr lang="en-US" sz="1200" b="1" dirty="0">
                <a:solidFill>
                  <a:schemeClr val="bg1"/>
                </a:solidFill>
                <a:latin typeface="Tw Cen MT" panose="020B0602020104020603" pitchFamily="34" charset="0"/>
              </a:rPr>
              <a:t>May 2022</a:t>
            </a:r>
            <a:endParaRPr lang="en-GH" sz="1200" b="1" dirty="0">
              <a:solidFill>
                <a:schemeClr val="bg1"/>
              </a:solidFill>
              <a:latin typeface="Tw Cen MT" panose="020B0602020104020603" pitchFamily="34" charset="0"/>
            </a:endParaRPr>
          </a:p>
        </p:txBody>
      </p:sp>
      <p:sp>
        <p:nvSpPr>
          <p:cNvPr id="12" name="TextBox 11">
            <a:extLst>
              <a:ext uri="{FF2B5EF4-FFF2-40B4-BE49-F238E27FC236}">
                <a16:creationId xmlns:a16="http://schemas.microsoft.com/office/drawing/2014/main" xmlns="" id="{166566C8-277F-43AD-9FCF-885FFD656EF5}"/>
              </a:ext>
            </a:extLst>
          </p:cNvPr>
          <p:cNvSpPr txBox="1"/>
          <p:nvPr/>
        </p:nvSpPr>
        <p:spPr>
          <a:xfrm>
            <a:off x="10304107" y="5698101"/>
            <a:ext cx="1231641" cy="892552"/>
          </a:xfrm>
          <a:prstGeom prst="rect">
            <a:avLst/>
          </a:prstGeom>
          <a:noFill/>
        </p:spPr>
        <p:txBody>
          <a:bodyPr wrap="square" rtlCol="0">
            <a:spAutoFit/>
          </a:bodyPr>
          <a:lstStyle/>
          <a:p>
            <a:pPr algn="ctr"/>
            <a:r>
              <a:rPr lang="en-US" sz="1600" b="1" dirty="0">
                <a:solidFill>
                  <a:schemeClr val="bg1"/>
                </a:solidFill>
                <a:latin typeface="Tw Cen MT" panose="020B0602020104020603" pitchFamily="34" charset="0"/>
              </a:rPr>
              <a:t>25.7%</a:t>
            </a:r>
          </a:p>
          <a:p>
            <a:pPr algn="ctr"/>
            <a:r>
              <a:rPr lang="en-US" sz="1200" b="1" dirty="0">
                <a:solidFill>
                  <a:schemeClr val="bg1"/>
                </a:solidFill>
                <a:latin typeface="Tw Cen MT" panose="020B0602020104020603" pitchFamily="34" charset="0"/>
              </a:rPr>
              <a:t>Non-food inflation</a:t>
            </a:r>
          </a:p>
          <a:p>
            <a:pPr algn="ctr"/>
            <a:r>
              <a:rPr lang="en-US" sz="1200" b="1" dirty="0">
                <a:solidFill>
                  <a:schemeClr val="bg1"/>
                </a:solidFill>
                <a:latin typeface="Tw Cen MT" panose="020B0602020104020603" pitchFamily="34" charset="0"/>
              </a:rPr>
              <a:t>May 2022</a:t>
            </a:r>
            <a:endParaRPr lang="en-GH" sz="1200" b="1" dirty="0">
              <a:solidFill>
                <a:schemeClr val="bg1"/>
              </a:solidFill>
              <a:latin typeface="Tw Cen MT" panose="020B0602020104020603" pitchFamily="34" charset="0"/>
            </a:endParaRPr>
          </a:p>
        </p:txBody>
      </p:sp>
      <p:sp>
        <p:nvSpPr>
          <p:cNvPr id="13" name="TextBox 12">
            <a:extLst>
              <a:ext uri="{FF2B5EF4-FFF2-40B4-BE49-F238E27FC236}">
                <a16:creationId xmlns:a16="http://schemas.microsoft.com/office/drawing/2014/main" xmlns="" id="{41D998B9-5E1B-4673-B673-312661956B0B}"/>
              </a:ext>
            </a:extLst>
          </p:cNvPr>
          <p:cNvSpPr txBox="1"/>
          <p:nvPr/>
        </p:nvSpPr>
        <p:spPr>
          <a:xfrm>
            <a:off x="10304107" y="2597240"/>
            <a:ext cx="1231641" cy="338554"/>
          </a:xfrm>
          <a:prstGeom prst="rect">
            <a:avLst/>
          </a:prstGeom>
          <a:noFill/>
        </p:spPr>
        <p:txBody>
          <a:bodyPr wrap="square" rtlCol="0">
            <a:spAutoFit/>
          </a:bodyPr>
          <a:lstStyle/>
          <a:p>
            <a:pPr algn="ctr"/>
            <a:r>
              <a:rPr lang="en-US" sz="1600" b="1" dirty="0">
                <a:solidFill>
                  <a:schemeClr val="bg1"/>
                </a:solidFill>
                <a:latin typeface="Tw Cen MT" panose="020B0602020104020603" pitchFamily="34" charset="0"/>
              </a:rPr>
              <a:t>30.7%</a:t>
            </a:r>
          </a:p>
        </p:txBody>
      </p:sp>
      <p:sp>
        <p:nvSpPr>
          <p:cNvPr id="14" name="TextBox 13">
            <a:extLst>
              <a:ext uri="{FF2B5EF4-FFF2-40B4-BE49-F238E27FC236}">
                <a16:creationId xmlns:a16="http://schemas.microsoft.com/office/drawing/2014/main" xmlns="" id="{CE52DB72-3A53-4B9D-B79A-CF2AF54E086F}"/>
              </a:ext>
            </a:extLst>
          </p:cNvPr>
          <p:cNvSpPr txBox="1"/>
          <p:nvPr/>
        </p:nvSpPr>
        <p:spPr>
          <a:xfrm>
            <a:off x="10304107" y="4025482"/>
            <a:ext cx="1231641" cy="338554"/>
          </a:xfrm>
          <a:prstGeom prst="rect">
            <a:avLst/>
          </a:prstGeom>
          <a:noFill/>
        </p:spPr>
        <p:txBody>
          <a:bodyPr wrap="square" rtlCol="0">
            <a:spAutoFit/>
          </a:bodyPr>
          <a:lstStyle/>
          <a:p>
            <a:pPr algn="ctr"/>
            <a:r>
              <a:rPr lang="en-US" sz="1600" b="1" dirty="0">
                <a:solidFill>
                  <a:schemeClr val="bg1"/>
                </a:solidFill>
                <a:latin typeface="Tw Cen MT" panose="020B0602020104020603" pitchFamily="34" charset="0"/>
              </a:rPr>
              <a:t>29.1%</a:t>
            </a:r>
          </a:p>
        </p:txBody>
      </p:sp>
      <p:sp>
        <p:nvSpPr>
          <p:cNvPr id="15" name="TextBox 14">
            <a:extLst>
              <a:ext uri="{FF2B5EF4-FFF2-40B4-BE49-F238E27FC236}">
                <a16:creationId xmlns:a16="http://schemas.microsoft.com/office/drawing/2014/main" xmlns="" id="{C3FC85D8-31F3-455D-931E-DE3101C11320}"/>
              </a:ext>
            </a:extLst>
          </p:cNvPr>
          <p:cNvSpPr txBox="1"/>
          <p:nvPr/>
        </p:nvSpPr>
        <p:spPr>
          <a:xfrm>
            <a:off x="656252" y="2501988"/>
            <a:ext cx="1231641" cy="338554"/>
          </a:xfrm>
          <a:prstGeom prst="rect">
            <a:avLst/>
          </a:prstGeom>
          <a:noFill/>
        </p:spPr>
        <p:txBody>
          <a:bodyPr wrap="square" rtlCol="0">
            <a:spAutoFit/>
          </a:bodyPr>
          <a:lstStyle/>
          <a:p>
            <a:pPr algn="ctr"/>
            <a:r>
              <a:rPr lang="en-US" sz="1600" b="1" dirty="0">
                <a:solidFill>
                  <a:schemeClr val="bg1"/>
                </a:solidFill>
                <a:latin typeface="Tw Cen MT" panose="020B0602020104020603" pitchFamily="34" charset="0"/>
              </a:rPr>
              <a:t>29.2%</a:t>
            </a:r>
          </a:p>
        </p:txBody>
      </p:sp>
      <p:sp>
        <p:nvSpPr>
          <p:cNvPr id="16" name="TextBox 15">
            <a:extLst>
              <a:ext uri="{FF2B5EF4-FFF2-40B4-BE49-F238E27FC236}">
                <a16:creationId xmlns:a16="http://schemas.microsoft.com/office/drawing/2014/main" xmlns="" id="{2D648BA9-2571-4FD7-B8ED-21DF56D64319}"/>
              </a:ext>
            </a:extLst>
          </p:cNvPr>
          <p:cNvSpPr txBox="1"/>
          <p:nvPr/>
        </p:nvSpPr>
        <p:spPr>
          <a:xfrm>
            <a:off x="569668" y="4017459"/>
            <a:ext cx="1231641" cy="338554"/>
          </a:xfrm>
          <a:prstGeom prst="rect">
            <a:avLst/>
          </a:prstGeom>
          <a:noFill/>
        </p:spPr>
        <p:txBody>
          <a:bodyPr wrap="square" rtlCol="0">
            <a:spAutoFit/>
          </a:bodyPr>
          <a:lstStyle/>
          <a:p>
            <a:pPr algn="ctr"/>
            <a:r>
              <a:rPr lang="en-US" sz="1600" b="1" dirty="0">
                <a:solidFill>
                  <a:schemeClr val="bg1"/>
                </a:solidFill>
                <a:latin typeface="Tw Cen MT" panose="020B0602020104020603" pitchFamily="34" charset="0"/>
              </a:rPr>
              <a:t>31.3%</a:t>
            </a:r>
          </a:p>
        </p:txBody>
      </p:sp>
      <p:sp>
        <p:nvSpPr>
          <p:cNvPr id="17" name="TextBox 16">
            <a:extLst>
              <a:ext uri="{FF2B5EF4-FFF2-40B4-BE49-F238E27FC236}">
                <a16:creationId xmlns:a16="http://schemas.microsoft.com/office/drawing/2014/main" xmlns="" id="{468B9BFE-3F15-4B92-BF78-3F2D81FC21CE}"/>
              </a:ext>
            </a:extLst>
          </p:cNvPr>
          <p:cNvSpPr txBox="1"/>
          <p:nvPr/>
        </p:nvSpPr>
        <p:spPr>
          <a:xfrm>
            <a:off x="587827" y="486614"/>
            <a:ext cx="1231641" cy="892552"/>
          </a:xfrm>
          <a:prstGeom prst="rect">
            <a:avLst/>
          </a:prstGeom>
          <a:noFill/>
        </p:spPr>
        <p:txBody>
          <a:bodyPr wrap="square" rtlCol="0">
            <a:spAutoFit/>
          </a:bodyPr>
          <a:lstStyle/>
          <a:p>
            <a:pPr algn="ctr"/>
            <a:r>
              <a:rPr lang="en-US" sz="1600" b="1" dirty="0">
                <a:solidFill>
                  <a:schemeClr val="bg1"/>
                </a:solidFill>
                <a:latin typeface="Tw Cen MT" panose="020B0602020104020603" pitchFamily="34" charset="0"/>
              </a:rPr>
              <a:t>27.3%</a:t>
            </a:r>
          </a:p>
          <a:p>
            <a:pPr algn="ctr"/>
            <a:r>
              <a:rPr lang="en-US" sz="1200" b="1" dirty="0">
                <a:solidFill>
                  <a:schemeClr val="bg1"/>
                </a:solidFill>
                <a:latin typeface="Tw Cen MT" panose="020B0602020104020603" pitchFamily="34" charset="0"/>
              </a:rPr>
              <a:t>Domestic inflation</a:t>
            </a:r>
          </a:p>
          <a:p>
            <a:pPr algn="ctr"/>
            <a:r>
              <a:rPr lang="en-US" sz="1200" b="1" dirty="0">
                <a:solidFill>
                  <a:schemeClr val="bg1"/>
                </a:solidFill>
                <a:latin typeface="Tw Cen MT" panose="020B0602020104020603" pitchFamily="34" charset="0"/>
              </a:rPr>
              <a:t>May 2022</a:t>
            </a:r>
            <a:endParaRPr lang="en-GH" sz="1200" b="1" dirty="0">
              <a:solidFill>
                <a:schemeClr val="bg1"/>
              </a:solidFill>
              <a:latin typeface="Tw Cen MT" panose="020B0602020104020603" pitchFamily="34" charset="0"/>
            </a:endParaRPr>
          </a:p>
        </p:txBody>
      </p:sp>
      <p:sp>
        <p:nvSpPr>
          <p:cNvPr id="18" name="TextBox 17">
            <a:extLst>
              <a:ext uri="{FF2B5EF4-FFF2-40B4-BE49-F238E27FC236}">
                <a16:creationId xmlns:a16="http://schemas.microsoft.com/office/drawing/2014/main" xmlns="" id="{468A6E27-641A-474D-BC0F-339205BF6478}"/>
              </a:ext>
            </a:extLst>
          </p:cNvPr>
          <p:cNvSpPr txBox="1"/>
          <p:nvPr/>
        </p:nvSpPr>
        <p:spPr>
          <a:xfrm>
            <a:off x="569667" y="5702343"/>
            <a:ext cx="1231641" cy="892552"/>
          </a:xfrm>
          <a:prstGeom prst="rect">
            <a:avLst/>
          </a:prstGeom>
          <a:noFill/>
        </p:spPr>
        <p:txBody>
          <a:bodyPr wrap="square" rtlCol="0">
            <a:spAutoFit/>
          </a:bodyPr>
          <a:lstStyle/>
          <a:p>
            <a:pPr algn="ctr"/>
            <a:r>
              <a:rPr lang="en-US" sz="1600" b="1" dirty="0">
                <a:solidFill>
                  <a:schemeClr val="bg1"/>
                </a:solidFill>
                <a:latin typeface="Tw Cen MT" panose="020B0602020104020603" pitchFamily="34" charset="0"/>
              </a:rPr>
              <a:t>28.2%</a:t>
            </a:r>
          </a:p>
          <a:p>
            <a:pPr algn="ctr"/>
            <a:r>
              <a:rPr lang="en-US" sz="1200" b="1" dirty="0">
                <a:solidFill>
                  <a:schemeClr val="bg1"/>
                </a:solidFill>
                <a:latin typeface="Tw Cen MT" panose="020B0602020104020603" pitchFamily="34" charset="0"/>
              </a:rPr>
              <a:t>Imported inflation</a:t>
            </a:r>
          </a:p>
          <a:p>
            <a:pPr algn="ctr"/>
            <a:r>
              <a:rPr lang="en-US" sz="1200" b="1" dirty="0">
                <a:solidFill>
                  <a:schemeClr val="bg1"/>
                </a:solidFill>
                <a:latin typeface="Tw Cen MT" panose="020B0602020104020603" pitchFamily="34" charset="0"/>
              </a:rPr>
              <a:t>May 2022</a:t>
            </a:r>
            <a:endParaRPr lang="en-GH" sz="1200" b="1" dirty="0">
              <a:solidFill>
                <a:schemeClr val="bg1"/>
              </a:solidFill>
              <a:latin typeface="Tw Cen MT" panose="020B0602020104020603" pitchFamily="34" charset="0"/>
            </a:endParaRPr>
          </a:p>
        </p:txBody>
      </p:sp>
    </p:spTree>
    <p:extLst>
      <p:ext uri="{BB962C8B-B14F-4D97-AF65-F5344CB8AC3E}">
        <p14:creationId xmlns:p14="http://schemas.microsoft.com/office/powerpoint/2010/main" val="20293662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with medium confidence">
            <a:extLst>
              <a:ext uri="{FF2B5EF4-FFF2-40B4-BE49-F238E27FC236}">
                <a16:creationId xmlns:a16="http://schemas.microsoft.com/office/drawing/2014/main" xmlns="" id="{BE2E43E9-764D-3420-26D7-FAC123249C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xmlns="" id="{5D31BFB8-E35A-4785-9ECD-7B73EEEDFE7A}"/>
              </a:ext>
            </a:extLst>
          </p:cNvPr>
          <p:cNvSpPr txBox="1"/>
          <p:nvPr/>
        </p:nvSpPr>
        <p:spPr>
          <a:xfrm>
            <a:off x="2102135" y="-84149"/>
            <a:ext cx="8170607" cy="461665"/>
          </a:xfrm>
          <a:prstGeom prst="rect">
            <a:avLst/>
          </a:prstGeom>
          <a:noFill/>
        </p:spPr>
        <p:txBody>
          <a:bodyPr wrap="square" rtlCol="0">
            <a:spAutoFit/>
          </a:bodyPr>
          <a:lstStyle/>
          <a:p>
            <a:pPr algn="ctr"/>
            <a:r>
              <a:rPr lang="en-US" sz="2400" b="1" dirty="0">
                <a:solidFill>
                  <a:schemeClr val="bg1"/>
                </a:solidFill>
                <a:latin typeface="Tw Cen MT" panose="020B0602020104020603" pitchFamily="34" charset="0"/>
              </a:rPr>
              <a:t>Highlights (2/2)</a:t>
            </a:r>
            <a:endParaRPr lang="en-GH" sz="2400" b="1" dirty="0">
              <a:solidFill>
                <a:schemeClr val="bg1"/>
              </a:solidFill>
              <a:latin typeface="Tw Cen MT" panose="020B0602020104020603" pitchFamily="34" charset="0"/>
            </a:endParaRPr>
          </a:p>
        </p:txBody>
      </p:sp>
      <p:sp>
        <p:nvSpPr>
          <p:cNvPr id="7" name="TextBox 6">
            <a:extLst>
              <a:ext uri="{FF2B5EF4-FFF2-40B4-BE49-F238E27FC236}">
                <a16:creationId xmlns:a16="http://schemas.microsoft.com/office/drawing/2014/main" xmlns="" id="{5F58A80C-D951-463F-B3BC-E31F278E772D}"/>
              </a:ext>
            </a:extLst>
          </p:cNvPr>
          <p:cNvSpPr txBox="1"/>
          <p:nvPr/>
        </p:nvSpPr>
        <p:spPr>
          <a:xfrm>
            <a:off x="3136642" y="2501988"/>
            <a:ext cx="2015412" cy="2062103"/>
          </a:xfrm>
          <a:prstGeom prst="rect">
            <a:avLst/>
          </a:prstGeom>
          <a:noFill/>
        </p:spPr>
        <p:txBody>
          <a:bodyPr wrap="square" rtlCol="0">
            <a:spAutoFit/>
          </a:bodyPr>
          <a:lstStyle/>
          <a:p>
            <a:pPr algn="ctr"/>
            <a:r>
              <a:rPr lang="en-US" sz="3200" b="1" dirty="0">
                <a:solidFill>
                  <a:schemeClr val="bg1"/>
                </a:solidFill>
                <a:latin typeface="Tw Cen MT" panose="020B0602020104020603" pitchFamily="34" charset="0"/>
              </a:rPr>
              <a:t>3.0%</a:t>
            </a:r>
          </a:p>
          <a:p>
            <a:pPr algn="ctr"/>
            <a:r>
              <a:rPr lang="en-US" sz="2400" b="1" dirty="0">
                <a:solidFill>
                  <a:schemeClr val="bg1"/>
                </a:solidFill>
                <a:latin typeface="Tw Cen MT" panose="020B0602020104020603" pitchFamily="34" charset="0"/>
              </a:rPr>
              <a:t>Month-on-month inflation</a:t>
            </a:r>
          </a:p>
          <a:p>
            <a:pPr algn="ctr"/>
            <a:r>
              <a:rPr lang="en-US" sz="2400" b="1" dirty="0">
                <a:solidFill>
                  <a:schemeClr val="bg1"/>
                </a:solidFill>
                <a:latin typeface="Tw Cen MT" panose="020B0602020104020603" pitchFamily="34" charset="0"/>
              </a:rPr>
              <a:t>June 2022</a:t>
            </a:r>
            <a:endParaRPr lang="en-GH" sz="2400" b="1" dirty="0">
              <a:solidFill>
                <a:schemeClr val="bg1"/>
              </a:solidFill>
              <a:latin typeface="Tw Cen MT" panose="020B0602020104020603" pitchFamily="34" charset="0"/>
            </a:endParaRPr>
          </a:p>
        </p:txBody>
      </p:sp>
      <p:sp>
        <p:nvSpPr>
          <p:cNvPr id="8" name="TextBox 7">
            <a:extLst>
              <a:ext uri="{FF2B5EF4-FFF2-40B4-BE49-F238E27FC236}">
                <a16:creationId xmlns:a16="http://schemas.microsoft.com/office/drawing/2014/main" xmlns="" id="{4F9EA02C-1389-4A23-B9B2-3EF85F5D48B7}"/>
              </a:ext>
            </a:extLst>
          </p:cNvPr>
          <p:cNvSpPr txBox="1"/>
          <p:nvPr/>
        </p:nvSpPr>
        <p:spPr>
          <a:xfrm>
            <a:off x="3503813" y="5492386"/>
            <a:ext cx="1231641" cy="892552"/>
          </a:xfrm>
          <a:prstGeom prst="rect">
            <a:avLst/>
          </a:prstGeom>
          <a:noFill/>
        </p:spPr>
        <p:txBody>
          <a:bodyPr wrap="square" rtlCol="0">
            <a:spAutoFit/>
          </a:bodyPr>
          <a:lstStyle/>
          <a:p>
            <a:pPr algn="ctr"/>
            <a:r>
              <a:rPr lang="en-US" sz="1600" b="1" dirty="0">
                <a:solidFill>
                  <a:schemeClr val="bg1"/>
                </a:solidFill>
                <a:latin typeface="Tw Cen MT" panose="020B0602020104020603" pitchFamily="34" charset="0"/>
              </a:rPr>
              <a:t>4.1%</a:t>
            </a:r>
          </a:p>
          <a:p>
            <a:pPr algn="ctr"/>
            <a:r>
              <a:rPr lang="en-US" sz="1200" b="1" dirty="0">
                <a:solidFill>
                  <a:schemeClr val="bg1"/>
                </a:solidFill>
                <a:latin typeface="Tw Cen MT" panose="020B0602020104020603" pitchFamily="34" charset="0"/>
              </a:rPr>
              <a:t>Month-on-month inflation</a:t>
            </a:r>
          </a:p>
          <a:p>
            <a:pPr algn="ctr"/>
            <a:r>
              <a:rPr lang="en-US" sz="1200" b="1" dirty="0">
                <a:solidFill>
                  <a:schemeClr val="bg1"/>
                </a:solidFill>
                <a:latin typeface="Tw Cen MT" panose="020B0602020104020603" pitchFamily="34" charset="0"/>
              </a:rPr>
              <a:t>May 2022</a:t>
            </a:r>
            <a:endParaRPr lang="en-GH" sz="1200" b="1" dirty="0">
              <a:solidFill>
                <a:schemeClr val="bg1"/>
              </a:solidFill>
              <a:latin typeface="Tw Cen MT" panose="020B0602020104020603" pitchFamily="34" charset="0"/>
            </a:endParaRPr>
          </a:p>
        </p:txBody>
      </p:sp>
      <p:sp>
        <p:nvSpPr>
          <p:cNvPr id="11" name="TextBox 10">
            <a:extLst>
              <a:ext uri="{FF2B5EF4-FFF2-40B4-BE49-F238E27FC236}">
                <a16:creationId xmlns:a16="http://schemas.microsoft.com/office/drawing/2014/main" xmlns="" id="{34EA5348-BF2C-4FE7-890D-4E1E4F8979A6}"/>
              </a:ext>
            </a:extLst>
          </p:cNvPr>
          <p:cNvSpPr txBox="1"/>
          <p:nvPr/>
        </p:nvSpPr>
        <p:spPr>
          <a:xfrm>
            <a:off x="8239267" y="510723"/>
            <a:ext cx="1231641" cy="707886"/>
          </a:xfrm>
          <a:prstGeom prst="rect">
            <a:avLst/>
          </a:prstGeom>
          <a:noFill/>
        </p:spPr>
        <p:txBody>
          <a:bodyPr wrap="square" rtlCol="0">
            <a:spAutoFit/>
          </a:bodyPr>
          <a:lstStyle/>
          <a:p>
            <a:pPr algn="ctr"/>
            <a:r>
              <a:rPr lang="en-US" sz="1600" b="1" dirty="0">
                <a:solidFill>
                  <a:schemeClr val="bg1"/>
                </a:solidFill>
                <a:latin typeface="Tw Cen MT" panose="020B0602020104020603" pitchFamily="34" charset="0"/>
              </a:rPr>
              <a:t>4.0%</a:t>
            </a:r>
          </a:p>
          <a:p>
            <a:pPr algn="ctr"/>
            <a:r>
              <a:rPr lang="en-US" sz="1200" b="1" dirty="0">
                <a:solidFill>
                  <a:schemeClr val="bg1"/>
                </a:solidFill>
                <a:latin typeface="Tw Cen MT" panose="020B0602020104020603" pitchFamily="34" charset="0"/>
              </a:rPr>
              <a:t>Food inflation</a:t>
            </a:r>
          </a:p>
          <a:p>
            <a:pPr algn="ctr"/>
            <a:r>
              <a:rPr lang="en-US" sz="1200" b="1" dirty="0">
                <a:solidFill>
                  <a:schemeClr val="bg1"/>
                </a:solidFill>
                <a:latin typeface="Tw Cen MT" panose="020B0602020104020603" pitchFamily="34" charset="0"/>
              </a:rPr>
              <a:t>May 2022</a:t>
            </a:r>
            <a:endParaRPr lang="en-GH" sz="1200" b="1" dirty="0">
              <a:solidFill>
                <a:schemeClr val="bg1"/>
              </a:solidFill>
              <a:latin typeface="Tw Cen MT" panose="020B0602020104020603" pitchFamily="34" charset="0"/>
            </a:endParaRPr>
          </a:p>
        </p:txBody>
      </p:sp>
      <p:sp>
        <p:nvSpPr>
          <p:cNvPr id="12" name="TextBox 11">
            <a:extLst>
              <a:ext uri="{FF2B5EF4-FFF2-40B4-BE49-F238E27FC236}">
                <a16:creationId xmlns:a16="http://schemas.microsoft.com/office/drawing/2014/main" xmlns="" id="{166566C8-277F-43AD-9FCF-885FFD656EF5}"/>
              </a:ext>
            </a:extLst>
          </p:cNvPr>
          <p:cNvSpPr txBox="1"/>
          <p:nvPr/>
        </p:nvSpPr>
        <p:spPr>
          <a:xfrm>
            <a:off x="8239267" y="5732935"/>
            <a:ext cx="1231641" cy="892552"/>
          </a:xfrm>
          <a:prstGeom prst="rect">
            <a:avLst/>
          </a:prstGeom>
          <a:noFill/>
        </p:spPr>
        <p:txBody>
          <a:bodyPr wrap="square" rtlCol="0">
            <a:spAutoFit/>
          </a:bodyPr>
          <a:lstStyle/>
          <a:p>
            <a:pPr algn="ctr"/>
            <a:r>
              <a:rPr lang="en-US" sz="1600" b="1" dirty="0">
                <a:solidFill>
                  <a:schemeClr val="bg1"/>
                </a:solidFill>
                <a:latin typeface="Tw Cen MT" panose="020B0602020104020603" pitchFamily="34" charset="0"/>
              </a:rPr>
              <a:t>4.1%</a:t>
            </a:r>
          </a:p>
          <a:p>
            <a:pPr algn="ctr"/>
            <a:r>
              <a:rPr lang="en-US" sz="1200" b="1" dirty="0">
                <a:solidFill>
                  <a:schemeClr val="bg1"/>
                </a:solidFill>
                <a:latin typeface="Tw Cen MT" panose="020B0602020104020603" pitchFamily="34" charset="0"/>
              </a:rPr>
              <a:t>Non-food inflation</a:t>
            </a:r>
          </a:p>
          <a:p>
            <a:pPr algn="ctr"/>
            <a:r>
              <a:rPr lang="en-US" sz="1200" b="1" dirty="0">
                <a:solidFill>
                  <a:schemeClr val="bg1"/>
                </a:solidFill>
                <a:latin typeface="Tw Cen MT" panose="020B0602020104020603" pitchFamily="34" charset="0"/>
              </a:rPr>
              <a:t>May 2022</a:t>
            </a:r>
            <a:endParaRPr lang="en-GH" sz="1200" b="1" dirty="0">
              <a:solidFill>
                <a:schemeClr val="bg1"/>
              </a:solidFill>
              <a:latin typeface="Tw Cen MT" panose="020B0602020104020603" pitchFamily="34" charset="0"/>
            </a:endParaRPr>
          </a:p>
        </p:txBody>
      </p:sp>
      <p:sp>
        <p:nvSpPr>
          <p:cNvPr id="13" name="TextBox 12">
            <a:extLst>
              <a:ext uri="{FF2B5EF4-FFF2-40B4-BE49-F238E27FC236}">
                <a16:creationId xmlns:a16="http://schemas.microsoft.com/office/drawing/2014/main" xmlns="" id="{41D998B9-5E1B-4673-B673-312661956B0B}"/>
              </a:ext>
            </a:extLst>
          </p:cNvPr>
          <p:cNvSpPr txBox="1"/>
          <p:nvPr/>
        </p:nvSpPr>
        <p:spPr>
          <a:xfrm>
            <a:off x="8239266" y="2547394"/>
            <a:ext cx="1231641" cy="338554"/>
          </a:xfrm>
          <a:prstGeom prst="rect">
            <a:avLst/>
          </a:prstGeom>
          <a:noFill/>
        </p:spPr>
        <p:txBody>
          <a:bodyPr wrap="square" rtlCol="0">
            <a:spAutoFit/>
          </a:bodyPr>
          <a:lstStyle/>
          <a:p>
            <a:pPr algn="ctr"/>
            <a:r>
              <a:rPr lang="en-US" sz="1600" b="1" dirty="0">
                <a:solidFill>
                  <a:schemeClr val="bg1"/>
                </a:solidFill>
                <a:latin typeface="Tw Cen MT" panose="020B0602020104020603" pitchFamily="34" charset="0"/>
              </a:rPr>
              <a:t>2.3%</a:t>
            </a:r>
          </a:p>
        </p:txBody>
      </p:sp>
      <p:sp>
        <p:nvSpPr>
          <p:cNvPr id="14" name="TextBox 13">
            <a:extLst>
              <a:ext uri="{FF2B5EF4-FFF2-40B4-BE49-F238E27FC236}">
                <a16:creationId xmlns:a16="http://schemas.microsoft.com/office/drawing/2014/main" xmlns="" id="{CE52DB72-3A53-4B9D-B79A-CF2AF54E086F}"/>
              </a:ext>
            </a:extLst>
          </p:cNvPr>
          <p:cNvSpPr txBox="1"/>
          <p:nvPr/>
        </p:nvSpPr>
        <p:spPr>
          <a:xfrm>
            <a:off x="8239266" y="4045456"/>
            <a:ext cx="1231641" cy="338554"/>
          </a:xfrm>
          <a:prstGeom prst="rect">
            <a:avLst/>
          </a:prstGeom>
          <a:noFill/>
        </p:spPr>
        <p:txBody>
          <a:bodyPr wrap="square" rtlCol="0">
            <a:spAutoFit/>
          </a:bodyPr>
          <a:lstStyle/>
          <a:p>
            <a:pPr algn="ctr"/>
            <a:r>
              <a:rPr lang="en-US" sz="1600" b="1" dirty="0">
                <a:solidFill>
                  <a:schemeClr val="bg1"/>
                </a:solidFill>
                <a:latin typeface="Tw Cen MT" panose="020B0602020104020603" pitchFamily="34" charset="0"/>
              </a:rPr>
              <a:t>3.6%</a:t>
            </a:r>
          </a:p>
        </p:txBody>
      </p:sp>
    </p:spTree>
    <p:extLst>
      <p:ext uri="{BB962C8B-B14F-4D97-AF65-F5344CB8AC3E}">
        <p14:creationId xmlns:p14="http://schemas.microsoft.com/office/powerpoint/2010/main" val="6533668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 id="{E5333BCC-D1F4-4DBE-9C61-D8CC9EE382CF}"/>
              </a:ext>
            </a:extLst>
          </p:cNvPr>
          <p:cNvSpPr txBox="1">
            <a:spLocks/>
          </p:cNvSpPr>
          <p:nvPr/>
        </p:nvSpPr>
        <p:spPr>
          <a:xfrm>
            <a:off x="0" y="19580"/>
            <a:ext cx="12192000" cy="576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600" b="1" dirty="0">
                <a:solidFill>
                  <a:srgbClr val="382873"/>
                </a:solidFill>
                <a:latin typeface="Crimson Text" panose="02000503000000000000" pitchFamily="2" charset="0"/>
                <a:ea typeface="Cambria" panose="02040503050406030204" pitchFamily="18" charset="0"/>
              </a:rPr>
              <a:t>Additional Policy Considerations (1/2)</a:t>
            </a:r>
          </a:p>
        </p:txBody>
      </p:sp>
      <p:sp>
        <p:nvSpPr>
          <p:cNvPr id="11" name="Content Placeholder 7">
            <a:extLst>
              <a:ext uri="{FF2B5EF4-FFF2-40B4-BE49-F238E27FC236}">
                <a16:creationId xmlns:a16="http://schemas.microsoft.com/office/drawing/2014/main" xmlns="" id="{8C55F586-95A2-4D58-9363-D98F8237D249}"/>
              </a:ext>
            </a:extLst>
          </p:cNvPr>
          <p:cNvSpPr txBox="1">
            <a:spLocks noChangeAspect="1"/>
          </p:cNvSpPr>
          <p:nvPr/>
        </p:nvSpPr>
        <p:spPr>
          <a:xfrm>
            <a:off x="5108756" y="675586"/>
            <a:ext cx="6047054" cy="533518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000" indent="-180000">
              <a:lnSpc>
                <a:spcPct val="100000"/>
              </a:lnSpc>
              <a:spcBef>
                <a:spcPts val="0"/>
              </a:spcBef>
              <a:spcAft>
                <a:spcPts val="600"/>
              </a:spcAft>
              <a:buFont typeface="Wingdings" panose="05000000000000000000" pitchFamily="2" charset="2"/>
              <a:buChar char="§"/>
            </a:pPr>
            <a:endParaRPr lang="en-GB" dirty="0">
              <a:latin typeface="AkkoW01-Regular" panose="020B0503060303060303" pitchFamily="34" charset="0"/>
              <a:ea typeface="Calibri" panose="020F0502020204030204" pitchFamily="34" charset="0"/>
              <a:cs typeface="Times New Roman" panose="02020603050405020304" pitchFamily="18" charset="0"/>
            </a:endParaRPr>
          </a:p>
        </p:txBody>
      </p:sp>
      <p:sp>
        <p:nvSpPr>
          <p:cNvPr id="9" name="Slide Number Placeholder 1">
            <a:extLst>
              <a:ext uri="{FF2B5EF4-FFF2-40B4-BE49-F238E27FC236}">
                <a16:creationId xmlns:a16="http://schemas.microsoft.com/office/drawing/2014/main" xmlns="" id="{CF5F76E0-7F93-4F4A-88F9-67CA44736FBD}"/>
              </a:ext>
            </a:extLst>
          </p:cNvPr>
          <p:cNvSpPr txBox="1">
            <a:spLocks/>
          </p:cNvSpPr>
          <p:nvPr/>
        </p:nvSpPr>
        <p:spPr>
          <a:xfrm>
            <a:off x="5394774" y="6326532"/>
            <a:ext cx="701226" cy="351468"/>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A54F868-F828-472F-BCFA-81EF005179B6}" type="slidenum">
              <a:rPr lang="en-GB" sz="1600" smtClean="0">
                <a:solidFill>
                  <a:schemeClr val="bg1"/>
                </a:solidFill>
              </a:rPr>
              <a:pPr/>
              <a:t>18</a:t>
            </a:fld>
            <a:endParaRPr lang="en-GB" sz="1600" dirty="0">
              <a:solidFill>
                <a:schemeClr val="bg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500" y="704850"/>
            <a:ext cx="10287000" cy="5448300"/>
          </a:xfrm>
          <a:prstGeom prst="rect">
            <a:avLst/>
          </a:prstGeom>
        </p:spPr>
      </p:pic>
    </p:spTree>
    <p:extLst>
      <p:ext uri="{BB962C8B-B14F-4D97-AF65-F5344CB8AC3E}">
        <p14:creationId xmlns:p14="http://schemas.microsoft.com/office/powerpoint/2010/main" val="3707790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2BE2375B-24CF-448E-8D00-543D32ED9E39}"/>
              </a:ext>
            </a:extLst>
          </p:cNvPr>
          <p:cNvSpPr txBox="1">
            <a:spLocks/>
          </p:cNvSpPr>
          <p:nvPr/>
        </p:nvSpPr>
        <p:spPr>
          <a:xfrm>
            <a:off x="0" y="180242"/>
            <a:ext cx="12191999" cy="540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a:solidFill>
                  <a:srgbClr val="382873"/>
                </a:solidFill>
                <a:latin typeface="Crimson Text" panose="02000503000000000000" pitchFamily="2" charset="0"/>
                <a:ea typeface="Cambria" panose="02040503050406030204" pitchFamily="18" charset="0"/>
              </a:rPr>
              <a:t>In this release, we present:</a:t>
            </a:r>
            <a:endParaRPr lang="en-US" altLang="en-US" sz="3600" b="1" dirty="0">
              <a:solidFill>
                <a:srgbClr val="382873"/>
              </a:solidFill>
              <a:latin typeface="Crimson Text" panose="02000503000000000000" pitchFamily="2" charset="0"/>
              <a:ea typeface="Cambria" panose="02040503050406030204" pitchFamily="18" charset="0"/>
            </a:endParaRPr>
          </a:p>
        </p:txBody>
      </p:sp>
      <p:sp>
        <p:nvSpPr>
          <p:cNvPr id="2" name="Slide Number Placeholder 1"/>
          <p:cNvSpPr>
            <a:spLocks noGrp="1"/>
          </p:cNvSpPr>
          <p:nvPr>
            <p:ph type="sldNum" sz="quarter" idx="12"/>
          </p:nvPr>
        </p:nvSpPr>
        <p:spPr>
          <a:xfrm>
            <a:off x="5716827" y="6326532"/>
            <a:ext cx="301488" cy="365125"/>
          </a:xfrm>
        </p:spPr>
        <p:txBody>
          <a:bodyPr/>
          <a:lstStyle/>
          <a:p>
            <a:fld id="{5A54F868-F828-472F-BCFA-81EF005179B6}" type="slidenum">
              <a:rPr lang="en-GB" sz="2800" smtClean="0">
                <a:solidFill>
                  <a:schemeClr val="bg1"/>
                </a:solidFill>
              </a:rPr>
              <a:t>1</a:t>
            </a:fld>
            <a:endParaRPr lang="en-GB" sz="2800" dirty="0">
              <a:solidFill>
                <a:schemeClr val="bg1"/>
              </a:solidFill>
            </a:endParaRPr>
          </a:p>
        </p:txBody>
      </p:sp>
      <p:sp>
        <p:nvSpPr>
          <p:cNvPr id="5" name="Content Placeholder 7">
            <a:extLst>
              <a:ext uri="{FF2B5EF4-FFF2-40B4-BE49-F238E27FC236}">
                <a16:creationId xmlns:a16="http://schemas.microsoft.com/office/drawing/2014/main" xmlns="" id="{85106E54-B1AF-1B48-80E5-D72DBEF83514}"/>
              </a:ext>
            </a:extLst>
          </p:cNvPr>
          <p:cNvSpPr txBox="1">
            <a:spLocks noChangeAspect="1"/>
          </p:cNvSpPr>
          <p:nvPr/>
        </p:nvSpPr>
        <p:spPr>
          <a:xfrm>
            <a:off x="190830" y="1026694"/>
            <a:ext cx="11654970" cy="49885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000" indent="-180000">
              <a:lnSpc>
                <a:spcPct val="100000"/>
              </a:lnSpc>
              <a:spcBef>
                <a:spcPts val="0"/>
              </a:spcBef>
              <a:buFont typeface="Wingdings" panose="05000000000000000000" pitchFamily="2" charset="2"/>
              <a:buChar char="§"/>
            </a:pPr>
            <a:r>
              <a:rPr lang="en-CA" dirty="0">
                <a:latin typeface="Raleway" panose="020B0503030101060003" pitchFamily="34" charset="0"/>
                <a:ea typeface="Calibri" panose="020F0502020204030204" pitchFamily="34" charset="0"/>
                <a:cs typeface="Times New Roman" panose="02020603050405020304" pitchFamily="18" charset="0"/>
              </a:rPr>
              <a:t>Definition and Measurement of Consumer Price Index (CPI) and Rate of Inflation </a:t>
            </a:r>
          </a:p>
          <a:p>
            <a:pPr marL="180000" indent="-180000">
              <a:lnSpc>
                <a:spcPct val="100000"/>
              </a:lnSpc>
              <a:spcBef>
                <a:spcPts val="0"/>
              </a:spcBef>
              <a:buFont typeface="Wingdings" panose="05000000000000000000" pitchFamily="2" charset="2"/>
              <a:buChar char="§"/>
            </a:pPr>
            <a:endParaRPr lang="en-CA" dirty="0">
              <a:latin typeface="Raleway" panose="020B0503030101060003" pitchFamily="34" charset="0"/>
              <a:ea typeface="Calibri" panose="020F0502020204030204" pitchFamily="34" charset="0"/>
              <a:cs typeface="Times New Roman" panose="02020603050405020304" pitchFamily="18" charset="0"/>
            </a:endParaRPr>
          </a:p>
          <a:p>
            <a:pPr marL="180000" indent="-180000">
              <a:lnSpc>
                <a:spcPct val="100000"/>
              </a:lnSpc>
              <a:spcBef>
                <a:spcPts val="0"/>
              </a:spcBef>
              <a:buFont typeface="Wingdings" panose="05000000000000000000" pitchFamily="2" charset="2"/>
              <a:buChar char="§"/>
            </a:pPr>
            <a:r>
              <a:rPr lang="en-CA" dirty="0">
                <a:latin typeface="Raleway" panose="020B0503030101060003" pitchFamily="34" charset="0"/>
                <a:ea typeface="Calibri" panose="020F0502020204030204" pitchFamily="34" charset="0"/>
                <a:cs typeface="Times New Roman" panose="02020603050405020304" pitchFamily="18" charset="0"/>
              </a:rPr>
              <a:t>CPI and Rate of Inflation for June 2022</a:t>
            </a:r>
          </a:p>
          <a:p>
            <a:pPr marL="180000" indent="-180000">
              <a:lnSpc>
                <a:spcPct val="100000"/>
              </a:lnSpc>
              <a:spcBef>
                <a:spcPts val="0"/>
              </a:spcBef>
              <a:buFont typeface="Wingdings" panose="05000000000000000000" pitchFamily="2" charset="2"/>
              <a:buChar char="§"/>
            </a:pPr>
            <a:endParaRPr lang="en-CA" dirty="0">
              <a:latin typeface="Raleway" panose="020B0503030101060003" pitchFamily="34" charset="0"/>
              <a:ea typeface="Calibri" panose="020F0502020204030204" pitchFamily="34" charset="0"/>
              <a:cs typeface="Times New Roman" panose="02020603050405020304" pitchFamily="18" charset="0"/>
            </a:endParaRPr>
          </a:p>
          <a:p>
            <a:pPr marL="180000" indent="-180000">
              <a:lnSpc>
                <a:spcPct val="100000"/>
              </a:lnSpc>
              <a:spcBef>
                <a:spcPts val="0"/>
              </a:spcBef>
              <a:buFont typeface="Wingdings" panose="05000000000000000000" pitchFamily="2" charset="2"/>
              <a:buChar char="§"/>
            </a:pPr>
            <a:r>
              <a:rPr lang="en-CA" dirty="0">
                <a:latin typeface="Raleway" panose="020B0503030101060003" pitchFamily="34" charset="0"/>
                <a:ea typeface="Calibri" panose="020F0502020204030204" pitchFamily="34" charset="0"/>
                <a:cs typeface="Times New Roman" panose="02020603050405020304" pitchFamily="18" charset="0"/>
              </a:rPr>
              <a:t>Dominant Divisions of Rate of Inflation for June 2022</a:t>
            </a:r>
          </a:p>
          <a:p>
            <a:pPr marL="180000" indent="-180000">
              <a:lnSpc>
                <a:spcPct val="100000"/>
              </a:lnSpc>
              <a:spcBef>
                <a:spcPts val="0"/>
              </a:spcBef>
              <a:buFont typeface="Wingdings" panose="05000000000000000000" pitchFamily="2" charset="2"/>
              <a:buChar char="§"/>
            </a:pPr>
            <a:endParaRPr lang="en-CA" dirty="0">
              <a:latin typeface="Raleway" panose="020B0503030101060003" pitchFamily="34" charset="0"/>
              <a:ea typeface="Calibri" panose="020F0502020204030204" pitchFamily="34" charset="0"/>
              <a:cs typeface="Times New Roman" panose="02020603050405020304" pitchFamily="18" charset="0"/>
            </a:endParaRPr>
          </a:p>
          <a:p>
            <a:pPr marL="180000" indent="-180000">
              <a:lnSpc>
                <a:spcPct val="100000"/>
              </a:lnSpc>
              <a:spcBef>
                <a:spcPts val="0"/>
              </a:spcBef>
              <a:buFont typeface="Wingdings" panose="05000000000000000000" pitchFamily="2" charset="2"/>
              <a:buChar char="§"/>
            </a:pPr>
            <a:r>
              <a:rPr lang="en-CA" dirty="0">
                <a:latin typeface="Raleway" panose="020B0503030101060003" pitchFamily="34" charset="0"/>
                <a:ea typeface="Calibri" panose="020F0502020204030204" pitchFamily="34" charset="0"/>
                <a:cs typeface="Times New Roman" panose="02020603050405020304" pitchFamily="18" charset="0"/>
              </a:rPr>
              <a:t>Disaggregation of Rate of Inflation for June 2022</a:t>
            </a:r>
          </a:p>
          <a:p>
            <a:pPr marL="180000" indent="-180000">
              <a:lnSpc>
                <a:spcPct val="100000"/>
              </a:lnSpc>
              <a:spcBef>
                <a:spcPts val="0"/>
              </a:spcBef>
              <a:buFont typeface="Wingdings" panose="05000000000000000000" pitchFamily="2" charset="2"/>
              <a:buChar char="§"/>
            </a:pPr>
            <a:endParaRPr lang="en-CA" dirty="0">
              <a:latin typeface="Raleway" panose="020B0503030101060003" pitchFamily="34" charset="0"/>
              <a:ea typeface="Calibri" panose="020F0502020204030204" pitchFamily="34" charset="0"/>
              <a:cs typeface="Times New Roman" panose="02020603050405020304" pitchFamily="18" charset="0"/>
            </a:endParaRPr>
          </a:p>
          <a:p>
            <a:pPr marL="180000" indent="-180000">
              <a:lnSpc>
                <a:spcPct val="100000"/>
              </a:lnSpc>
              <a:spcBef>
                <a:spcPts val="0"/>
              </a:spcBef>
              <a:buFont typeface="Wingdings" panose="05000000000000000000" pitchFamily="2" charset="2"/>
              <a:buChar char="§"/>
            </a:pPr>
            <a:r>
              <a:rPr lang="en-CA" dirty="0">
                <a:latin typeface="Raleway" panose="020B0503030101060003" pitchFamily="34" charset="0"/>
                <a:ea typeface="Calibri" panose="020F0502020204030204" pitchFamily="34" charset="0"/>
                <a:cs typeface="Times New Roman" panose="02020603050405020304" pitchFamily="18" charset="0"/>
              </a:rPr>
              <a:t>Highlights of CPI and Rate of Inflation for June 2022</a:t>
            </a:r>
          </a:p>
          <a:p>
            <a:pPr marL="0" indent="0">
              <a:lnSpc>
                <a:spcPct val="100000"/>
              </a:lnSpc>
              <a:spcBef>
                <a:spcPts val="0"/>
              </a:spcBef>
              <a:spcAft>
                <a:spcPts val="600"/>
              </a:spcAft>
              <a:buNone/>
            </a:pPr>
            <a:endParaRPr lang="en-CA" dirty="0">
              <a:latin typeface="Raleway" panose="020B0503030101060003" pitchFamily="34" charset="0"/>
              <a:ea typeface="Calibri" panose="020F0502020204030204" pitchFamily="34" charset="0"/>
              <a:cs typeface="Times New Roman" panose="02020603050405020304" pitchFamily="18" charset="0"/>
            </a:endParaRPr>
          </a:p>
          <a:p>
            <a:pPr marL="0" indent="0">
              <a:lnSpc>
                <a:spcPct val="100000"/>
              </a:lnSpc>
              <a:spcBef>
                <a:spcPts val="0"/>
              </a:spcBef>
              <a:spcAft>
                <a:spcPts val="600"/>
              </a:spcAft>
              <a:buNone/>
            </a:pPr>
            <a:endParaRPr lang="en-CA" dirty="0">
              <a:latin typeface="Raleway" panose="020B05030301010600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27535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 id="{E5333BCC-D1F4-4DBE-9C61-D8CC9EE382CF}"/>
              </a:ext>
            </a:extLst>
          </p:cNvPr>
          <p:cNvSpPr txBox="1">
            <a:spLocks/>
          </p:cNvSpPr>
          <p:nvPr/>
        </p:nvSpPr>
        <p:spPr>
          <a:xfrm>
            <a:off x="0" y="19580"/>
            <a:ext cx="12192000" cy="576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600" b="1" dirty="0">
                <a:solidFill>
                  <a:srgbClr val="382873"/>
                </a:solidFill>
                <a:latin typeface="Crimson Text" panose="02000503000000000000" pitchFamily="2" charset="0"/>
                <a:ea typeface="Cambria" panose="02040503050406030204" pitchFamily="18" charset="0"/>
              </a:rPr>
              <a:t>Additional Policy Considerations (2/2)</a:t>
            </a:r>
          </a:p>
        </p:txBody>
      </p:sp>
      <p:sp>
        <p:nvSpPr>
          <p:cNvPr id="11" name="Content Placeholder 7">
            <a:extLst>
              <a:ext uri="{FF2B5EF4-FFF2-40B4-BE49-F238E27FC236}">
                <a16:creationId xmlns:a16="http://schemas.microsoft.com/office/drawing/2014/main" xmlns="" id="{8C55F586-95A2-4D58-9363-D98F8237D249}"/>
              </a:ext>
            </a:extLst>
          </p:cNvPr>
          <p:cNvSpPr txBox="1">
            <a:spLocks noChangeAspect="1"/>
          </p:cNvSpPr>
          <p:nvPr/>
        </p:nvSpPr>
        <p:spPr>
          <a:xfrm>
            <a:off x="5108756" y="675586"/>
            <a:ext cx="6047054" cy="533518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000" indent="-180000">
              <a:lnSpc>
                <a:spcPct val="100000"/>
              </a:lnSpc>
              <a:spcBef>
                <a:spcPts val="0"/>
              </a:spcBef>
              <a:spcAft>
                <a:spcPts val="600"/>
              </a:spcAft>
              <a:buFont typeface="Wingdings" panose="05000000000000000000" pitchFamily="2" charset="2"/>
              <a:buChar char="§"/>
            </a:pPr>
            <a:endParaRPr lang="en-GB" dirty="0">
              <a:latin typeface="AkkoW01-Regular" panose="020B0503060303060303" pitchFamily="34" charset="0"/>
              <a:ea typeface="Calibri" panose="020F0502020204030204" pitchFamily="34" charset="0"/>
              <a:cs typeface="Times New Roman" panose="02020603050405020304" pitchFamily="18" charset="0"/>
            </a:endParaRPr>
          </a:p>
        </p:txBody>
      </p:sp>
      <p:sp>
        <p:nvSpPr>
          <p:cNvPr id="9" name="Slide Number Placeholder 1">
            <a:extLst>
              <a:ext uri="{FF2B5EF4-FFF2-40B4-BE49-F238E27FC236}">
                <a16:creationId xmlns:a16="http://schemas.microsoft.com/office/drawing/2014/main" xmlns="" id="{CF5F76E0-7F93-4F4A-88F9-67CA44736FBD}"/>
              </a:ext>
            </a:extLst>
          </p:cNvPr>
          <p:cNvSpPr txBox="1">
            <a:spLocks/>
          </p:cNvSpPr>
          <p:nvPr/>
        </p:nvSpPr>
        <p:spPr>
          <a:xfrm>
            <a:off x="5394774" y="6326532"/>
            <a:ext cx="701226" cy="351468"/>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A54F868-F828-472F-BCFA-81EF005179B6}" type="slidenum">
              <a:rPr lang="en-GB" sz="1600" smtClean="0">
                <a:solidFill>
                  <a:schemeClr val="bg1"/>
                </a:solidFill>
              </a:rPr>
              <a:pPr/>
              <a:t>19</a:t>
            </a:fld>
            <a:endParaRPr lang="en-GB" sz="1600" dirty="0">
              <a:solidFill>
                <a:schemeClr val="bg1"/>
              </a:solidFill>
            </a:endParaRPr>
          </a:p>
        </p:txBody>
      </p:sp>
      <p:pic>
        <p:nvPicPr>
          <p:cNvPr id="4" name="Picture 3" descr="Table&#10;&#10;Description automatically generated">
            <a:extLst>
              <a:ext uri="{FF2B5EF4-FFF2-40B4-BE49-F238E27FC236}">
                <a16:creationId xmlns:a16="http://schemas.microsoft.com/office/drawing/2014/main" xmlns="" id="{8EF9975A-3ECD-1D2E-1C40-2B84BD8D1821}"/>
              </a:ext>
            </a:extLst>
          </p:cNvPr>
          <p:cNvPicPr>
            <a:picLocks noChangeAspect="1"/>
          </p:cNvPicPr>
          <p:nvPr/>
        </p:nvPicPr>
        <p:blipFill rotWithShape="1">
          <a:blip r:embed="rId3">
            <a:extLst>
              <a:ext uri="{28A0092B-C50C-407E-A947-70E740481C1C}">
                <a14:useLocalDpi xmlns:a14="http://schemas.microsoft.com/office/drawing/2010/main" val="0"/>
              </a:ext>
            </a:extLst>
          </a:blip>
          <a:srcRect t="6913" b="1642"/>
          <a:stretch/>
        </p:blipFill>
        <p:spPr>
          <a:xfrm>
            <a:off x="0" y="595580"/>
            <a:ext cx="12192000" cy="5479299"/>
          </a:xfrm>
          <a:prstGeom prst="rect">
            <a:avLst/>
          </a:prstGeom>
        </p:spPr>
      </p:pic>
    </p:spTree>
    <p:extLst>
      <p:ext uri="{BB962C8B-B14F-4D97-AF65-F5344CB8AC3E}">
        <p14:creationId xmlns:p14="http://schemas.microsoft.com/office/powerpoint/2010/main" val="18504669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xmlns="" id="{5E1E70A8-8CFE-4505-BDB8-12554D2A9C79}"/>
              </a:ext>
            </a:extLst>
          </p:cNvPr>
          <p:cNvSpPr txBox="1">
            <a:spLocks/>
          </p:cNvSpPr>
          <p:nvPr/>
        </p:nvSpPr>
        <p:spPr>
          <a:xfrm>
            <a:off x="5716826" y="6326532"/>
            <a:ext cx="55443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5A54F868-F828-472F-BCFA-81EF005179B6}" type="slidenum">
              <a:rPr lang="en-GB" sz="1600" smtClean="0">
                <a:solidFill>
                  <a:schemeClr val="bg1"/>
                </a:solidFill>
              </a:rPr>
              <a:pPr algn="l"/>
              <a:t>20</a:t>
            </a:fld>
            <a:endParaRPr lang="en-GB" sz="1600" dirty="0">
              <a:solidFill>
                <a:schemeClr val="bg1"/>
              </a:solidFill>
            </a:endParaRPr>
          </a:p>
        </p:txBody>
      </p:sp>
      <p:sp>
        <p:nvSpPr>
          <p:cNvPr id="3" name="Title 2">
            <a:extLst>
              <a:ext uri="{FF2B5EF4-FFF2-40B4-BE49-F238E27FC236}">
                <a16:creationId xmlns:a16="http://schemas.microsoft.com/office/drawing/2014/main" xmlns="" id="{932A2012-AFCC-6A4B-B4AF-7F2A02BBC6C7}"/>
              </a:ext>
            </a:extLst>
          </p:cNvPr>
          <p:cNvSpPr>
            <a:spLocks noGrp="1"/>
          </p:cNvSpPr>
          <p:nvPr>
            <p:ph type="title"/>
          </p:nvPr>
        </p:nvSpPr>
        <p:spPr>
          <a:xfrm>
            <a:off x="428625" y="66328"/>
            <a:ext cx="11630023" cy="526786"/>
          </a:xfrm>
        </p:spPr>
        <p:txBody>
          <a:bodyPr>
            <a:noAutofit/>
          </a:bodyPr>
          <a:lstStyle/>
          <a:p>
            <a:pPr algn="ctr"/>
            <a:r>
              <a:rPr lang="en-US" altLang="en-US" sz="3600" b="1" dirty="0">
                <a:solidFill>
                  <a:srgbClr val="382873"/>
                </a:solidFill>
                <a:latin typeface="Crimson Text" panose="02000503000000000000" pitchFamily="2" charset="0"/>
                <a:ea typeface="Cambria" panose="02040503050406030204" pitchFamily="18" charset="0"/>
              </a:rPr>
              <a:t>Additional Pointers for Household Decision Making  </a:t>
            </a:r>
            <a:endParaRPr lang="en-GH" sz="3600" dirty="0"/>
          </a:p>
        </p:txBody>
      </p:sp>
      <p:sp>
        <p:nvSpPr>
          <p:cNvPr id="11" name="Title 2">
            <a:extLst>
              <a:ext uri="{FF2B5EF4-FFF2-40B4-BE49-F238E27FC236}">
                <a16:creationId xmlns:a16="http://schemas.microsoft.com/office/drawing/2014/main" xmlns="" id="{73F5B1DD-8DF2-404F-B27F-70CB53358C69}"/>
              </a:ext>
            </a:extLst>
          </p:cNvPr>
          <p:cNvSpPr txBox="1">
            <a:spLocks/>
          </p:cNvSpPr>
          <p:nvPr/>
        </p:nvSpPr>
        <p:spPr>
          <a:xfrm>
            <a:off x="104774" y="629890"/>
            <a:ext cx="4399493" cy="51274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lgn="just">
              <a:buFont typeface="Arial" panose="020B0604020202020204" pitchFamily="34" charset="0"/>
              <a:buChar char="•"/>
            </a:pPr>
            <a:r>
              <a:rPr lang="en-US" sz="2200" dirty="0">
                <a:latin typeface="Crimson Text" panose="02000503000000000000" pitchFamily="2" charset="0"/>
              </a:rPr>
              <a:t>The inflation rates recorded each month have differential impacts on household depending on the basket of items purchased by each household.</a:t>
            </a:r>
          </a:p>
          <a:p>
            <a:pPr algn="just"/>
            <a:endParaRPr lang="en-US" sz="2200" dirty="0">
              <a:latin typeface="Crimson Text" panose="02000503000000000000" pitchFamily="2" charset="0"/>
            </a:endParaRPr>
          </a:p>
          <a:p>
            <a:pPr marL="342900" indent="-342900" algn="just">
              <a:buFont typeface="Arial" panose="020B0604020202020204" pitchFamily="34" charset="0"/>
              <a:buChar char="•"/>
            </a:pPr>
            <a:r>
              <a:rPr lang="en-US" sz="2200" dirty="0">
                <a:latin typeface="Crimson Text" panose="02000503000000000000" pitchFamily="2" charset="0"/>
              </a:rPr>
              <a:t>Given households’ taste, disposal income and availability of alternatives, the basket of items purchased can be varied in response to the soaring prices.</a:t>
            </a:r>
          </a:p>
          <a:p>
            <a:pPr algn="just"/>
            <a:endParaRPr lang="en-US" sz="2200" dirty="0">
              <a:latin typeface="Crimson Text" panose="02000503000000000000" pitchFamily="2" charset="0"/>
            </a:endParaRPr>
          </a:p>
          <a:p>
            <a:pPr marL="342900" indent="-342900" algn="just">
              <a:buFont typeface="Arial" panose="020B0604020202020204" pitchFamily="34" charset="0"/>
              <a:buChar char="•"/>
            </a:pPr>
            <a:r>
              <a:rPr lang="en-US" altLang="en-US" sz="2200" dirty="0">
                <a:latin typeface="Crimson Text" panose="02000503000000000000" pitchFamily="2" charset="0"/>
                <a:ea typeface="Cambria" panose="02040503050406030204" pitchFamily="18" charset="0"/>
              </a:rPr>
              <a:t>Top fifteen items with the highest upward change in year-on-year inflation rates for April 2022.</a:t>
            </a:r>
            <a:endParaRPr lang="en-US" sz="2200" dirty="0">
              <a:latin typeface="Crimson Text" panose="02000503000000000000" pitchFamily="2" charset="0"/>
            </a:endParaRPr>
          </a:p>
        </p:txBody>
      </p:sp>
      <p:pic>
        <p:nvPicPr>
          <p:cNvPr id="13" name="Content Placeholder 12">
            <a:extLst>
              <a:ext uri="{FF2B5EF4-FFF2-40B4-BE49-F238E27FC236}">
                <a16:creationId xmlns:a16="http://schemas.microsoft.com/office/drawing/2014/main" xmlns="" id="{0ACB92BF-ED05-2808-5C64-0C2F243BBFA3}"/>
              </a:ext>
            </a:extLst>
          </p:cNvPr>
          <p:cNvPicPr>
            <a:picLocks noGrp="1" noChangeAspect="1"/>
          </p:cNvPicPr>
          <p:nvPr>
            <p:ph idx="1"/>
          </p:nvPr>
        </p:nvPicPr>
        <p:blipFill rotWithShape="1">
          <a:blip r:embed="rId3"/>
          <a:srcRect r="1451" b="845"/>
          <a:stretch/>
        </p:blipFill>
        <p:spPr>
          <a:xfrm>
            <a:off x="4735686" y="629891"/>
            <a:ext cx="7351540" cy="5393654"/>
          </a:xfrm>
        </p:spPr>
      </p:pic>
    </p:spTree>
    <p:extLst>
      <p:ext uri="{BB962C8B-B14F-4D97-AF65-F5344CB8AC3E}">
        <p14:creationId xmlns:p14="http://schemas.microsoft.com/office/powerpoint/2010/main" val="1452078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4FB51F91-1B18-4F31-A6D5-CD29785F04F1}"/>
              </a:ext>
            </a:extLst>
          </p:cNvPr>
          <p:cNvSpPr txBox="1">
            <a:spLocks/>
          </p:cNvSpPr>
          <p:nvPr/>
        </p:nvSpPr>
        <p:spPr>
          <a:xfrm>
            <a:off x="838199" y="681037"/>
            <a:ext cx="11096501" cy="186028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spc="-50" dirty="0">
                <a:solidFill>
                  <a:srgbClr val="382873"/>
                </a:solidFill>
                <a:latin typeface="Crimson Text" panose="02000503000000000000" pitchFamily="2" charset="0"/>
                <a:ea typeface="Cambria" panose="02040503050406030204" pitchFamily="18" charset="0"/>
                <a:cs typeface="Arial Rounded MT Bold" charset="0"/>
              </a:rPr>
              <a:t>End of Press Release for</a:t>
            </a:r>
            <a:br>
              <a:rPr lang="en-US" sz="4800" spc="-50" dirty="0">
                <a:solidFill>
                  <a:srgbClr val="382873"/>
                </a:solidFill>
                <a:latin typeface="Crimson Text" panose="02000503000000000000" pitchFamily="2" charset="0"/>
                <a:ea typeface="Cambria" panose="02040503050406030204" pitchFamily="18" charset="0"/>
                <a:cs typeface="Arial Rounded MT Bold" charset="0"/>
              </a:rPr>
            </a:br>
            <a:r>
              <a:rPr lang="en-US" sz="4800" spc="-50" dirty="0">
                <a:solidFill>
                  <a:srgbClr val="382873"/>
                </a:solidFill>
                <a:latin typeface="Crimson Text" panose="02000503000000000000" pitchFamily="2" charset="0"/>
                <a:ea typeface="Cambria" panose="02040503050406030204" pitchFamily="18" charset="0"/>
                <a:cs typeface="Arial Rounded MT Bold" charset="0"/>
              </a:rPr>
              <a:t> June 2022 Consumer Price Index </a:t>
            </a:r>
            <a:endParaRPr lang="en-CA" dirty="0">
              <a:solidFill>
                <a:srgbClr val="382873"/>
              </a:solidFill>
              <a:latin typeface="Crimson Text" panose="02000503000000000000" pitchFamily="2" charset="0"/>
              <a:ea typeface="Cambria" panose="02040503050406030204" pitchFamily="18" charset="0"/>
            </a:endParaRPr>
          </a:p>
        </p:txBody>
      </p:sp>
      <p:sp>
        <p:nvSpPr>
          <p:cNvPr id="4" name="Content Placeholder 2">
            <a:extLst>
              <a:ext uri="{FF2B5EF4-FFF2-40B4-BE49-F238E27FC236}">
                <a16:creationId xmlns:a16="http://schemas.microsoft.com/office/drawing/2014/main" xmlns="" id="{FD7F6C23-7A40-42A4-8230-EB168C2258DB}"/>
              </a:ext>
            </a:extLst>
          </p:cNvPr>
          <p:cNvSpPr txBox="1">
            <a:spLocks/>
          </p:cNvSpPr>
          <p:nvPr/>
        </p:nvSpPr>
        <p:spPr>
          <a:xfrm>
            <a:off x="0" y="2942699"/>
            <a:ext cx="12191999" cy="32342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457200">
              <a:lnSpc>
                <a:spcPct val="100000"/>
              </a:lnSpc>
              <a:spcBef>
                <a:spcPts val="0"/>
              </a:spcBef>
              <a:buFont typeface="Arial" panose="020B0604020202020204" pitchFamily="34" charset="0"/>
              <a:buNone/>
            </a:pPr>
            <a:r>
              <a:rPr lang="en-US" sz="3200" i="1" dirty="0">
                <a:latin typeface="Raleway" panose="020B0503030101060003" pitchFamily="34" charset="0"/>
                <a:ea typeface="Arial Rounded MT Bold" charset="0"/>
                <a:cs typeface="Arial Rounded MT Bold" charset="0"/>
              </a:rPr>
              <a:t>For enquiries, please contact:</a:t>
            </a:r>
          </a:p>
          <a:p>
            <a:pPr marL="0" indent="0" algn="ctr" defTabSz="457200">
              <a:lnSpc>
                <a:spcPct val="100000"/>
              </a:lnSpc>
              <a:spcBef>
                <a:spcPts val="0"/>
              </a:spcBef>
              <a:buNone/>
            </a:pPr>
            <a:r>
              <a:rPr lang="en-GB" sz="3200" dirty="0">
                <a:latin typeface="Raleway" panose="020B0503030101060003" pitchFamily="34" charset="0"/>
                <a:ea typeface="Gill Sans" charset="0"/>
                <a:cs typeface="Gill Sans" charset="0"/>
                <a:hlinkClick r:id="rId3"/>
              </a:rPr>
              <a:t>https://statsghana.gov.gh/gssmain/fileUpload/Price%20Indices/CPI_Technical_Guide_v5_Published_14102020.pdf</a:t>
            </a:r>
            <a:endParaRPr lang="en-US" sz="3200" i="1" dirty="0">
              <a:latin typeface="Raleway" panose="020B0503030101060003" pitchFamily="34" charset="0"/>
              <a:ea typeface="Arial Rounded MT Bold" charset="0"/>
              <a:cs typeface="Arial Rounded MT Bold" charset="0"/>
            </a:endParaRPr>
          </a:p>
          <a:p>
            <a:pPr marL="0" indent="0" algn="ctr" defTabSz="457200">
              <a:lnSpc>
                <a:spcPct val="100000"/>
              </a:lnSpc>
              <a:spcBef>
                <a:spcPts val="0"/>
              </a:spcBef>
              <a:buFont typeface="Arial" panose="020B0604020202020204" pitchFamily="34" charset="0"/>
              <a:buNone/>
            </a:pPr>
            <a:r>
              <a:rPr lang="en-US" sz="3200" i="1" dirty="0">
                <a:latin typeface="Raleway" panose="020B0503030101060003" pitchFamily="34" charset="0"/>
                <a:ea typeface="Arial Rounded MT Bold" charset="0"/>
                <a:cs typeface="Arial Rounded MT Bold" charset="0"/>
              </a:rPr>
              <a:t>Mr. John F.K. </a:t>
            </a:r>
            <a:r>
              <a:rPr lang="en-US" sz="3200" i="1" dirty="0" err="1">
                <a:latin typeface="Raleway" panose="020B0503030101060003" pitchFamily="34" charset="0"/>
                <a:ea typeface="Arial Rounded MT Bold" charset="0"/>
                <a:cs typeface="Arial Rounded MT Bold" charset="0"/>
              </a:rPr>
              <a:t>Agyaho</a:t>
            </a:r>
            <a:r>
              <a:rPr lang="en-US" sz="3200" i="1" dirty="0">
                <a:latin typeface="Raleway" panose="020B0503030101060003" pitchFamily="34" charset="0"/>
                <a:ea typeface="Arial Rounded MT Bold" charset="0"/>
                <a:cs typeface="Arial Rounded MT Bold" charset="0"/>
              </a:rPr>
              <a:t> </a:t>
            </a:r>
          </a:p>
          <a:p>
            <a:pPr marL="0" indent="0" algn="ctr" defTabSz="457200">
              <a:lnSpc>
                <a:spcPct val="100000"/>
              </a:lnSpc>
              <a:spcBef>
                <a:spcPts val="0"/>
              </a:spcBef>
              <a:buFont typeface="Arial" panose="020B0604020202020204" pitchFamily="34" charset="0"/>
              <a:buNone/>
            </a:pPr>
            <a:r>
              <a:rPr lang="en-US" sz="3200" i="1" dirty="0">
                <a:latin typeface="Raleway" panose="020B0503030101060003" pitchFamily="34" charset="0"/>
                <a:ea typeface="Arial Rounded MT Bold" charset="0"/>
                <a:cs typeface="Arial Rounded MT Bold" charset="0"/>
              </a:rPr>
              <a:t>(Head, Price Statistics, GSS)</a:t>
            </a:r>
          </a:p>
          <a:p>
            <a:pPr marL="0" indent="0" algn="ctr" defTabSz="457200">
              <a:lnSpc>
                <a:spcPct val="100000"/>
              </a:lnSpc>
              <a:spcBef>
                <a:spcPts val="0"/>
              </a:spcBef>
              <a:buFont typeface="Arial" panose="020B0604020202020204" pitchFamily="34" charset="0"/>
              <a:buNone/>
            </a:pPr>
            <a:r>
              <a:rPr lang="en-US" sz="3200" i="1" dirty="0">
                <a:latin typeface="Raleway" panose="020B0503030101060003" pitchFamily="34" charset="0"/>
                <a:ea typeface="Arial Rounded MT Bold" charset="0"/>
                <a:cs typeface="Arial Rounded MT Bold" charset="0"/>
              </a:rPr>
              <a:t>john.agyaho@statsghana.gov.gh</a:t>
            </a:r>
          </a:p>
          <a:p>
            <a:endParaRPr lang="en-CA" dirty="0">
              <a:latin typeface="Raleway" panose="020B0503030101060003" pitchFamily="34" charset="0"/>
            </a:endParaRPr>
          </a:p>
        </p:txBody>
      </p:sp>
      <p:sp>
        <p:nvSpPr>
          <p:cNvPr id="2" name="Slide Number Placeholder 1"/>
          <p:cNvSpPr>
            <a:spLocks noGrp="1"/>
          </p:cNvSpPr>
          <p:nvPr>
            <p:ph type="sldNum" sz="quarter" idx="12"/>
          </p:nvPr>
        </p:nvSpPr>
        <p:spPr/>
        <p:txBody>
          <a:bodyPr/>
          <a:lstStyle/>
          <a:p>
            <a:fld id="{5A54F868-F828-472F-BCFA-81EF005179B6}" type="slidenum">
              <a:rPr lang="en-GB" smtClean="0"/>
              <a:t>21</a:t>
            </a:fld>
            <a:endParaRPr lang="en-GB"/>
          </a:p>
        </p:txBody>
      </p:sp>
    </p:spTree>
    <p:extLst>
      <p:ext uri="{BB962C8B-B14F-4D97-AF65-F5344CB8AC3E}">
        <p14:creationId xmlns:p14="http://schemas.microsoft.com/office/powerpoint/2010/main" val="4582462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xmlns="" id="{9AEFC2FD-18C4-4E07-B081-D010A5EA50EB}"/>
              </a:ext>
            </a:extLst>
          </p:cNvPr>
          <p:cNvSpPr txBox="1"/>
          <p:nvPr/>
        </p:nvSpPr>
        <p:spPr>
          <a:xfrm>
            <a:off x="2705100" y="3429000"/>
            <a:ext cx="6781800" cy="3693319"/>
          </a:xfrm>
          <a:prstGeom prst="rect">
            <a:avLst/>
          </a:prstGeom>
          <a:noFill/>
        </p:spPr>
        <p:txBody>
          <a:bodyPr wrap="square" rtlCol="0">
            <a:spAutoFit/>
          </a:bodyPr>
          <a:lstStyle/>
          <a:p>
            <a:pPr algn="ctr"/>
            <a:r>
              <a:rPr lang="en-US" sz="5400" b="1" dirty="0">
                <a:solidFill>
                  <a:srgbClr val="FCD116"/>
                </a:solidFill>
                <a:latin typeface="Raleway" panose="020B0503030101060003" pitchFamily="34" charset="0"/>
                <a:ea typeface="American Typewriter" charset="0"/>
                <a:cs typeface="American Typewriter" charset="0"/>
              </a:rPr>
              <a:t>Consumer Price Index and Inflation</a:t>
            </a:r>
          </a:p>
          <a:p>
            <a:pPr algn="ctr"/>
            <a:endParaRPr lang="en-US" sz="5400" b="1" dirty="0">
              <a:solidFill>
                <a:srgbClr val="FCD116"/>
              </a:solidFill>
              <a:latin typeface="AkkoW01-Regular" panose="020B0503060303060303" pitchFamily="34" charset="0"/>
              <a:ea typeface="American Typewriter" charset="0"/>
              <a:cs typeface="American Typewriter" charset="0"/>
            </a:endParaRPr>
          </a:p>
          <a:p>
            <a:pPr algn="ctr"/>
            <a:r>
              <a:rPr lang="en-US" sz="3600" b="1" dirty="0">
                <a:solidFill>
                  <a:srgbClr val="FCD116"/>
                </a:solidFill>
                <a:latin typeface="Raleway" panose="020B0503030101060003" pitchFamily="34" charset="0"/>
                <a:ea typeface="American Typewriter" charset="0"/>
                <a:cs typeface="American Typewriter" charset="0"/>
              </a:rPr>
              <a:t>June 2022</a:t>
            </a:r>
            <a:br>
              <a:rPr lang="en-US" sz="3600" b="1" dirty="0">
                <a:solidFill>
                  <a:srgbClr val="FCD116"/>
                </a:solidFill>
                <a:latin typeface="Raleway" panose="020B0503030101060003" pitchFamily="34" charset="0"/>
                <a:ea typeface="American Typewriter" charset="0"/>
                <a:cs typeface="American Typewriter" charset="0"/>
              </a:rPr>
            </a:br>
            <a:endParaRPr lang="en-GB" sz="3600" dirty="0">
              <a:solidFill>
                <a:srgbClr val="FCD116"/>
              </a:solidFill>
              <a:latin typeface="Raleway" panose="020B0503030101060003" pitchFamily="34" charset="0"/>
            </a:endParaRPr>
          </a:p>
        </p:txBody>
      </p:sp>
    </p:spTree>
    <p:extLst>
      <p:ext uri="{BB962C8B-B14F-4D97-AF65-F5344CB8AC3E}">
        <p14:creationId xmlns:p14="http://schemas.microsoft.com/office/powerpoint/2010/main" val="3421771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7">
            <a:extLst>
              <a:ext uri="{FF2B5EF4-FFF2-40B4-BE49-F238E27FC236}">
                <a16:creationId xmlns:a16="http://schemas.microsoft.com/office/drawing/2014/main" xmlns="" id="{2F2FABC4-F1AE-43B8-8B1D-F9A2F7BCAF0D}"/>
              </a:ext>
            </a:extLst>
          </p:cNvPr>
          <p:cNvSpPr txBox="1">
            <a:spLocks/>
          </p:cNvSpPr>
          <p:nvPr/>
        </p:nvSpPr>
        <p:spPr>
          <a:xfrm>
            <a:off x="360000" y="720000"/>
            <a:ext cx="11654971" cy="51301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000" indent="-180000">
              <a:lnSpc>
                <a:spcPct val="100000"/>
              </a:lnSpc>
              <a:spcBef>
                <a:spcPts val="0"/>
              </a:spcBef>
              <a:buFont typeface="Wingdings" panose="05000000000000000000" pitchFamily="2" charset="2"/>
              <a:buChar char="§"/>
            </a:pPr>
            <a:r>
              <a:rPr lang="en-GB" dirty="0">
                <a:latin typeface="Raleway" panose="020B0503030101060003" pitchFamily="34" charset="0"/>
                <a:ea typeface="Calibri" panose="020F0502020204030204" pitchFamily="34" charset="0"/>
                <a:cs typeface="Times New Roman" panose="02020603050405020304" pitchFamily="18" charset="0"/>
              </a:rPr>
              <a:t>CPI measures changes in the price of a fixed basket of goods and services purchased  by households</a:t>
            </a:r>
          </a:p>
          <a:p>
            <a:pPr marL="180000" indent="-180000">
              <a:lnSpc>
                <a:spcPct val="100000"/>
              </a:lnSpc>
              <a:spcBef>
                <a:spcPts val="0"/>
              </a:spcBef>
              <a:buFont typeface="Wingdings" panose="05000000000000000000" pitchFamily="2" charset="2"/>
              <a:buChar char="§"/>
            </a:pPr>
            <a:endParaRPr lang="en-GB" dirty="0">
              <a:latin typeface="Raleway" panose="020B0503030101060003" pitchFamily="34" charset="0"/>
              <a:ea typeface="Calibri" panose="020F0502020204030204" pitchFamily="34" charset="0"/>
              <a:cs typeface="Times New Roman" panose="02020603050405020304" pitchFamily="18" charset="0"/>
            </a:endParaRPr>
          </a:p>
          <a:p>
            <a:pPr marL="180000" indent="-180000">
              <a:lnSpc>
                <a:spcPct val="100000"/>
              </a:lnSpc>
              <a:spcBef>
                <a:spcPts val="0"/>
              </a:spcBef>
              <a:buFont typeface="Wingdings" panose="05000000000000000000" pitchFamily="2" charset="2"/>
              <a:buChar char="§"/>
            </a:pPr>
            <a:r>
              <a:rPr lang="en-GB" dirty="0">
                <a:latin typeface="Raleway" panose="020B0503030101060003" pitchFamily="34" charset="0"/>
                <a:ea typeface="Calibri" panose="020F0502020204030204" pitchFamily="34" charset="0"/>
                <a:cs typeface="Times New Roman" panose="02020603050405020304" pitchFamily="18" charset="0"/>
              </a:rPr>
              <a:t>The assumption is that the basket is purchased each month, hence as price changes each month, the total price of the basket will also change</a:t>
            </a:r>
          </a:p>
          <a:p>
            <a:pPr marL="180000" indent="-180000">
              <a:lnSpc>
                <a:spcPct val="100000"/>
              </a:lnSpc>
              <a:spcBef>
                <a:spcPts val="0"/>
              </a:spcBef>
              <a:buFont typeface="Wingdings" panose="05000000000000000000" pitchFamily="2" charset="2"/>
              <a:buChar char="§"/>
            </a:pPr>
            <a:endParaRPr lang="en-GB" dirty="0">
              <a:latin typeface="Raleway" panose="020B0503030101060003" pitchFamily="34" charset="0"/>
              <a:ea typeface="Calibri" panose="020F0502020204030204" pitchFamily="34" charset="0"/>
              <a:cs typeface="Times New Roman" panose="02020603050405020304" pitchFamily="18" charset="0"/>
            </a:endParaRPr>
          </a:p>
          <a:p>
            <a:pPr marL="180000" indent="-180000">
              <a:lnSpc>
                <a:spcPct val="100000"/>
              </a:lnSpc>
              <a:spcBef>
                <a:spcPts val="0"/>
              </a:spcBef>
              <a:buFont typeface="Wingdings" panose="05000000000000000000" pitchFamily="2" charset="2"/>
              <a:buChar char="§"/>
            </a:pPr>
            <a:r>
              <a:rPr lang="en-GB" dirty="0">
                <a:latin typeface="Raleway" panose="020B0503030101060003" pitchFamily="34" charset="0"/>
                <a:ea typeface="Calibri" panose="020F0502020204030204" pitchFamily="34" charset="0"/>
                <a:cs typeface="Times New Roman" panose="02020603050405020304" pitchFamily="18" charset="0"/>
              </a:rPr>
              <a:t>The rate of inflation is the relative change in CPI between periods </a:t>
            </a:r>
          </a:p>
          <a:p>
            <a:pPr marL="180000" indent="-180000">
              <a:lnSpc>
                <a:spcPct val="100000"/>
              </a:lnSpc>
              <a:spcBef>
                <a:spcPts val="0"/>
              </a:spcBef>
              <a:buFont typeface="Wingdings" panose="05000000000000000000" pitchFamily="2" charset="2"/>
              <a:buChar char="§"/>
            </a:pPr>
            <a:endParaRPr lang="en-GB" dirty="0">
              <a:latin typeface="Raleway" panose="020B0503030101060003" pitchFamily="34" charset="0"/>
              <a:ea typeface="Calibri" panose="020F0502020204030204" pitchFamily="34" charset="0"/>
              <a:cs typeface="Times New Roman" panose="02020603050405020304" pitchFamily="18" charset="0"/>
            </a:endParaRPr>
          </a:p>
          <a:p>
            <a:pPr marL="180000" indent="-180000">
              <a:lnSpc>
                <a:spcPct val="100000"/>
              </a:lnSpc>
              <a:spcBef>
                <a:spcPts val="0"/>
              </a:spcBef>
              <a:buFont typeface="Wingdings" panose="05000000000000000000" pitchFamily="2" charset="2"/>
              <a:buChar char="§"/>
            </a:pPr>
            <a:r>
              <a:rPr lang="en-GB" dirty="0">
                <a:latin typeface="Raleway" panose="020B0503030101060003" pitchFamily="34" charset="0"/>
                <a:ea typeface="Calibri" panose="020F0502020204030204" pitchFamily="34" charset="0"/>
                <a:cs typeface="Times New Roman" panose="02020603050405020304" pitchFamily="18" charset="0"/>
              </a:rPr>
              <a:t>Inflation is reported year-on-year (annual inflation) and month-on-month (monthly inflation), and granulated to determine regional and commodity type and source of inflation</a:t>
            </a:r>
          </a:p>
          <a:p>
            <a:pPr marL="180000" indent="-180000">
              <a:lnSpc>
                <a:spcPct val="100000"/>
              </a:lnSpc>
              <a:spcBef>
                <a:spcPts val="0"/>
              </a:spcBef>
              <a:buFont typeface="Wingdings" panose="05000000000000000000" pitchFamily="2" charset="2"/>
              <a:buChar char="§"/>
            </a:pPr>
            <a:endParaRPr lang="en-GB" dirty="0">
              <a:latin typeface="Raleway" panose="020B0503030101060003" pitchFamily="34" charset="0"/>
              <a:ea typeface="Calibri" panose="020F0502020204030204" pitchFamily="34" charset="0"/>
              <a:cs typeface="Times New Roman" panose="02020603050405020304" pitchFamily="18" charset="0"/>
            </a:endParaRPr>
          </a:p>
          <a:p>
            <a:pPr marL="0" indent="0">
              <a:lnSpc>
                <a:spcPct val="100000"/>
              </a:lnSpc>
              <a:spcBef>
                <a:spcPts val="0"/>
              </a:spcBef>
              <a:buNone/>
            </a:pPr>
            <a:r>
              <a:rPr lang="en-CA" dirty="0">
                <a:latin typeface="Raleway" panose="020B0503030101060003" pitchFamily="34" charset="0"/>
              </a:rPr>
              <a:t>2</a:t>
            </a:r>
          </a:p>
        </p:txBody>
      </p:sp>
      <p:sp>
        <p:nvSpPr>
          <p:cNvPr id="7" name="Title 1">
            <a:extLst>
              <a:ext uri="{FF2B5EF4-FFF2-40B4-BE49-F238E27FC236}">
                <a16:creationId xmlns:a16="http://schemas.microsoft.com/office/drawing/2014/main" xmlns="" id="{2F097BDE-1657-4924-B66A-30509376C97D}"/>
              </a:ext>
            </a:extLst>
          </p:cNvPr>
          <p:cNvSpPr txBox="1">
            <a:spLocks/>
          </p:cNvSpPr>
          <p:nvPr/>
        </p:nvSpPr>
        <p:spPr>
          <a:xfrm>
            <a:off x="-16043" y="83748"/>
            <a:ext cx="12336379" cy="540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a:solidFill>
                  <a:srgbClr val="382873"/>
                </a:solidFill>
                <a:latin typeface="Crimson Text" panose="02000503000000000000" pitchFamily="2" charset="0"/>
                <a:ea typeface="Cambria" panose="02040503050406030204" pitchFamily="18" charset="0"/>
              </a:rPr>
              <a:t>Definition and measurement of CPI and rate of inflation (1/3)</a:t>
            </a:r>
            <a:endParaRPr lang="en-US" altLang="en-US" sz="3600" b="1" dirty="0">
              <a:solidFill>
                <a:srgbClr val="382873"/>
              </a:solidFill>
              <a:latin typeface="Crimson Text" panose="02000503000000000000" pitchFamily="2" charset="0"/>
              <a:ea typeface="Cambria" panose="02040503050406030204" pitchFamily="18" charset="0"/>
            </a:endParaRPr>
          </a:p>
        </p:txBody>
      </p:sp>
      <p:sp>
        <p:nvSpPr>
          <p:cNvPr id="6" name="Slide Number Placeholder 1">
            <a:extLst>
              <a:ext uri="{FF2B5EF4-FFF2-40B4-BE49-F238E27FC236}">
                <a16:creationId xmlns:a16="http://schemas.microsoft.com/office/drawing/2014/main" xmlns="" id="{50FFF335-E28D-4867-A4F6-85C7825B97E4}"/>
              </a:ext>
            </a:extLst>
          </p:cNvPr>
          <p:cNvSpPr txBox="1">
            <a:spLocks/>
          </p:cNvSpPr>
          <p:nvPr/>
        </p:nvSpPr>
        <p:spPr>
          <a:xfrm>
            <a:off x="5716827" y="6326532"/>
            <a:ext cx="30148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A54F868-F828-472F-BCFA-81EF005179B6}" type="slidenum">
              <a:rPr lang="en-GB" sz="1600" smtClean="0">
                <a:solidFill>
                  <a:schemeClr val="bg1"/>
                </a:solidFill>
              </a:rPr>
              <a:pPr/>
              <a:t>2</a:t>
            </a:fld>
            <a:endParaRPr lang="en-GB" sz="1600" dirty="0">
              <a:solidFill>
                <a:schemeClr val="bg1"/>
              </a:solidFill>
            </a:endParaRPr>
          </a:p>
        </p:txBody>
      </p:sp>
    </p:spTree>
    <p:extLst>
      <p:ext uri="{BB962C8B-B14F-4D97-AF65-F5344CB8AC3E}">
        <p14:creationId xmlns:p14="http://schemas.microsoft.com/office/powerpoint/2010/main" val="3519522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7">
            <a:extLst>
              <a:ext uri="{FF2B5EF4-FFF2-40B4-BE49-F238E27FC236}">
                <a16:creationId xmlns:a16="http://schemas.microsoft.com/office/drawing/2014/main" xmlns="" id="{8D25F178-B801-41DD-B6AD-53A9E429CF0B}"/>
              </a:ext>
            </a:extLst>
          </p:cNvPr>
          <p:cNvSpPr txBox="1">
            <a:spLocks/>
          </p:cNvSpPr>
          <p:nvPr/>
        </p:nvSpPr>
        <p:spPr>
          <a:xfrm>
            <a:off x="360000" y="720000"/>
            <a:ext cx="11654971" cy="51301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000" indent="-180000">
              <a:lnSpc>
                <a:spcPct val="100000"/>
              </a:lnSpc>
              <a:spcBef>
                <a:spcPts val="0"/>
              </a:spcBef>
              <a:spcAft>
                <a:spcPts val="600"/>
              </a:spcAft>
              <a:buFont typeface="Wingdings" panose="05000000000000000000" pitchFamily="2" charset="2"/>
              <a:buChar char="§"/>
            </a:pPr>
            <a:r>
              <a:rPr lang="en-GB" dirty="0">
                <a:latin typeface="Raleway" panose="020B0503030101060003" pitchFamily="34" charset="0"/>
                <a:ea typeface="Calibri" panose="020F0502020204030204" pitchFamily="34" charset="0"/>
                <a:cs typeface="Times New Roman" panose="02020603050405020304" pitchFamily="18" charset="0"/>
              </a:rPr>
              <a:t>CPI does not measure price levels</a:t>
            </a:r>
          </a:p>
          <a:p>
            <a:pPr marL="180000" indent="-180000">
              <a:lnSpc>
                <a:spcPct val="100000"/>
              </a:lnSpc>
              <a:spcBef>
                <a:spcPts val="0"/>
              </a:spcBef>
              <a:spcAft>
                <a:spcPts val="600"/>
              </a:spcAft>
              <a:buFont typeface="Wingdings" panose="05000000000000000000" pitchFamily="2" charset="2"/>
              <a:buChar char="§"/>
            </a:pPr>
            <a:endParaRPr lang="en-GB" dirty="0">
              <a:latin typeface="Raleway" panose="020B0503030101060003" pitchFamily="34" charset="0"/>
              <a:ea typeface="Calibri" panose="020F0502020204030204" pitchFamily="34" charset="0"/>
              <a:cs typeface="Times New Roman" panose="02020603050405020304" pitchFamily="18" charset="0"/>
            </a:endParaRPr>
          </a:p>
          <a:p>
            <a:pPr marL="180000" indent="-180000">
              <a:lnSpc>
                <a:spcPct val="100000"/>
              </a:lnSpc>
              <a:spcBef>
                <a:spcPts val="0"/>
              </a:spcBef>
              <a:spcAft>
                <a:spcPts val="600"/>
              </a:spcAft>
              <a:buFont typeface="Wingdings" panose="05000000000000000000" pitchFamily="2" charset="2"/>
              <a:buChar char="§"/>
            </a:pPr>
            <a:r>
              <a:rPr lang="en-GB" dirty="0">
                <a:latin typeface="Raleway" panose="020B0503030101060003" pitchFamily="34" charset="0"/>
                <a:ea typeface="Calibri" panose="020F0502020204030204" pitchFamily="34" charset="0"/>
                <a:cs typeface="Times New Roman" panose="02020603050405020304" pitchFamily="18" charset="0"/>
              </a:rPr>
              <a:t>CPI is a price perspective </a:t>
            </a:r>
            <a:r>
              <a:rPr lang="en-GB">
                <a:latin typeface="Raleway" panose="020B0503030101060003" pitchFamily="34" charset="0"/>
                <a:ea typeface="Calibri" panose="020F0502020204030204" pitchFamily="34" charset="0"/>
                <a:cs typeface="Times New Roman" panose="02020603050405020304" pitchFamily="18" charset="0"/>
              </a:rPr>
              <a:t>measure and </a:t>
            </a:r>
            <a:r>
              <a:rPr lang="en-GB" dirty="0">
                <a:latin typeface="Raleway" panose="020B0503030101060003" pitchFamily="34" charset="0"/>
                <a:ea typeface="Calibri" panose="020F0502020204030204" pitchFamily="34" charset="0"/>
                <a:cs typeface="Times New Roman" panose="02020603050405020304" pitchFamily="18" charset="0"/>
              </a:rPr>
              <a:t>cost-of-living index is an expenditure oriented measure </a:t>
            </a:r>
          </a:p>
          <a:p>
            <a:pPr marL="180000" indent="-180000">
              <a:lnSpc>
                <a:spcPct val="100000"/>
              </a:lnSpc>
              <a:spcBef>
                <a:spcPts val="0"/>
              </a:spcBef>
              <a:spcAft>
                <a:spcPts val="600"/>
              </a:spcAft>
              <a:buFont typeface="Wingdings" panose="05000000000000000000" pitchFamily="2" charset="2"/>
              <a:buChar char="§"/>
            </a:pPr>
            <a:endParaRPr lang="en-GB" dirty="0">
              <a:latin typeface="Raleway" panose="020B0503030101060003" pitchFamily="34" charset="0"/>
              <a:ea typeface="Calibri" panose="020F0502020204030204" pitchFamily="34" charset="0"/>
              <a:cs typeface="Times New Roman" panose="02020603050405020304" pitchFamily="18" charset="0"/>
            </a:endParaRPr>
          </a:p>
          <a:p>
            <a:pPr marL="180000" indent="-180000">
              <a:lnSpc>
                <a:spcPct val="100000"/>
              </a:lnSpc>
              <a:spcBef>
                <a:spcPts val="0"/>
              </a:spcBef>
              <a:spcAft>
                <a:spcPts val="600"/>
              </a:spcAft>
              <a:buFont typeface="Wingdings" panose="05000000000000000000" pitchFamily="2" charset="2"/>
              <a:buChar char="§"/>
            </a:pPr>
            <a:r>
              <a:rPr lang="en-GB" dirty="0">
                <a:latin typeface="Raleway" panose="020B0503030101060003" pitchFamily="34" charset="0"/>
                <a:ea typeface="Calibri" panose="020F0502020204030204" pitchFamily="34" charset="0"/>
                <a:cs typeface="Times New Roman" panose="02020603050405020304" pitchFamily="18" charset="0"/>
              </a:rPr>
              <a:t>Data (market readings) are captured monthly</a:t>
            </a:r>
          </a:p>
          <a:p>
            <a:pPr marL="180000" indent="-180000">
              <a:lnSpc>
                <a:spcPct val="100000"/>
              </a:lnSpc>
              <a:spcBef>
                <a:spcPts val="0"/>
              </a:spcBef>
              <a:spcAft>
                <a:spcPts val="600"/>
              </a:spcAft>
              <a:buFont typeface="Wingdings" panose="05000000000000000000" pitchFamily="2" charset="2"/>
              <a:buChar char="§"/>
            </a:pPr>
            <a:endParaRPr lang="en-GB" dirty="0">
              <a:latin typeface="Raleway" panose="020B0503030101060003" pitchFamily="34" charset="0"/>
              <a:ea typeface="Calibri" panose="020F0502020204030204" pitchFamily="34" charset="0"/>
              <a:cs typeface="Times New Roman" panose="02020603050405020304" pitchFamily="18" charset="0"/>
            </a:endParaRPr>
          </a:p>
          <a:p>
            <a:pPr marL="180000" indent="-180000">
              <a:lnSpc>
                <a:spcPct val="100000"/>
              </a:lnSpc>
              <a:spcBef>
                <a:spcPts val="0"/>
              </a:spcBef>
              <a:spcAft>
                <a:spcPts val="600"/>
              </a:spcAft>
              <a:buFont typeface="Wingdings" panose="05000000000000000000" pitchFamily="2" charset="2"/>
              <a:buChar char="§"/>
            </a:pPr>
            <a:r>
              <a:rPr lang="en-GB" dirty="0">
                <a:latin typeface="Raleway" panose="020B0503030101060003" pitchFamily="34" charset="0"/>
                <a:ea typeface="Calibri" panose="020F0502020204030204" pitchFamily="34" charset="0"/>
                <a:cs typeface="Times New Roman" panose="02020603050405020304" pitchFamily="18" charset="0"/>
              </a:rPr>
              <a:t>Key variables are prices, quantities and expenditure weights of items</a:t>
            </a:r>
          </a:p>
          <a:p>
            <a:pPr marL="180000" indent="-180000">
              <a:lnSpc>
                <a:spcPct val="100000"/>
              </a:lnSpc>
              <a:spcBef>
                <a:spcPts val="0"/>
              </a:spcBef>
              <a:spcAft>
                <a:spcPts val="600"/>
              </a:spcAft>
              <a:buFont typeface="Wingdings" panose="05000000000000000000" pitchFamily="2" charset="2"/>
              <a:buChar char="§"/>
            </a:pPr>
            <a:endParaRPr lang="en-GB" dirty="0">
              <a:latin typeface="Raleway" panose="020B0503030101060003" pitchFamily="34" charset="0"/>
              <a:ea typeface="Calibri" panose="020F0502020204030204" pitchFamily="34" charset="0"/>
              <a:cs typeface="Times New Roman" panose="02020603050405020304" pitchFamily="18" charset="0"/>
            </a:endParaRPr>
          </a:p>
          <a:p>
            <a:pPr marL="180000" indent="-180000">
              <a:lnSpc>
                <a:spcPct val="100000"/>
              </a:lnSpc>
              <a:spcBef>
                <a:spcPts val="0"/>
              </a:spcBef>
              <a:spcAft>
                <a:spcPts val="600"/>
              </a:spcAft>
              <a:buFont typeface="Wingdings" panose="05000000000000000000" pitchFamily="2" charset="2"/>
              <a:buChar char="§"/>
            </a:pPr>
            <a:r>
              <a:rPr lang="en-GB" dirty="0">
                <a:latin typeface="Raleway" panose="020B0503030101060003" pitchFamily="34" charset="0"/>
                <a:ea typeface="Calibri" panose="020F0502020204030204" pitchFamily="34" charset="0"/>
                <a:cs typeface="Times New Roman" panose="02020603050405020304" pitchFamily="18" charset="0"/>
              </a:rPr>
              <a:t>Price reference year is 2018 (2018 = 100)</a:t>
            </a:r>
          </a:p>
          <a:p>
            <a:pPr marL="0" indent="0">
              <a:lnSpc>
                <a:spcPct val="100000"/>
              </a:lnSpc>
              <a:spcBef>
                <a:spcPts val="0"/>
              </a:spcBef>
              <a:spcAft>
                <a:spcPts val="600"/>
              </a:spcAft>
              <a:buNone/>
            </a:pPr>
            <a:endParaRPr lang="en-CA" dirty="0">
              <a:latin typeface="Raleway" panose="020B0503030101060003" pitchFamily="34" charset="0"/>
            </a:endParaRPr>
          </a:p>
        </p:txBody>
      </p:sp>
      <p:sp>
        <p:nvSpPr>
          <p:cNvPr id="6" name="Title 1">
            <a:extLst>
              <a:ext uri="{FF2B5EF4-FFF2-40B4-BE49-F238E27FC236}">
                <a16:creationId xmlns:a16="http://schemas.microsoft.com/office/drawing/2014/main" xmlns="" id="{0F5C2A25-C177-4506-A280-84C17E6705B8}"/>
              </a:ext>
            </a:extLst>
          </p:cNvPr>
          <p:cNvSpPr txBox="1">
            <a:spLocks/>
          </p:cNvSpPr>
          <p:nvPr/>
        </p:nvSpPr>
        <p:spPr>
          <a:xfrm>
            <a:off x="-112294" y="51664"/>
            <a:ext cx="12384504" cy="540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a:solidFill>
                  <a:srgbClr val="382873"/>
                </a:solidFill>
                <a:latin typeface="Crimson Text" panose="02000503000000000000" pitchFamily="2" charset="0"/>
                <a:ea typeface="Cambria" panose="02040503050406030204" pitchFamily="18" charset="0"/>
              </a:rPr>
              <a:t>Definition and measurement of CPI and rate of inflation (2/3)</a:t>
            </a:r>
            <a:endParaRPr lang="en-US" altLang="en-US" sz="3600" b="1" dirty="0">
              <a:solidFill>
                <a:srgbClr val="382873"/>
              </a:solidFill>
              <a:latin typeface="Crimson Text" panose="02000503000000000000" pitchFamily="2" charset="0"/>
              <a:ea typeface="Cambria" panose="02040503050406030204" pitchFamily="18" charset="0"/>
            </a:endParaRPr>
          </a:p>
        </p:txBody>
      </p:sp>
      <p:sp>
        <p:nvSpPr>
          <p:cNvPr id="7" name="Slide Number Placeholder 1">
            <a:extLst>
              <a:ext uri="{FF2B5EF4-FFF2-40B4-BE49-F238E27FC236}">
                <a16:creationId xmlns:a16="http://schemas.microsoft.com/office/drawing/2014/main" xmlns="" id="{CF864FAA-2878-441F-AC26-19F4B486565B}"/>
              </a:ext>
            </a:extLst>
          </p:cNvPr>
          <p:cNvSpPr txBox="1">
            <a:spLocks/>
          </p:cNvSpPr>
          <p:nvPr/>
        </p:nvSpPr>
        <p:spPr>
          <a:xfrm>
            <a:off x="5716827" y="6326532"/>
            <a:ext cx="30148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A54F868-F828-472F-BCFA-81EF005179B6}" type="slidenum">
              <a:rPr lang="en-GB" sz="1600" smtClean="0">
                <a:solidFill>
                  <a:schemeClr val="bg1"/>
                </a:solidFill>
              </a:rPr>
              <a:pPr/>
              <a:t>3</a:t>
            </a:fld>
            <a:endParaRPr lang="en-GB" sz="1600" dirty="0">
              <a:solidFill>
                <a:schemeClr val="bg1"/>
              </a:solidFill>
            </a:endParaRPr>
          </a:p>
        </p:txBody>
      </p:sp>
    </p:spTree>
    <p:extLst>
      <p:ext uri="{BB962C8B-B14F-4D97-AF65-F5344CB8AC3E}">
        <p14:creationId xmlns:p14="http://schemas.microsoft.com/office/powerpoint/2010/main" val="3393179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7">
            <a:extLst>
              <a:ext uri="{FF2B5EF4-FFF2-40B4-BE49-F238E27FC236}">
                <a16:creationId xmlns:a16="http://schemas.microsoft.com/office/drawing/2014/main" xmlns="" id="{8D25F178-B801-41DD-B6AD-53A9E429CF0B}"/>
              </a:ext>
            </a:extLst>
          </p:cNvPr>
          <p:cNvSpPr txBox="1">
            <a:spLocks/>
          </p:cNvSpPr>
          <p:nvPr/>
        </p:nvSpPr>
        <p:spPr>
          <a:xfrm>
            <a:off x="360000" y="720000"/>
            <a:ext cx="11654971" cy="51301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000" indent="-180000">
              <a:lnSpc>
                <a:spcPct val="100000"/>
              </a:lnSpc>
              <a:spcBef>
                <a:spcPts val="0"/>
              </a:spcBef>
              <a:spcAft>
                <a:spcPts val="600"/>
              </a:spcAft>
              <a:buFont typeface="Wingdings" panose="05000000000000000000" pitchFamily="2" charset="2"/>
              <a:buChar char="§"/>
            </a:pPr>
            <a:endParaRPr lang="en-GB" dirty="0">
              <a:latin typeface="AkkoW01-Regular" panose="020B0503060303060303" pitchFamily="34" charset="0"/>
              <a:ea typeface="Calibri" panose="020F0502020204030204" pitchFamily="34" charset="0"/>
              <a:cs typeface="Times New Roman" panose="02020603050405020304" pitchFamily="18" charset="0"/>
            </a:endParaRPr>
          </a:p>
          <a:p>
            <a:pPr marL="0" indent="0">
              <a:lnSpc>
                <a:spcPct val="100000"/>
              </a:lnSpc>
              <a:spcBef>
                <a:spcPts val="0"/>
              </a:spcBef>
              <a:spcAft>
                <a:spcPts val="600"/>
              </a:spcAft>
              <a:buNone/>
            </a:pPr>
            <a:endParaRPr lang="en-CA" dirty="0"/>
          </a:p>
        </p:txBody>
      </p:sp>
      <p:sp>
        <p:nvSpPr>
          <p:cNvPr id="6" name="Title 1">
            <a:extLst>
              <a:ext uri="{FF2B5EF4-FFF2-40B4-BE49-F238E27FC236}">
                <a16:creationId xmlns:a16="http://schemas.microsoft.com/office/drawing/2014/main" xmlns="" id="{0F5C2A25-C177-4506-A280-84C17E6705B8}"/>
              </a:ext>
            </a:extLst>
          </p:cNvPr>
          <p:cNvSpPr txBox="1">
            <a:spLocks/>
          </p:cNvSpPr>
          <p:nvPr/>
        </p:nvSpPr>
        <p:spPr>
          <a:xfrm>
            <a:off x="-112295" y="45798"/>
            <a:ext cx="12368463" cy="540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a:solidFill>
                  <a:srgbClr val="382873"/>
                </a:solidFill>
                <a:latin typeface="Crimson Text" panose="02000503000000000000" pitchFamily="2" charset="0"/>
                <a:ea typeface="Cambria" panose="02040503050406030204" pitchFamily="18" charset="0"/>
              </a:rPr>
              <a:t>Definition and measurement of CPI and rate of inflation (3/3)</a:t>
            </a:r>
            <a:endParaRPr lang="en-US" altLang="en-US" sz="3600" b="1" dirty="0">
              <a:solidFill>
                <a:srgbClr val="382873"/>
              </a:solidFill>
              <a:latin typeface="Crimson Text" panose="02000503000000000000" pitchFamily="2" charset="0"/>
              <a:ea typeface="Cambria" panose="02040503050406030204" pitchFamily="18" charset="0"/>
            </a:endParaRPr>
          </a:p>
        </p:txBody>
      </p:sp>
      <p:sp>
        <p:nvSpPr>
          <p:cNvPr id="7" name="Slide Number Placeholder 1">
            <a:extLst>
              <a:ext uri="{FF2B5EF4-FFF2-40B4-BE49-F238E27FC236}">
                <a16:creationId xmlns:a16="http://schemas.microsoft.com/office/drawing/2014/main" xmlns="" id="{CF864FAA-2878-441F-AC26-19F4B486565B}"/>
              </a:ext>
            </a:extLst>
          </p:cNvPr>
          <p:cNvSpPr txBox="1">
            <a:spLocks/>
          </p:cNvSpPr>
          <p:nvPr/>
        </p:nvSpPr>
        <p:spPr>
          <a:xfrm>
            <a:off x="5716827" y="6326532"/>
            <a:ext cx="30148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A54F868-F828-472F-BCFA-81EF005179B6}" type="slidenum">
              <a:rPr lang="en-GB" sz="1600" smtClean="0">
                <a:solidFill>
                  <a:schemeClr val="bg1"/>
                </a:solidFill>
              </a:rPr>
              <a:pPr/>
              <a:t>4</a:t>
            </a:fld>
            <a:endParaRPr lang="en-GB" sz="1600" dirty="0">
              <a:solidFill>
                <a:schemeClr val="bg1"/>
              </a:solidFill>
            </a:endParaRPr>
          </a:p>
        </p:txBody>
      </p:sp>
      <p:sp>
        <p:nvSpPr>
          <p:cNvPr id="9" name="Content Placeholder 7">
            <a:extLst>
              <a:ext uri="{FF2B5EF4-FFF2-40B4-BE49-F238E27FC236}">
                <a16:creationId xmlns:a16="http://schemas.microsoft.com/office/drawing/2014/main" xmlns="" id="{5D94035F-89F2-2C41-9052-87C92D4E237F}"/>
              </a:ext>
            </a:extLst>
          </p:cNvPr>
          <p:cNvSpPr txBox="1">
            <a:spLocks/>
          </p:cNvSpPr>
          <p:nvPr/>
        </p:nvSpPr>
        <p:spPr>
          <a:xfrm>
            <a:off x="177029" y="577872"/>
            <a:ext cx="11837942" cy="54153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000" indent="-180000">
              <a:lnSpc>
                <a:spcPct val="100000"/>
              </a:lnSpc>
              <a:spcBef>
                <a:spcPts val="0"/>
              </a:spcBef>
              <a:spcAft>
                <a:spcPts val="600"/>
              </a:spcAft>
              <a:buFont typeface="Wingdings" panose="05000000000000000000" pitchFamily="2" charset="2"/>
              <a:buChar char="§"/>
            </a:pPr>
            <a:r>
              <a:rPr lang="en-GB" dirty="0">
                <a:latin typeface="Raleway" panose="020B0503030101060003" pitchFamily="34" charset="0"/>
                <a:ea typeface="Calibri" panose="020F0502020204030204" pitchFamily="34" charset="0"/>
                <a:cs typeface="Times New Roman" panose="02020603050405020304" pitchFamily="18" charset="0"/>
              </a:rPr>
              <a:t>Prices are collected for approximately 39,500 products every month.</a:t>
            </a:r>
          </a:p>
          <a:p>
            <a:pPr marL="180000" indent="-180000">
              <a:lnSpc>
                <a:spcPct val="100000"/>
              </a:lnSpc>
              <a:spcBef>
                <a:spcPts val="0"/>
              </a:spcBef>
              <a:spcAft>
                <a:spcPts val="600"/>
              </a:spcAft>
              <a:buFont typeface="Wingdings" panose="05000000000000000000" pitchFamily="2" charset="2"/>
              <a:buChar char="§"/>
            </a:pPr>
            <a:endParaRPr lang="en-GB" dirty="0">
              <a:latin typeface="Raleway" panose="020B0503030101060003" pitchFamily="34" charset="0"/>
              <a:ea typeface="Calibri" panose="020F0502020204030204" pitchFamily="34" charset="0"/>
              <a:cs typeface="Times New Roman" panose="02020603050405020304" pitchFamily="18" charset="0"/>
            </a:endParaRPr>
          </a:p>
          <a:p>
            <a:pPr marL="180000" indent="-180000">
              <a:lnSpc>
                <a:spcPct val="100000"/>
              </a:lnSpc>
              <a:spcBef>
                <a:spcPts val="0"/>
              </a:spcBef>
              <a:spcAft>
                <a:spcPts val="600"/>
              </a:spcAft>
              <a:buFont typeface="Wingdings" panose="05000000000000000000" pitchFamily="2" charset="2"/>
              <a:buChar char="§"/>
            </a:pPr>
            <a:r>
              <a:rPr lang="en-GB" dirty="0">
                <a:latin typeface="Raleway" panose="020B0503030101060003" pitchFamily="34" charset="0"/>
                <a:ea typeface="Calibri" panose="020F0502020204030204" pitchFamily="34" charset="0"/>
                <a:cs typeface="Times New Roman" panose="02020603050405020304" pitchFamily="18" charset="0"/>
              </a:rPr>
              <a:t>Price collection is done in 44 markets</a:t>
            </a:r>
          </a:p>
          <a:p>
            <a:pPr marL="180000" indent="-180000">
              <a:lnSpc>
                <a:spcPct val="100000"/>
              </a:lnSpc>
              <a:spcBef>
                <a:spcPts val="0"/>
              </a:spcBef>
              <a:spcAft>
                <a:spcPts val="600"/>
              </a:spcAft>
              <a:buFont typeface="Wingdings" panose="05000000000000000000" pitchFamily="2" charset="2"/>
              <a:buChar char="§"/>
            </a:pPr>
            <a:endParaRPr lang="en-GB" dirty="0">
              <a:latin typeface="Raleway" panose="020B0503030101060003" pitchFamily="34" charset="0"/>
              <a:ea typeface="Calibri" panose="020F0502020204030204" pitchFamily="34" charset="0"/>
              <a:cs typeface="Times New Roman" panose="02020603050405020304" pitchFamily="18" charset="0"/>
            </a:endParaRPr>
          </a:p>
          <a:p>
            <a:pPr marL="180000" indent="-180000">
              <a:lnSpc>
                <a:spcPct val="100000"/>
              </a:lnSpc>
              <a:spcBef>
                <a:spcPts val="0"/>
              </a:spcBef>
              <a:spcAft>
                <a:spcPts val="600"/>
              </a:spcAft>
              <a:buFont typeface="Wingdings" panose="05000000000000000000" pitchFamily="2" charset="2"/>
              <a:buChar char="§"/>
            </a:pPr>
            <a:r>
              <a:rPr lang="en-GB" dirty="0">
                <a:latin typeface="Raleway" panose="020B0503030101060003" pitchFamily="34" charset="0"/>
                <a:ea typeface="Calibri" panose="020F0502020204030204" pitchFamily="34" charset="0"/>
                <a:cs typeface="Times New Roman" panose="02020603050405020304" pitchFamily="18" charset="0"/>
              </a:rPr>
              <a:t>Prices are collected from 7,726 outlets.</a:t>
            </a:r>
          </a:p>
          <a:p>
            <a:pPr marL="180000" indent="-180000">
              <a:lnSpc>
                <a:spcPct val="100000"/>
              </a:lnSpc>
              <a:spcBef>
                <a:spcPts val="0"/>
              </a:spcBef>
              <a:spcAft>
                <a:spcPts val="600"/>
              </a:spcAft>
              <a:buFont typeface="Wingdings" panose="05000000000000000000" pitchFamily="2" charset="2"/>
              <a:buChar char="§"/>
            </a:pPr>
            <a:endParaRPr lang="en-GB" dirty="0">
              <a:latin typeface="Raleway" panose="020B0503030101060003" pitchFamily="34" charset="0"/>
              <a:ea typeface="Calibri" panose="020F0502020204030204" pitchFamily="34" charset="0"/>
              <a:cs typeface="Times New Roman" panose="02020603050405020304" pitchFamily="18" charset="0"/>
            </a:endParaRPr>
          </a:p>
          <a:p>
            <a:pPr marL="180000" indent="-180000">
              <a:lnSpc>
                <a:spcPct val="100000"/>
              </a:lnSpc>
              <a:spcBef>
                <a:spcPts val="0"/>
              </a:spcBef>
              <a:spcAft>
                <a:spcPts val="600"/>
              </a:spcAft>
              <a:buFont typeface="Wingdings" panose="05000000000000000000" pitchFamily="2" charset="2"/>
              <a:buChar char="§"/>
            </a:pPr>
            <a:r>
              <a:rPr lang="en-GB" dirty="0">
                <a:latin typeface="Raleway" panose="020B0503030101060003" pitchFamily="34" charset="0"/>
                <a:ea typeface="Calibri" panose="020F0502020204030204" pitchFamily="34" charset="0"/>
                <a:cs typeface="Times New Roman" panose="02020603050405020304" pitchFamily="18" charset="0"/>
              </a:rPr>
              <a:t>Products are ordered in a hierarchy of 13 Divisions, 44 Groups, 98 Classes, 156 Subclasses and 307 Items.</a:t>
            </a:r>
          </a:p>
          <a:p>
            <a:pPr marL="180000" indent="-180000">
              <a:lnSpc>
                <a:spcPct val="100000"/>
              </a:lnSpc>
              <a:spcBef>
                <a:spcPts val="0"/>
              </a:spcBef>
              <a:spcAft>
                <a:spcPts val="600"/>
              </a:spcAft>
              <a:buFont typeface="Wingdings" panose="05000000000000000000" pitchFamily="2" charset="2"/>
              <a:buChar char="§"/>
            </a:pPr>
            <a:endParaRPr lang="en-GB" dirty="0">
              <a:latin typeface="Raleway" panose="020B0503030101060003" pitchFamily="34" charset="0"/>
              <a:ea typeface="Calibri" panose="020F0502020204030204" pitchFamily="34" charset="0"/>
              <a:cs typeface="Times New Roman" panose="02020603050405020304" pitchFamily="18" charset="0"/>
            </a:endParaRPr>
          </a:p>
          <a:p>
            <a:pPr marL="180000" indent="-180000">
              <a:lnSpc>
                <a:spcPct val="100000"/>
              </a:lnSpc>
              <a:spcBef>
                <a:spcPts val="0"/>
              </a:spcBef>
              <a:spcAft>
                <a:spcPts val="600"/>
              </a:spcAft>
              <a:buFont typeface="Wingdings" panose="05000000000000000000" pitchFamily="2" charset="2"/>
              <a:buChar char="§"/>
            </a:pPr>
            <a:r>
              <a:rPr lang="en-CA" dirty="0">
                <a:latin typeface="Raleway" panose="020B0503030101060003" pitchFamily="34" charset="0"/>
              </a:rPr>
              <a:t>Every Item can only be part of one Subclass, and every Subclass can only be part of one Class, etc. </a:t>
            </a:r>
          </a:p>
        </p:txBody>
      </p:sp>
    </p:spTree>
    <p:extLst>
      <p:ext uri="{BB962C8B-B14F-4D97-AF65-F5344CB8AC3E}">
        <p14:creationId xmlns:p14="http://schemas.microsoft.com/office/powerpoint/2010/main" val="2463394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7">
            <a:extLst>
              <a:ext uri="{FF2B5EF4-FFF2-40B4-BE49-F238E27FC236}">
                <a16:creationId xmlns:a16="http://schemas.microsoft.com/office/drawing/2014/main" xmlns="" id="{096C1948-B6E3-4124-A40D-7CD426164284}"/>
              </a:ext>
            </a:extLst>
          </p:cNvPr>
          <p:cNvSpPr txBox="1">
            <a:spLocks/>
          </p:cNvSpPr>
          <p:nvPr/>
        </p:nvSpPr>
        <p:spPr>
          <a:xfrm>
            <a:off x="0" y="556710"/>
            <a:ext cx="5934075" cy="540258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000" indent="-180000">
              <a:lnSpc>
                <a:spcPct val="100000"/>
              </a:lnSpc>
              <a:spcBef>
                <a:spcPts val="0"/>
              </a:spcBef>
              <a:spcAft>
                <a:spcPts val="600"/>
              </a:spcAft>
              <a:buSzPct val="100000"/>
              <a:buFont typeface="Wingdings" panose="05000000000000000000" pitchFamily="2" charset="2"/>
              <a:buChar char="§"/>
            </a:pPr>
            <a:r>
              <a:rPr lang="en-GB" dirty="0">
                <a:latin typeface="Raleway" panose="020B0503030101060003" pitchFamily="34" charset="0"/>
                <a:ea typeface="Calibri" panose="020F0502020204030204" pitchFamily="34" charset="0"/>
                <a:cs typeface="Times New Roman" panose="02020603050405020304" pitchFamily="18" charset="0"/>
              </a:rPr>
              <a:t>CPI for </a:t>
            </a:r>
            <a:r>
              <a:rPr lang="en-CA" dirty="0">
                <a:latin typeface="Raleway" panose="020B0503030101060003" pitchFamily="34" charset="0"/>
                <a:ea typeface="Calibri" panose="020F0502020204030204" pitchFamily="34" charset="0"/>
                <a:cs typeface="Times New Roman" panose="02020603050405020304" pitchFamily="18" charset="0"/>
              </a:rPr>
              <a:t>June 2022 </a:t>
            </a:r>
            <a:r>
              <a:rPr lang="en-GB" dirty="0">
                <a:latin typeface="Raleway" panose="020B0503030101060003" pitchFamily="34" charset="0"/>
                <a:ea typeface="Calibri" panose="020F0502020204030204" pitchFamily="34" charset="0"/>
                <a:cs typeface="Times New Roman" panose="02020603050405020304" pitchFamily="18" charset="0"/>
              </a:rPr>
              <a:t>was </a:t>
            </a:r>
            <a:r>
              <a:rPr lang="en-GB" dirty="0">
                <a:latin typeface="Raleway" panose="020B0503030101060003" pitchFamily="34" charset="0"/>
              </a:rPr>
              <a:t>167.7 </a:t>
            </a:r>
            <a:r>
              <a:rPr lang="en-GB" dirty="0">
                <a:latin typeface="Raleway" panose="020B0503030101060003" pitchFamily="34" charset="0"/>
                <a:ea typeface="Calibri" panose="020F0502020204030204" pitchFamily="34" charset="0"/>
                <a:cs typeface="Times New Roman" panose="02020603050405020304" pitchFamily="18" charset="0"/>
              </a:rPr>
              <a:t>relative to </a:t>
            </a:r>
            <a:r>
              <a:rPr lang="en-GB" dirty="0">
                <a:latin typeface="Raleway" panose="020B0503030101060003" pitchFamily="34" charset="0"/>
              </a:rPr>
              <a:t>129.2</a:t>
            </a:r>
            <a:r>
              <a:rPr lang="en-GB" dirty="0">
                <a:latin typeface="Raleway" panose="020B0503030101060003" pitchFamily="34" charset="0"/>
                <a:ea typeface="Calibri" panose="020F0502020204030204" pitchFamily="34" charset="0"/>
                <a:cs typeface="Times New Roman" panose="02020603050405020304" pitchFamily="18" charset="0"/>
              </a:rPr>
              <a:t> in June 2021</a:t>
            </a:r>
          </a:p>
          <a:p>
            <a:pPr marL="180000" indent="-180000">
              <a:lnSpc>
                <a:spcPct val="100000"/>
              </a:lnSpc>
              <a:spcBef>
                <a:spcPts val="0"/>
              </a:spcBef>
              <a:spcAft>
                <a:spcPts val="600"/>
              </a:spcAft>
              <a:buSzPct val="100000"/>
              <a:buFont typeface="Wingdings" panose="05000000000000000000" pitchFamily="2" charset="2"/>
              <a:buChar char="§"/>
            </a:pPr>
            <a:r>
              <a:rPr lang="en-GB" dirty="0">
                <a:latin typeface="Raleway" panose="020B0503030101060003" pitchFamily="34" charset="0"/>
                <a:ea typeface="Calibri" panose="020F0502020204030204" pitchFamily="34" charset="0"/>
                <a:cs typeface="Times New Roman" panose="02020603050405020304" pitchFamily="18" charset="0"/>
              </a:rPr>
              <a:t>Year-on-year inflation rate for </a:t>
            </a:r>
            <a:r>
              <a:rPr lang="en-CA" dirty="0">
                <a:latin typeface="Raleway" panose="020B0503030101060003" pitchFamily="34" charset="0"/>
                <a:ea typeface="Calibri" panose="020F0502020204030204" pitchFamily="34" charset="0"/>
                <a:cs typeface="Times New Roman" panose="02020603050405020304" pitchFamily="18" charset="0"/>
              </a:rPr>
              <a:t>June 2022</a:t>
            </a:r>
            <a:r>
              <a:rPr lang="en-GB" dirty="0">
                <a:latin typeface="Raleway" panose="020B0503030101060003" pitchFamily="34" charset="0"/>
                <a:ea typeface="Calibri" panose="020F0502020204030204" pitchFamily="34" charset="0"/>
                <a:cs typeface="Times New Roman" panose="02020603050405020304" pitchFamily="18" charset="0"/>
              </a:rPr>
              <a:t> was 29.8%</a:t>
            </a:r>
          </a:p>
          <a:p>
            <a:pPr marL="180000" indent="-180000">
              <a:lnSpc>
                <a:spcPct val="100000"/>
              </a:lnSpc>
              <a:spcBef>
                <a:spcPts val="0"/>
              </a:spcBef>
              <a:spcAft>
                <a:spcPts val="600"/>
              </a:spcAft>
              <a:buSzPct val="100000"/>
              <a:buFont typeface="Wingdings" panose="05000000000000000000" pitchFamily="2" charset="2"/>
              <a:buChar char="§"/>
            </a:pPr>
            <a:r>
              <a:rPr lang="en-GB" dirty="0">
                <a:latin typeface="Raleway" panose="020B0503030101060003" pitchFamily="34" charset="0"/>
                <a:ea typeface="Calibri" panose="020F0502020204030204" pitchFamily="34" charset="0"/>
                <a:cs typeface="Times New Roman" panose="02020603050405020304" pitchFamily="18" charset="0"/>
              </a:rPr>
              <a:t>This means that in the month of </a:t>
            </a:r>
            <a:r>
              <a:rPr lang="en-CA" dirty="0">
                <a:latin typeface="Raleway" panose="020B0503030101060003" pitchFamily="34" charset="0"/>
                <a:ea typeface="Calibri" panose="020F0502020204030204" pitchFamily="34" charset="0"/>
                <a:cs typeface="Times New Roman" panose="02020603050405020304" pitchFamily="18" charset="0"/>
              </a:rPr>
              <a:t>June 2022</a:t>
            </a:r>
            <a:r>
              <a:rPr lang="en-GB" dirty="0">
                <a:latin typeface="Raleway" panose="020B0503030101060003" pitchFamily="34" charset="0"/>
                <a:ea typeface="Calibri" panose="020F0502020204030204" pitchFamily="34" charset="0"/>
                <a:cs typeface="Times New Roman" panose="02020603050405020304" pitchFamily="18" charset="0"/>
              </a:rPr>
              <a:t> the general price level </a:t>
            </a:r>
            <a:r>
              <a:rPr lang="en-GB">
                <a:latin typeface="Raleway" panose="020B0503030101060003" pitchFamily="34" charset="0"/>
                <a:ea typeface="Calibri" panose="020F0502020204030204" pitchFamily="34" charset="0"/>
                <a:cs typeface="Times New Roman" panose="02020603050405020304" pitchFamily="18" charset="0"/>
              </a:rPr>
              <a:t>was 29.8% </a:t>
            </a:r>
            <a:r>
              <a:rPr lang="en-GB" dirty="0">
                <a:latin typeface="Raleway" panose="020B0503030101060003" pitchFamily="34" charset="0"/>
                <a:ea typeface="Calibri" panose="020F0502020204030204" pitchFamily="34" charset="0"/>
                <a:cs typeface="Times New Roman" panose="02020603050405020304" pitchFamily="18" charset="0"/>
              </a:rPr>
              <a:t>higher than </a:t>
            </a:r>
            <a:r>
              <a:rPr lang="en-CA" dirty="0">
                <a:latin typeface="Raleway" panose="020B0503030101060003" pitchFamily="34" charset="0"/>
                <a:ea typeface="Calibri" panose="020F0502020204030204" pitchFamily="34" charset="0"/>
                <a:cs typeface="Times New Roman" panose="02020603050405020304" pitchFamily="18" charset="0"/>
              </a:rPr>
              <a:t>June</a:t>
            </a:r>
            <a:r>
              <a:rPr lang="en-GB" dirty="0">
                <a:latin typeface="Raleway" panose="020B0503030101060003" pitchFamily="34" charset="0"/>
                <a:ea typeface="Calibri" panose="020F0502020204030204" pitchFamily="34" charset="0"/>
                <a:cs typeface="Times New Roman" panose="02020603050405020304" pitchFamily="18" charset="0"/>
              </a:rPr>
              <a:t> 2021</a:t>
            </a:r>
            <a:endParaRPr lang="en-CA" dirty="0">
              <a:latin typeface="Raleway" panose="020B0503030101060003" pitchFamily="34" charset="0"/>
              <a:ea typeface="Calibri" panose="020F0502020204030204" pitchFamily="34" charset="0"/>
              <a:cs typeface="Times New Roman" panose="02020603050405020304" pitchFamily="18" charset="0"/>
            </a:endParaRPr>
          </a:p>
          <a:p>
            <a:pPr marL="180000" indent="-180000">
              <a:lnSpc>
                <a:spcPct val="100000"/>
              </a:lnSpc>
              <a:spcBef>
                <a:spcPts val="0"/>
              </a:spcBef>
              <a:spcAft>
                <a:spcPts val="600"/>
              </a:spcAft>
              <a:buSzPct val="100000"/>
              <a:buFont typeface="Wingdings" panose="05000000000000000000" pitchFamily="2" charset="2"/>
              <a:buChar char="§"/>
            </a:pPr>
            <a:r>
              <a:rPr lang="en-GB" dirty="0">
                <a:latin typeface="Raleway" panose="020B0503030101060003" pitchFamily="34" charset="0"/>
                <a:ea typeface="Calibri" panose="020F0502020204030204" pitchFamily="34" charset="0"/>
                <a:cs typeface="Times New Roman" panose="02020603050405020304" pitchFamily="18" charset="0"/>
              </a:rPr>
              <a:t>Month-on-month inflation between May</a:t>
            </a:r>
            <a:r>
              <a:rPr lang="en-CA" dirty="0">
                <a:latin typeface="Raleway" panose="020B0503030101060003" pitchFamily="34" charset="0"/>
                <a:ea typeface="Calibri" panose="020F0502020204030204" pitchFamily="34" charset="0"/>
                <a:cs typeface="Times New Roman" panose="02020603050405020304" pitchFamily="18" charset="0"/>
              </a:rPr>
              <a:t> </a:t>
            </a:r>
            <a:r>
              <a:rPr lang="en-GB" dirty="0">
                <a:latin typeface="Raleway" panose="020B0503030101060003" pitchFamily="34" charset="0"/>
                <a:ea typeface="Calibri" panose="020F0502020204030204" pitchFamily="34" charset="0"/>
                <a:cs typeface="Times New Roman" panose="02020603050405020304" pitchFamily="18" charset="0"/>
              </a:rPr>
              <a:t>2022 and </a:t>
            </a:r>
            <a:r>
              <a:rPr lang="en-CA" dirty="0">
                <a:latin typeface="Raleway" panose="020B0503030101060003" pitchFamily="34" charset="0"/>
                <a:ea typeface="Calibri" panose="020F0502020204030204" pitchFamily="34" charset="0"/>
                <a:cs typeface="Times New Roman" panose="02020603050405020304" pitchFamily="18" charset="0"/>
              </a:rPr>
              <a:t>June 2022</a:t>
            </a:r>
            <a:r>
              <a:rPr lang="en-GB" dirty="0">
                <a:latin typeface="Raleway" panose="020B0503030101060003" pitchFamily="34" charset="0"/>
                <a:ea typeface="Calibri" panose="020F0502020204030204" pitchFamily="34" charset="0"/>
                <a:cs typeface="Times New Roman" panose="02020603050405020304" pitchFamily="18" charset="0"/>
              </a:rPr>
              <a:t> was 3.0%</a:t>
            </a:r>
          </a:p>
          <a:p>
            <a:pPr marL="180000" indent="-180000">
              <a:lnSpc>
                <a:spcPct val="100000"/>
              </a:lnSpc>
              <a:spcBef>
                <a:spcPts val="0"/>
              </a:spcBef>
              <a:spcAft>
                <a:spcPts val="600"/>
              </a:spcAft>
              <a:buSzPct val="100000"/>
              <a:buFont typeface="Wingdings" panose="05000000000000000000" pitchFamily="2" charset="2"/>
              <a:buChar char="§"/>
            </a:pPr>
            <a:endParaRPr lang="en-GB" dirty="0">
              <a:latin typeface="Raleway" panose="020B0503030101060003" pitchFamily="34" charset="0"/>
              <a:ea typeface="Calibri" panose="020F0502020204030204" pitchFamily="34" charset="0"/>
              <a:cs typeface="Times New Roman" panose="02020603050405020304" pitchFamily="18" charset="0"/>
            </a:endParaRPr>
          </a:p>
          <a:p>
            <a:pPr marL="180000" indent="-180000">
              <a:lnSpc>
                <a:spcPct val="100000"/>
              </a:lnSpc>
              <a:spcBef>
                <a:spcPts val="0"/>
              </a:spcBef>
              <a:spcAft>
                <a:spcPts val="600"/>
              </a:spcAft>
              <a:buSzPct val="100000"/>
              <a:buNone/>
            </a:pPr>
            <a:endParaRPr lang="en-GB" dirty="0">
              <a:latin typeface="Raleway" panose="020B0503030101060003" pitchFamily="34" charset="0"/>
              <a:ea typeface="Calibri" panose="020F0502020204030204" pitchFamily="34" charset="0"/>
              <a:cs typeface="Times New Roman" panose="02020603050405020304" pitchFamily="18" charset="0"/>
            </a:endParaRPr>
          </a:p>
        </p:txBody>
      </p:sp>
      <p:sp>
        <p:nvSpPr>
          <p:cNvPr id="6" name="Title 1">
            <a:extLst>
              <a:ext uri="{FF2B5EF4-FFF2-40B4-BE49-F238E27FC236}">
                <a16:creationId xmlns:a16="http://schemas.microsoft.com/office/drawing/2014/main" xmlns="" id="{18E2DD09-FAC0-4177-BFF6-01F9E41269D3}"/>
              </a:ext>
            </a:extLst>
          </p:cNvPr>
          <p:cNvSpPr txBox="1">
            <a:spLocks/>
          </p:cNvSpPr>
          <p:nvPr/>
        </p:nvSpPr>
        <p:spPr>
          <a:xfrm>
            <a:off x="114300" y="60589"/>
            <a:ext cx="11952514" cy="49612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a:solidFill>
                  <a:srgbClr val="382873"/>
                </a:solidFill>
                <a:latin typeface="Crimson Text" panose="02000503000000000000" pitchFamily="2" charset="0"/>
                <a:ea typeface="Cambria" panose="02040503050406030204" pitchFamily="18" charset="0"/>
              </a:rPr>
              <a:t>Consumer Price Index and Rate of Inflation for June. 2022 </a:t>
            </a:r>
            <a:endParaRPr lang="en-US" altLang="en-US" sz="3600" b="1" dirty="0">
              <a:solidFill>
                <a:srgbClr val="382873"/>
              </a:solidFill>
              <a:latin typeface="Crimson Text" panose="02000503000000000000" pitchFamily="2" charset="0"/>
              <a:ea typeface="Cambria" panose="02040503050406030204" pitchFamily="18" charset="0"/>
            </a:endParaRPr>
          </a:p>
        </p:txBody>
      </p:sp>
      <p:sp>
        <p:nvSpPr>
          <p:cNvPr id="5" name="Slide Number Placeholder 1">
            <a:extLst>
              <a:ext uri="{FF2B5EF4-FFF2-40B4-BE49-F238E27FC236}">
                <a16:creationId xmlns:a16="http://schemas.microsoft.com/office/drawing/2014/main" xmlns="" id="{2BA2A0BC-9F3D-4EC4-AADD-8F44CA5B94C4}"/>
              </a:ext>
            </a:extLst>
          </p:cNvPr>
          <p:cNvSpPr txBox="1">
            <a:spLocks/>
          </p:cNvSpPr>
          <p:nvPr/>
        </p:nvSpPr>
        <p:spPr>
          <a:xfrm>
            <a:off x="5716827" y="6326532"/>
            <a:ext cx="30148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A54F868-F828-472F-BCFA-81EF005179B6}" type="slidenum">
              <a:rPr lang="en-GB" sz="1600" smtClean="0">
                <a:solidFill>
                  <a:schemeClr val="bg1"/>
                </a:solidFill>
              </a:rPr>
              <a:pPr/>
              <a:t>5</a:t>
            </a:fld>
            <a:endParaRPr lang="en-GB" sz="1600" dirty="0">
              <a:solidFill>
                <a:schemeClr val="bg1"/>
              </a:solidFill>
            </a:endParaRPr>
          </a:p>
        </p:txBody>
      </p:sp>
      <p:graphicFrame>
        <p:nvGraphicFramePr>
          <p:cNvPr id="2" name="Tabel 2">
            <a:extLst>
              <a:ext uri="{FF2B5EF4-FFF2-40B4-BE49-F238E27FC236}">
                <a16:creationId xmlns:a16="http://schemas.microsoft.com/office/drawing/2014/main" xmlns="" id="{5ACB3FC8-9940-4A17-9260-ED6E334F3AFB}"/>
              </a:ext>
            </a:extLst>
          </p:cNvPr>
          <p:cNvGraphicFramePr>
            <a:graphicFrameLocks noGrp="1"/>
          </p:cNvGraphicFramePr>
          <p:nvPr>
            <p:extLst>
              <p:ext uri="{D42A27DB-BD31-4B8C-83A1-F6EECF244321}">
                <p14:modId xmlns:p14="http://schemas.microsoft.com/office/powerpoint/2010/main" val="276749526"/>
              </p:ext>
            </p:extLst>
          </p:nvPr>
        </p:nvGraphicFramePr>
        <p:xfrm>
          <a:off x="5934075" y="544458"/>
          <a:ext cx="6257925" cy="5402580"/>
        </p:xfrm>
        <a:graphic>
          <a:graphicData uri="http://schemas.openxmlformats.org/drawingml/2006/table">
            <a:tbl>
              <a:tblPr firstRow="1" bandRow="1">
                <a:tableStyleId>{9D7B26C5-4107-4FEC-AEDC-1716B250A1EF}</a:tableStyleId>
              </a:tblPr>
              <a:tblGrid>
                <a:gridCol w="1552575">
                  <a:extLst>
                    <a:ext uri="{9D8B030D-6E8A-4147-A177-3AD203B41FA5}">
                      <a16:colId xmlns:a16="http://schemas.microsoft.com/office/drawing/2014/main" xmlns="" val="522950016"/>
                    </a:ext>
                  </a:extLst>
                </a:gridCol>
                <a:gridCol w="857250">
                  <a:extLst>
                    <a:ext uri="{9D8B030D-6E8A-4147-A177-3AD203B41FA5}">
                      <a16:colId xmlns:a16="http://schemas.microsoft.com/office/drawing/2014/main" xmlns="" val="1470632881"/>
                    </a:ext>
                  </a:extLst>
                </a:gridCol>
                <a:gridCol w="1114425">
                  <a:extLst>
                    <a:ext uri="{9D8B030D-6E8A-4147-A177-3AD203B41FA5}">
                      <a16:colId xmlns:a16="http://schemas.microsoft.com/office/drawing/2014/main" xmlns="" val="1675499476"/>
                    </a:ext>
                  </a:extLst>
                </a:gridCol>
                <a:gridCol w="895350">
                  <a:extLst>
                    <a:ext uri="{9D8B030D-6E8A-4147-A177-3AD203B41FA5}">
                      <a16:colId xmlns:a16="http://schemas.microsoft.com/office/drawing/2014/main" xmlns="" val="2792580663"/>
                    </a:ext>
                  </a:extLst>
                </a:gridCol>
                <a:gridCol w="1838325">
                  <a:extLst>
                    <a:ext uri="{9D8B030D-6E8A-4147-A177-3AD203B41FA5}">
                      <a16:colId xmlns:a16="http://schemas.microsoft.com/office/drawing/2014/main" xmlns="" val="1741316628"/>
                    </a:ext>
                  </a:extLst>
                </a:gridCol>
              </a:tblGrid>
              <a:tr h="350671">
                <a:tc rowSpan="2">
                  <a:txBody>
                    <a:bodyPr/>
                    <a:lstStyle/>
                    <a:p>
                      <a:r>
                        <a:rPr lang="en-GB" sz="1850" dirty="0">
                          <a:latin typeface="Raleway" panose="020B0503030101060003" pitchFamily="34" charset="0"/>
                        </a:rPr>
                        <a:t>Month</a:t>
                      </a:r>
                    </a:p>
                  </a:txBody>
                  <a:tcPr/>
                </a:tc>
                <a:tc rowSpan="2">
                  <a:txBody>
                    <a:bodyPr/>
                    <a:lstStyle/>
                    <a:p>
                      <a:r>
                        <a:rPr lang="en-GB" sz="1850" dirty="0">
                          <a:latin typeface="Raleway" panose="020B0503030101060003" pitchFamily="34" charset="0"/>
                        </a:rPr>
                        <a:t>CPI</a:t>
                      </a:r>
                    </a:p>
                  </a:txBody>
                  <a:tcPr/>
                </a:tc>
                <a:tc gridSpan="2">
                  <a:txBody>
                    <a:bodyPr/>
                    <a:lstStyle/>
                    <a:p>
                      <a:pPr algn="ctr"/>
                      <a:r>
                        <a:rPr lang="en-GB" sz="1850" dirty="0">
                          <a:latin typeface="Raleway" panose="020B0503030101060003" pitchFamily="34" charset="0"/>
                        </a:rPr>
                        <a:t>Inflation</a:t>
                      </a:r>
                    </a:p>
                  </a:txBody>
                  <a:tcPr>
                    <a:lnB w="12700" cap="flat" cmpd="sng" algn="ctr">
                      <a:noFill/>
                      <a:prstDash val="solid"/>
                      <a:round/>
                      <a:headEnd type="none" w="med" len="med"/>
                      <a:tailEnd type="none" w="med" len="med"/>
                    </a:lnB>
                  </a:tcPr>
                </a:tc>
                <a:tc hMerge="1">
                  <a:txBody>
                    <a:bodyPr/>
                    <a:lstStyle/>
                    <a:p>
                      <a:endParaRPr lang="en-GB" sz="2000" dirty="0">
                        <a:latin typeface="AkkoW01-Regular" panose="020B0503060303060303" pitchFamily="34" charset="0"/>
                      </a:endParaRPr>
                    </a:p>
                  </a:txBody>
                  <a:tcPr>
                    <a:lnB w="12700" cap="flat" cmpd="sng" algn="ctr">
                      <a:noFill/>
                      <a:prstDash val="solid"/>
                      <a:round/>
                      <a:headEnd type="none" w="med" len="med"/>
                      <a:tailEnd type="none" w="med" len="med"/>
                    </a:lnB>
                  </a:tcPr>
                </a:tc>
                <a:tc rowSpan="2">
                  <a:txBody>
                    <a:bodyPr/>
                    <a:lstStyle/>
                    <a:p>
                      <a:r>
                        <a:rPr lang="en-GB" sz="1600" dirty="0">
                          <a:latin typeface="Raleway" panose="020B0503030101060003" pitchFamily="34" charset="0"/>
                        </a:rPr>
                        <a:t>Quarterly</a:t>
                      </a:r>
                    </a:p>
                    <a:p>
                      <a:r>
                        <a:rPr lang="en-GB" sz="1600" dirty="0">
                          <a:latin typeface="Raleway" panose="020B0503030101060003" pitchFamily="34" charset="0"/>
                        </a:rPr>
                        <a:t>Averages</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2048313"/>
                  </a:ext>
                </a:extLst>
              </a:tr>
              <a:tr h="331935">
                <a:tc vMerge="1">
                  <a:txBody>
                    <a:bodyPr/>
                    <a:lstStyle/>
                    <a:p>
                      <a:endParaRPr lang="en-GB"/>
                    </a:p>
                  </a:txBody>
                  <a:tcPr/>
                </a:tc>
                <a:tc vMerge="1">
                  <a:txBody>
                    <a:bodyPr/>
                    <a:lstStyle/>
                    <a:p>
                      <a:endParaRPr lang="en-GB"/>
                    </a:p>
                  </a:txBody>
                  <a:tcPr/>
                </a:tc>
                <a:tc>
                  <a:txBody>
                    <a:bodyPr/>
                    <a:lstStyle/>
                    <a:p>
                      <a:r>
                        <a:rPr lang="en-GB" sz="1600" dirty="0">
                          <a:latin typeface="Raleway" panose="020B0503030101060003" pitchFamily="34" charset="0"/>
                        </a:rPr>
                        <a:t>Monthly</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a:latin typeface="Raleway" panose="020B0503030101060003" pitchFamily="34" charset="0"/>
                        </a:rPr>
                        <a:t>Yearly</a:t>
                      </a:r>
                    </a:p>
                  </a:txBody>
                  <a:tcP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r>
                        <a:rPr lang="en-GB" sz="1600" dirty="0">
                          <a:latin typeface="Raleway" panose="020B0503030101060003" pitchFamily="34" charset="0"/>
                        </a:rPr>
                        <a:t>Quarterly</a:t>
                      </a:r>
                    </a:p>
                    <a:p>
                      <a:r>
                        <a:rPr lang="en-GB" sz="1600" dirty="0">
                          <a:latin typeface="Raleway" panose="020B0503030101060003" pitchFamily="34" charset="0"/>
                        </a:rPr>
                        <a:t>Averages</a:t>
                      </a:r>
                    </a:p>
                  </a:txBody>
                  <a:tcP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22156107"/>
                  </a:ext>
                </a:extLst>
              </a:tr>
              <a:tr h="3319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latin typeface="Raleway" panose="020B0503030101060003" pitchFamily="34" charset="0"/>
                        </a:rPr>
                        <a:t>May-2021</a:t>
                      </a:r>
                    </a:p>
                  </a:txBody>
                  <a:tcPr anchor="b">
                    <a:lnB>
                      <a:noFill/>
                    </a:lnB>
                  </a:tcPr>
                </a:tc>
                <a:tc>
                  <a:txBody>
                    <a:bodyPr/>
                    <a:lstStyle/>
                    <a:p>
                      <a:r>
                        <a:rPr lang="en-GB" sz="1600" b="0" dirty="0">
                          <a:latin typeface="Raleway" panose="020B0503030101060003" pitchFamily="34" charset="0"/>
                        </a:rPr>
                        <a:t>127.6</a:t>
                      </a:r>
                    </a:p>
                  </a:txBody>
                  <a:tcPr anchor="b">
                    <a:lnB>
                      <a:noFill/>
                    </a:lnB>
                  </a:tcPr>
                </a:tc>
                <a:tc>
                  <a:txBody>
                    <a:bodyPr/>
                    <a:lstStyle/>
                    <a:p>
                      <a:r>
                        <a:rPr lang="en-GB" sz="1600" b="0" dirty="0">
                          <a:latin typeface="Raleway" panose="020B0503030101060003" pitchFamily="34" charset="0"/>
                        </a:rPr>
                        <a:t>0.8%</a:t>
                      </a:r>
                    </a:p>
                  </a:txBody>
                  <a:tcPr anchor="b">
                    <a:lnT w="12700" cap="flat" cmpd="sng" algn="ctr">
                      <a:solidFill>
                        <a:schemeClr val="tx1"/>
                      </a:solidFill>
                      <a:prstDash val="solid"/>
                      <a:round/>
                      <a:headEnd type="none" w="med" len="med"/>
                      <a:tailEnd type="none" w="med" len="med"/>
                    </a:lnT>
                    <a:lnB>
                      <a:noFill/>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latin typeface="Raleway" panose="020B0503030101060003" pitchFamily="34" charset="0"/>
                        </a:rPr>
                        <a:t>7.5%</a:t>
                      </a:r>
                    </a:p>
                  </a:txBody>
                  <a:tcPr anchor="b">
                    <a:lnT w="12700" cap="flat" cmpd="sng" algn="ctr">
                      <a:solidFill>
                        <a:schemeClr val="tx1"/>
                      </a:solidFill>
                      <a:prstDash val="solid"/>
                      <a:round/>
                      <a:headEnd type="none" w="med" len="med"/>
                      <a:tailEnd type="none" w="med" len="med"/>
                    </a:lnT>
                    <a:lnB>
                      <a:noFill/>
                    </a:lnB>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b="1" dirty="0">
                        <a:latin typeface="Raleway" panose="020B0503030101060003" pitchFamily="34" charset="0"/>
                      </a:endParaRPr>
                    </a:p>
                  </a:txBody>
                  <a:tcPr anchor="ct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xmlns="" val="10016"/>
                  </a:ext>
                </a:extLst>
              </a:tr>
              <a:tr h="3319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latin typeface="Raleway" panose="020B0503030101060003" pitchFamily="34" charset="0"/>
                        </a:rPr>
                        <a:t>June-2021</a:t>
                      </a:r>
                    </a:p>
                  </a:txBody>
                  <a:tcPr anchor="b">
                    <a:lnT w="12700" cap="flat" cmpd="sng" algn="ctr">
                      <a:noFill/>
                      <a:prstDash val="solid"/>
                      <a:round/>
                      <a:headEnd type="none" w="med" len="med"/>
                      <a:tailEnd type="none" w="med" len="med"/>
                    </a:lnT>
                    <a:lnB>
                      <a:noFill/>
                    </a:lnB>
                  </a:tcPr>
                </a:tc>
                <a:tc>
                  <a:txBody>
                    <a:bodyPr/>
                    <a:lstStyle/>
                    <a:p>
                      <a:r>
                        <a:rPr lang="en-GB" sz="1600" b="0" dirty="0">
                          <a:latin typeface="Raleway" panose="020B0503030101060003" pitchFamily="34" charset="0"/>
                        </a:rPr>
                        <a:t>129.2</a:t>
                      </a:r>
                    </a:p>
                  </a:txBody>
                  <a:tcPr anchor="b">
                    <a:lnT w="12700" cap="flat" cmpd="sng" algn="ctr">
                      <a:noFill/>
                      <a:prstDash val="solid"/>
                      <a:round/>
                      <a:headEnd type="none" w="med" len="med"/>
                      <a:tailEnd type="none" w="med" len="med"/>
                    </a:lnT>
                    <a:lnB>
                      <a:noFill/>
                    </a:lnB>
                  </a:tcPr>
                </a:tc>
                <a:tc>
                  <a:txBody>
                    <a:bodyPr/>
                    <a:lstStyle/>
                    <a:p>
                      <a:r>
                        <a:rPr lang="en-GB" sz="1600" b="0" dirty="0">
                          <a:latin typeface="Raleway" panose="020B0503030101060003" pitchFamily="34" charset="0"/>
                        </a:rPr>
                        <a:t>1.3%</a:t>
                      </a:r>
                    </a:p>
                  </a:txBody>
                  <a:tcPr anchor="b">
                    <a:lnT w="12700" cap="flat" cmpd="sng" algn="ctr">
                      <a:noFill/>
                      <a:prstDash val="solid"/>
                      <a:round/>
                      <a:headEnd type="none" w="med" len="med"/>
                      <a:tailEnd type="none" w="med" len="med"/>
                    </a:lnT>
                    <a:lnB>
                      <a:noFill/>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latin typeface="Raleway" panose="020B0503030101060003" pitchFamily="34" charset="0"/>
                        </a:rPr>
                        <a:t>7.8%</a:t>
                      </a:r>
                    </a:p>
                  </a:txBody>
                  <a:tcPr anchor="b">
                    <a:lnT w="12700" cap="flat" cmpd="sng" algn="ctr">
                      <a:noFill/>
                      <a:prstDash val="solid"/>
                      <a:round/>
                      <a:headEnd type="none" w="med" len="med"/>
                      <a:tailEnd type="none" w="med" len="med"/>
                    </a:lnT>
                    <a:lnB>
                      <a:noFill/>
                    </a:lnB>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b="1" dirty="0">
                        <a:latin typeface="Raleway" panose="020B0503030101060003" pitchFamily="34" charset="0"/>
                      </a:endParaRPr>
                    </a:p>
                  </a:txBody>
                  <a:tcPr anchor="ctr">
                    <a:lnT w="12700" cap="flat" cmpd="sng" algn="ctr">
                      <a:noFill/>
                      <a:prstDash val="solid"/>
                      <a:round/>
                      <a:headEnd type="none" w="med" len="med"/>
                      <a:tailEnd type="none" w="med" len="med"/>
                    </a:lnT>
                    <a:lnB>
                      <a:noFill/>
                    </a:lnB>
                  </a:tcPr>
                </a:tc>
                <a:extLst>
                  <a:ext uri="{0D108BD9-81ED-4DB2-BD59-A6C34878D82A}">
                    <a16:rowId xmlns:a16="http://schemas.microsoft.com/office/drawing/2014/main" xmlns="" val="10017"/>
                  </a:ext>
                </a:extLst>
              </a:tr>
              <a:tr h="3319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latin typeface="Raleway" panose="020B0503030101060003" pitchFamily="34" charset="0"/>
                        </a:rPr>
                        <a:t>Jul-2021</a:t>
                      </a:r>
                    </a:p>
                  </a:txBody>
                  <a:tcPr anchor="b">
                    <a:lnT w="12700" cap="flat" cmpd="sng" algn="ctr">
                      <a:noFill/>
                      <a:prstDash val="solid"/>
                      <a:round/>
                      <a:headEnd type="none" w="med" len="med"/>
                      <a:tailEnd type="none" w="med" len="med"/>
                    </a:lnT>
                    <a:lnB>
                      <a:noFill/>
                    </a:lnB>
                  </a:tcPr>
                </a:tc>
                <a:tc>
                  <a:txBody>
                    <a:bodyPr/>
                    <a:lstStyle/>
                    <a:p>
                      <a:r>
                        <a:rPr lang="en-GB" sz="1600" b="0" dirty="0">
                          <a:latin typeface="Raleway" panose="020B0503030101060003" pitchFamily="34" charset="0"/>
                        </a:rPr>
                        <a:t>131.3</a:t>
                      </a:r>
                    </a:p>
                  </a:txBody>
                  <a:tcPr anchor="b">
                    <a:lnT w="12700" cap="flat" cmpd="sng" algn="ctr">
                      <a:noFill/>
                      <a:prstDash val="solid"/>
                      <a:round/>
                      <a:headEnd type="none" w="med" len="med"/>
                      <a:tailEnd type="none" w="med" len="med"/>
                    </a:lnT>
                    <a:lnB>
                      <a:noFill/>
                    </a:lnB>
                  </a:tcPr>
                </a:tc>
                <a:tc>
                  <a:txBody>
                    <a:bodyPr/>
                    <a:lstStyle/>
                    <a:p>
                      <a:r>
                        <a:rPr lang="en-GB" sz="1600" b="0" dirty="0">
                          <a:latin typeface="Raleway" panose="020B0503030101060003" pitchFamily="34" charset="0"/>
                        </a:rPr>
                        <a:t>1.6%</a:t>
                      </a:r>
                    </a:p>
                  </a:txBody>
                  <a:tcPr anchor="b">
                    <a:lnT w="12700" cap="flat" cmpd="sng" algn="ctr">
                      <a:noFill/>
                      <a:prstDash val="solid"/>
                      <a:round/>
                      <a:headEnd type="none" w="med" len="med"/>
                      <a:tailEnd type="none" w="med" len="med"/>
                    </a:lnT>
                    <a:lnB>
                      <a:noFill/>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latin typeface="Raleway" panose="020B0503030101060003" pitchFamily="34" charset="0"/>
                        </a:rPr>
                        <a:t>9.0%</a:t>
                      </a:r>
                    </a:p>
                  </a:txBody>
                  <a:tcPr anchor="b">
                    <a:lnT w="12700" cap="flat" cmpd="sng" algn="ctr">
                      <a:noFill/>
                      <a:prstDash val="solid"/>
                      <a:round/>
                      <a:headEnd type="none" w="med" len="med"/>
                      <a:tailEnd type="none" w="med" len="med"/>
                    </a:lnT>
                    <a:lnB>
                      <a:noFill/>
                    </a:lnB>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latin typeface="Raleway" panose="020B0503030101060003" pitchFamily="34" charset="0"/>
                        </a:rPr>
                        <a:t>Q3:</a:t>
                      </a:r>
                      <a:r>
                        <a:rPr lang="en-GB" sz="1600" b="1" baseline="0" dirty="0">
                          <a:latin typeface="Raleway" panose="020B0503030101060003" pitchFamily="34" charset="0"/>
                        </a:rPr>
                        <a:t> 9.8%</a:t>
                      </a:r>
                      <a:endParaRPr lang="en-GB" sz="1600" b="1" dirty="0">
                        <a:latin typeface="Raleway" panose="020B0503030101060003" pitchFamily="34" charset="0"/>
                      </a:endParaRPr>
                    </a:p>
                  </a:txBody>
                  <a:tcPr anchor="ctr">
                    <a:lnT w="12700" cap="flat" cmpd="sng" algn="ctr">
                      <a:noFill/>
                      <a:prstDash val="solid"/>
                      <a:round/>
                      <a:headEnd type="none" w="med" len="med"/>
                      <a:tailEnd type="none" w="med" len="med"/>
                    </a:lnT>
                    <a:lnB>
                      <a:noFill/>
                    </a:lnB>
                  </a:tcPr>
                </a:tc>
                <a:extLst>
                  <a:ext uri="{0D108BD9-81ED-4DB2-BD59-A6C34878D82A}">
                    <a16:rowId xmlns:a16="http://schemas.microsoft.com/office/drawing/2014/main" xmlns="" val="10018"/>
                  </a:ext>
                </a:extLst>
              </a:tr>
              <a:tr h="3319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latin typeface="Raleway" panose="020B0503030101060003" pitchFamily="34" charset="0"/>
                        </a:rPr>
                        <a:t>Aug-2021</a:t>
                      </a:r>
                    </a:p>
                  </a:txBody>
                  <a:tcPr anchor="b">
                    <a:lnT w="12700" cap="flat" cmpd="sng" algn="ctr">
                      <a:noFill/>
                      <a:prstDash val="solid"/>
                      <a:round/>
                      <a:headEnd type="none" w="med" len="med"/>
                      <a:tailEnd type="none" w="med" len="med"/>
                    </a:lnT>
                    <a:lnB>
                      <a:noFill/>
                    </a:lnB>
                  </a:tcPr>
                </a:tc>
                <a:tc>
                  <a:txBody>
                    <a:bodyPr/>
                    <a:lstStyle/>
                    <a:p>
                      <a:r>
                        <a:rPr lang="en-GB" sz="1600" b="0" dirty="0">
                          <a:latin typeface="Raleway" panose="020B0503030101060003" pitchFamily="34" charset="0"/>
                        </a:rPr>
                        <a:t>131.7</a:t>
                      </a:r>
                    </a:p>
                  </a:txBody>
                  <a:tcPr anchor="b">
                    <a:lnT w="12700" cap="flat" cmpd="sng" algn="ctr">
                      <a:noFill/>
                      <a:prstDash val="solid"/>
                      <a:round/>
                      <a:headEnd type="none" w="med" len="med"/>
                      <a:tailEnd type="none" w="med" len="med"/>
                    </a:lnT>
                    <a:lnB>
                      <a:noFill/>
                    </a:lnB>
                  </a:tcPr>
                </a:tc>
                <a:tc>
                  <a:txBody>
                    <a:bodyPr/>
                    <a:lstStyle/>
                    <a:p>
                      <a:r>
                        <a:rPr lang="en-GB" sz="1600" b="0" dirty="0">
                          <a:latin typeface="Raleway" panose="020B0503030101060003" pitchFamily="34" charset="0"/>
                        </a:rPr>
                        <a:t>0.3%</a:t>
                      </a:r>
                    </a:p>
                  </a:txBody>
                  <a:tcPr anchor="b">
                    <a:lnT w="12700" cap="flat" cmpd="sng" algn="ctr">
                      <a:noFill/>
                      <a:prstDash val="solid"/>
                      <a:round/>
                      <a:headEnd type="none" w="med" len="med"/>
                      <a:tailEnd type="none" w="med" len="med"/>
                    </a:lnT>
                    <a:lnB>
                      <a:noFill/>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latin typeface="Raleway" panose="020B0503030101060003" pitchFamily="34" charset="0"/>
                        </a:rPr>
                        <a:t>9.7%</a:t>
                      </a:r>
                    </a:p>
                  </a:txBody>
                  <a:tcPr anchor="b">
                    <a:lnT w="12700" cap="flat" cmpd="sng" algn="ctr">
                      <a:noFill/>
                      <a:prstDash val="solid"/>
                      <a:round/>
                      <a:headEnd type="none" w="med" len="med"/>
                      <a:tailEnd type="none" w="med" len="med"/>
                    </a:lnT>
                    <a:lnB>
                      <a:noFill/>
                    </a:lnB>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b="1" dirty="0">
                        <a:latin typeface="Raleway" panose="020B0503030101060003" pitchFamily="34" charset="0"/>
                      </a:endParaRPr>
                    </a:p>
                  </a:txBody>
                  <a:tcPr anchor="ctr">
                    <a:lnT w="12700" cap="flat" cmpd="sng" algn="ctr">
                      <a:noFill/>
                      <a:prstDash val="solid"/>
                      <a:round/>
                      <a:headEnd type="none" w="med" len="med"/>
                      <a:tailEnd type="none" w="med" len="med"/>
                    </a:lnT>
                    <a:lnB>
                      <a:noFill/>
                    </a:lnB>
                    <a:solidFill>
                      <a:schemeClr val="bg2">
                        <a:lumMod val="90000"/>
                      </a:schemeClr>
                    </a:solidFill>
                  </a:tcPr>
                </a:tc>
                <a:extLst>
                  <a:ext uri="{0D108BD9-81ED-4DB2-BD59-A6C34878D82A}">
                    <a16:rowId xmlns:a16="http://schemas.microsoft.com/office/drawing/2014/main" xmlns="" val="10019"/>
                  </a:ext>
                </a:extLst>
              </a:tr>
              <a:tr h="3319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latin typeface="Raleway" panose="020B0503030101060003" pitchFamily="34" charset="0"/>
                        </a:rPr>
                        <a:t>Sept-2021</a:t>
                      </a:r>
                    </a:p>
                  </a:txBody>
                  <a:tcPr anchor="b">
                    <a:lnT w="12700" cap="flat" cmpd="sng" algn="ctr">
                      <a:noFill/>
                      <a:prstDash val="solid"/>
                      <a:round/>
                      <a:headEnd type="none" w="med" len="med"/>
                      <a:tailEnd type="none" w="med" len="med"/>
                    </a:lnT>
                    <a:lnB>
                      <a:noFill/>
                    </a:lnB>
                  </a:tcPr>
                </a:tc>
                <a:tc>
                  <a:txBody>
                    <a:bodyPr/>
                    <a:lstStyle/>
                    <a:p>
                      <a:r>
                        <a:rPr lang="en-GB" sz="1600" b="0" dirty="0">
                          <a:latin typeface="Raleway" panose="020B0503030101060003" pitchFamily="34" charset="0"/>
                        </a:rPr>
                        <a:t>132.5</a:t>
                      </a:r>
                    </a:p>
                  </a:txBody>
                  <a:tcPr anchor="b">
                    <a:lnT w="12700" cap="flat" cmpd="sng" algn="ctr">
                      <a:noFill/>
                      <a:prstDash val="solid"/>
                      <a:round/>
                      <a:headEnd type="none" w="med" len="med"/>
                      <a:tailEnd type="none" w="med" len="med"/>
                    </a:lnT>
                    <a:lnB>
                      <a:noFill/>
                    </a:lnB>
                  </a:tcPr>
                </a:tc>
                <a:tc>
                  <a:txBody>
                    <a:bodyPr/>
                    <a:lstStyle/>
                    <a:p>
                      <a:r>
                        <a:rPr lang="en-GB" sz="1600" b="0" dirty="0">
                          <a:latin typeface="Raleway" panose="020B0503030101060003" pitchFamily="34" charset="0"/>
                        </a:rPr>
                        <a:t>0.6%</a:t>
                      </a:r>
                    </a:p>
                  </a:txBody>
                  <a:tcPr anchor="b">
                    <a:lnT w="12700" cap="flat" cmpd="sng" algn="ctr">
                      <a:noFill/>
                      <a:prstDash val="solid"/>
                      <a:round/>
                      <a:headEnd type="none" w="med" len="med"/>
                      <a:tailEnd type="none" w="med" len="med"/>
                    </a:lnT>
                    <a:lnB>
                      <a:noFill/>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latin typeface="Raleway" panose="020B0503030101060003" pitchFamily="34" charset="0"/>
                        </a:rPr>
                        <a:t>10.6%</a:t>
                      </a:r>
                    </a:p>
                  </a:txBody>
                  <a:tcPr anchor="b">
                    <a:lnT w="12700" cap="flat" cmpd="sng" algn="ctr">
                      <a:noFill/>
                      <a:prstDash val="solid"/>
                      <a:round/>
                      <a:headEnd type="none" w="med" len="med"/>
                      <a:tailEnd type="none" w="med" len="med"/>
                    </a:lnT>
                    <a:lnB>
                      <a:noFill/>
                    </a:lnB>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b="1" dirty="0">
                        <a:latin typeface="Raleway" panose="020B0503030101060003" pitchFamily="34" charset="0"/>
                      </a:endParaRPr>
                    </a:p>
                  </a:txBody>
                  <a:tcPr anchor="ctr">
                    <a:lnT w="12700" cap="flat" cmpd="sng" algn="ctr">
                      <a:noFill/>
                      <a:prstDash val="solid"/>
                      <a:round/>
                      <a:headEnd type="none" w="med" len="med"/>
                      <a:tailEnd type="none" w="med" len="med"/>
                    </a:lnT>
                    <a:lnB>
                      <a:noFill/>
                    </a:lnB>
                  </a:tcPr>
                </a:tc>
                <a:extLst>
                  <a:ext uri="{0D108BD9-81ED-4DB2-BD59-A6C34878D82A}">
                    <a16:rowId xmlns:a16="http://schemas.microsoft.com/office/drawing/2014/main" xmlns="" val="10013"/>
                  </a:ext>
                </a:extLst>
              </a:tr>
              <a:tr h="3319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latin typeface="Raleway" panose="020B0503030101060003" pitchFamily="34" charset="0"/>
                        </a:rPr>
                        <a:t>Oct-2021</a:t>
                      </a:r>
                    </a:p>
                  </a:txBody>
                  <a:tcPr anchor="b">
                    <a:lnT w="12700" cap="flat" cmpd="sng" algn="ctr">
                      <a:noFill/>
                      <a:prstDash val="solid"/>
                      <a:round/>
                      <a:headEnd type="none" w="med" len="med"/>
                      <a:tailEnd type="none" w="med" len="med"/>
                    </a:lnT>
                    <a:lnB>
                      <a:noFill/>
                    </a:lnB>
                  </a:tcPr>
                </a:tc>
                <a:tc>
                  <a:txBody>
                    <a:bodyPr/>
                    <a:lstStyle/>
                    <a:p>
                      <a:r>
                        <a:rPr lang="en-GB" sz="1600" b="0" dirty="0">
                          <a:latin typeface="Raleway" panose="020B0503030101060003" pitchFamily="34" charset="0"/>
                        </a:rPr>
                        <a:t>133.3</a:t>
                      </a:r>
                    </a:p>
                  </a:txBody>
                  <a:tcPr anchor="b">
                    <a:lnT w="12700" cap="flat" cmpd="sng" algn="ctr">
                      <a:noFill/>
                      <a:prstDash val="solid"/>
                      <a:round/>
                      <a:headEnd type="none" w="med" len="med"/>
                      <a:tailEnd type="none" w="med" len="med"/>
                    </a:lnT>
                    <a:lnB>
                      <a:noFill/>
                    </a:lnB>
                  </a:tcPr>
                </a:tc>
                <a:tc>
                  <a:txBody>
                    <a:bodyPr/>
                    <a:lstStyle/>
                    <a:p>
                      <a:r>
                        <a:rPr lang="en-GB" sz="1600" b="0" dirty="0">
                          <a:latin typeface="Raleway" panose="020B0503030101060003" pitchFamily="34" charset="0"/>
                        </a:rPr>
                        <a:t>0.6%</a:t>
                      </a:r>
                    </a:p>
                  </a:txBody>
                  <a:tcPr anchor="b">
                    <a:lnT w="12700" cap="flat" cmpd="sng" algn="ctr">
                      <a:noFill/>
                      <a:prstDash val="solid"/>
                      <a:round/>
                      <a:headEnd type="none" w="med" len="med"/>
                      <a:tailEnd type="none" w="med" len="med"/>
                    </a:lnT>
                    <a:lnB>
                      <a:noFill/>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latin typeface="Raleway" panose="020B0503030101060003" pitchFamily="34" charset="0"/>
                        </a:rPr>
                        <a:t>11.0%</a:t>
                      </a:r>
                    </a:p>
                  </a:txBody>
                  <a:tcPr anchor="b">
                    <a:lnT w="12700" cap="flat" cmpd="sng" algn="ctr">
                      <a:noFill/>
                      <a:prstDash val="solid"/>
                      <a:round/>
                      <a:headEnd type="none" w="med" len="med"/>
                      <a:tailEnd type="none" w="med" len="med"/>
                    </a:lnT>
                    <a:lnB>
                      <a:noFill/>
                    </a:lnB>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latin typeface="Raleway" panose="020B0503030101060003" pitchFamily="34" charset="0"/>
                        </a:rPr>
                        <a:t>Q4: 11.9%</a:t>
                      </a:r>
                    </a:p>
                  </a:txBody>
                  <a:tcPr anchor="ctr">
                    <a:lnT w="12700" cap="flat" cmpd="sng" algn="ctr">
                      <a:noFill/>
                      <a:prstDash val="solid"/>
                      <a:round/>
                      <a:headEnd type="none" w="med" len="med"/>
                      <a:tailEnd type="none" w="med" len="med"/>
                    </a:lnT>
                    <a:lnB>
                      <a:noFill/>
                    </a:lnB>
                  </a:tcPr>
                </a:tc>
                <a:extLst>
                  <a:ext uri="{0D108BD9-81ED-4DB2-BD59-A6C34878D82A}">
                    <a16:rowId xmlns:a16="http://schemas.microsoft.com/office/drawing/2014/main" xmlns="" val="10020"/>
                  </a:ext>
                </a:extLst>
              </a:tr>
              <a:tr h="3319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latin typeface="Raleway" panose="020B0503030101060003" pitchFamily="34" charset="0"/>
                        </a:rPr>
                        <a:t>Nov-2021</a:t>
                      </a:r>
                    </a:p>
                  </a:txBody>
                  <a:tcPr anchor="b">
                    <a:lnT w="12700" cap="flat" cmpd="sng" algn="ctr">
                      <a:noFill/>
                      <a:prstDash val="solid"/>
                      <a:round/>
                      <a:headEnd type="none" w="med" len="med"/>
                      <a:tailEnd type="none" w="med" len="med"/>
                    </a:lnT>
                    <a:lnB>
                      <a:noFill/>
                    </a:lnB>
                  </a:tcPr>
                </a:tc>
                <a:tc>
                  <a:txBody>
                    <a:bodyPr/>
                    <a:lstStyle/>
                    <a:p>
                      <a:r>
                        <a:rPr lang="en-GB" sz="1600" b="0" dirty="0">
                          <a:latin typeface="Raleway" panose="020B0503030101060003" pitchFamily="34" charset="0"/>
                        </a:rPr>
                        <a:t>135.2</a:t>
                      </a:r>
                    </a:p>
                  </a:txBody>
                  <a:tcPr anchor="b">
                    <a:lnT w="12700" cap="flat" cmpd="sng" algn="ctr">
                      <a:noFill/>
                      <a:prstDash val="solid"/>
                      <a:round/>
                      <a:headEnd type="none" w="med" len="med"/>
                      <a:tailEnd type="none" w="med" len="med"/>
                    </a:lnT>
                    <a:lnB>
                      <a:noFill/>
                    </a:lnB>
                  </a:tcPr>
                </a:tc>
                <a:tc>
                  <a:txBody>
                    <a:bodyPr/>
                    <a:lstStyle/>
                    <a:p>
                      <a:r>
                        <a:rPr lang="en-GB" sz="1600" b="0" dirty="0">
                          <a:latin typeface="Raleway" panose="020B0503030101060003" pitchFamily="34" charset="0"/>
                        </a:rPr>
                        <a:t>1.4%</a:t>
                      </a:r>
                    </a:p>
                  </a:txBody>
                  <a:tcPr anchor="b">
                    <a:lnT w="12700" cap="flat" cmpd="sng" algn="ctr">
                      <a:noFill/>
                      <a:prstDash val="solid"/>
                      <a:round/>
                      <a:headEnd type="none" w="med" len="med"/>
                      <a:tailEnd type="none" w="med" len="med"/>
                    </a:lnT>
                    <a:lnB>
                      <a:noFill/>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latin typeface="Raleway" panose="020B0503030101060003" pitchFamily="34" charset="0"/>
                        </a:rPr>
                        <a:t>12.2%</a:t>
                      </a:r>
                    </a:p>
                  </a:txBody>
                  <a:tcPr anchor="b">
                    <a:lnT w="12700" cap="flat" cmpd="sng" algn="ctr">
                      <a:noFill/>
                      <a:prstDash val="solid"/>
                      <a:round/>
                      <a:headEnd type="none" w="med" len="med"/>
                      <a:tailEnd type="none" w="med" len="med"/>
                    </a:lnT>
                    <a:lnB>
                      <a:noFill/>
                    </a:lnB>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b="1" dirty="0">
                        <a:latin typeface="Raleway" panose="020B0503030101060003" pitchFamily="34" charset="0"/>
                      </a:endParaRPr>
                    </a:p>
                  </a:txBody>
                  <a:tcPr anchor="ctr">
                    <a:lnT w="12700" cap="flat" cmpd="sng" algn="ctr">
                      <a:noFill/>
                      <a:prstDash val="solid"/>
                      <a:round/>
                      <a:headEnd type="none" w="med" len="med"/>
                      <a:tailEnd type="none" w="med" len="med"/>
                    </a:lnT>
                    <a:lnB>
                      <a:noFill/>
                    </a:lnB>
                    <a:solidFill>
                      <a:schemeClr val="bg2">
                        <a:lumMod val="90000"/>
                      </a:schemeClr>
                    </a:solidFill>
                  </a:tcPr>
                </a:tc>
                <a:extLst>
                  <a:ext uri="{0D108BD9-81ED-4DB2-BD59-A6C34878D82A}">
                    <a16:rowId xmlns:a16="http://schemas.microsoft.com/office/drawing/2014/main" xmlns="" val="10021"/>
                  </a:ext>
                </a:extLst>
              </a:tr>
              <a:tr h="3319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latin typeface="Raleway" panose="020B0503030101060003" pitchFamily="34" charset="0"/>
                        </a:rPr>
                        <a:t>Dec-2021</a:t>
                      </a:r>
                    </a:p>
                  </a:txBody>
                  <a:tcPr anchor="b">
                    <a:lnT w="12700" cap="flat" cmpd="sng" algn="ctr">
                      <a:noFill/>
                      <a:prstDash val="solid"/>
                      <a:round/>
                      <a:headEnd type="none" w="med" len="med"/>
                      <a:tailEnd type="none" w="med" len="med"/>
                    </a:lnT>
                    <a:lnB>
                      <a:noFill/>
                    </a:lnB>
                  </a:tcPr>
                </a:tc>
                <a:tc>
                  <a:txBody>
                    <a:bodyPr/>
                    <a:lstStyle/>
                    <a:p>
                      <a:r>
                        <a:rPr lang="en-GB" sz="1600" b="0" dirty="0">
                          <a:latin typeface="Raleway" panose="020B0503030101060003" pitchFamily="34" charset="0"/>
                        </a:rPr>
                        <a:t>136.9</a:t>
                      </a:r>
                    </a:p>
                  </a:txBody>
                  <a:tcPr anchor="b">
                    <a:lnT w="12700" cap="flat" cmpd="sng" algn="ctr">
                      <a:noFill/>
                      <a:prstDash val="solid"/>
                      <a:round/>
                      <a:headEnd type="none" w="med" len="med"/>
                      <a:tailEnd type="none" w="med" len="med"/>
                    </a:lnT>
                    <a:lnB>
                      <a:noFill/>
                    </a:lnB>
                  </a:tcPr>
                </a:tc>
                <a:tc>
                  <a:txBody>
                    <a:bodyPr/>
                    <a:lstStyle/>
                    <a:p>
                      <a:r>
                        <a:rPr lang="en-GB" sz="1600" b="0" dirty="0">
                          <a:latin typeface="Raleway" panose="020B0503030101060003" pitchFamily="34" charset="0"/>
                        </a:rPr>
                        <a:t>1.2%</a:t>
                      </a:r>
                    </a:p>
                  </a:txBody>
                  <a:tcPr anchor="b">
                    <a:lnT w="12700" cap="flat" cmpd="sng" algn="ctr">
                      <a:noFill/>
                      <a:prstDash val="solid"/>
                      <a:round/>
                      <a:headEnd type="none" w="med" len="med"/>
                      <a:tailEnd type="none" w="med" len="med"/>
                    </a:lnT>
                    <a:lnB>
                      <a:noFill/>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latin typeface="Raleway" panose="020B0503030101060003" pitchFamily="34" charset="0"/>
                        </a:rPr>
                        <a:t>12.6%</a:t>
                      </a:r>
                    </a:p>
                  </a:txBody>
                  <a:tcPr anchor="b">
                    <a:lnT w="12700" cap="flat" cmpd="sng" algn="ctr">
                      <a:noFill/>
                      <a:prstDash val="solid"/>
                      <a:round/>
                      <a:headEnd type="none" w="med" len="med"/>
                      <a:tailEnd type="none" w="med" len="med"/>
                    </a:lnT>
                    <a:lnB>
                      <a:noFill/>
                    </a:lnB>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b="1" dirty="0">
                        <a:latin typeface="Raleway" panose="020B0503030101060003" pitchFamily="34" charset="0"/>
                      </a:endParaRPr>
                    </a:p>
                  </a:txBody>
                  <a:tcPr anchor="ctr">
                    <a:lnT w="12700" cap="flat" cmpd="sng" algn="ctr">
                      <a:noFill/>
                      <a:prstDash val="solid"/>
                      <a:round/>
                      <a:headEnd type="none" w="med" len="med"/>
                      <a:tailEnd type="none" w="med" len="med"/>
                    </a:lnT>
                    <a:solidFill>
                      <a:schemeClr val="bg2">
                        <a:lumMod val="90000"/>
                      </a:schemeClr>
                    </a:solidFill>
                  </a:tcPr>
                </a:tc>
                <a:extLst>
                  <a:ext uri="{0D108BD9-81ED-4DB2-BD59-A6C34878D82A}">
                    <a16:rowId xmlns:a16="http://schemas.microsoft.com/office/drawing/2014/main" xmlns="" val="10022"/>
                  </a:ext>
                </a:extLst>
              </a:tr>
              <a:tr h="3319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latin typeface="Raleway" panose="020B0503030101060003" pitchFamily="34" charset="0"/>
                        </a:rPr>
                        <a:t>Jan-2022</a:t>
                      </a:r>
                    </a:p>
                  </a:txBody>
                  <a:tcPr anchor="b">
                    <a:lnT w="12700" cap="flat" cmpd="sng" algn="ctr">
                      <a:noFill/>
                      <a:prstDash val="solid"/>
                      <a:round/>
                      <a:headEnd type="none" w="med" len="med"/>
                      <a:tailEnd type="none" w="med" len="med"/>
                    </a:lnT>
                    <a:lnB>
                      <a:noFill/>
                    </a:lnB>
                  </a:tcPr>
                </a:tc>
                <a:tc>
                  <a:txBody>
                    <a:bodyPr/>
                    <a:lstStyle/>
                    <a:p>
                      <a:r>
                        <a:rPr lang="en-GB" sz="1600" b="0" dirty="0">
                          <a:latin typeface="Raleway" panose="020B0503030101060003" pitchFamily="34" charset="0"/>
                        </a:rPr>
                        <a:t>139.7</a:t>
                      </a:r>
                    </a:p>
                  </a:txBody>
                  <a:tcPr anchor="b">
                    <a:lnT w="12700" cap="flat" cmpd="sng" algn="ctr">
                      <a:noFill/>
                      <a:prstDash val="solid"/>
                      <a:round/>
                      <a:headEnd type="none" w="med" len="med"/>
                      <a:tailEnd type="none" w="med" len="med"/>
                    </a:lnT>
                    <a:lnB>
                      <a:noFill/>
                    </a:lnB>
                  </a:tcPr>
                </a:tc>
                <a:tc>
                  <a:txBody>
                    <a:bodyPr/>
                    <a:lstStyle/>
                    <a:p>
                      <a:r>
                        <a:rPr lang="en-GB" sz="1600" b="0" dirty="0">
                          <a:latin typeface="Raleway" panose="020B0503030101060003" pitchFamily="34" charset="0"/>
                        </a:rPr>
                        <a:t>2.1%</a:t>
                      </a:r>
                    </a:p>
                  </a:txBody>
                  <a:tcPr anchor="b">
                    <a:lnT w="12700" cap="flat" cmpd="sng" algn="ctr">
                      <a:noFill/>
                      <a:prstDash val="solid"/>
                      <a:round/>
                      <a:headEnd type="none" w="med" len="med"/>
                      <a:tailEnd type="none" w="med" len="med"/>
                    </a:lnT>
                    <a:lnB>
                      <a:noFill/>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latin typeface="Raleway" panose="020B0503030101060003" pitchFamily="34" charset="0"/>
                        </a:rPr>
                        <a:t>13.9%</a:t>
                      </a:r>
                    </a:p>
                  </a:txBody>
                  <a:tcPr anchor="b">
                    <a:lnT w="12700" cap="flat" cmpd="sng" algn="ctr">
                      <a:noFill/>
                      <a:prstDash val="solid"/>
                      <a:round/>
                      <a:headEnd type="none" w="med" len="med"/>
                      <a:tailEnd type="none" w="med" len="med"/>
                    </a:lnT>
                    <a:lnB>
                      <a:noFill/>
                    </a:lnB>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latin typeface="Raleway" panose="020B0503030101060003" pitchFamily="34" charset="0"/>
                        </a:rPr>
                        <a:t>Q1: 16.3%</a:t>
                      </a:r>
                    </a:p>
                  </a:txBody>
                  <a:tcPr anchor="ctr">
                    <a:lnT w="12700" cap="flat" cmpd="sng" algn="ctr">
                      <a:noFill/>
                      <a:prstDash val="solid"/>
                      <a:round/>
                      <a:headEnd type="none" w="med" len="med"/>
                      <a:tailEnd type="none" w="med" len="med"/>
                    </a:lnT>
                    <a:lnB>
                      <a:noFill/>
                    </a:lnB>
                  </a:tcPr>
                </a:tc>
                <a:extLst>
                  <a:ext uri="{0D108BD9-81ED-4DB2-BD59-A6C34878D82A}">
                    <a16:rowId xmlns:a16="http://schemas.microsoft.com/office/drawing/2014/main" xmlns="" val="10023"/>
                  </a:ext>
                </a:extLst>
              </a:tr>
              <a:tr h="3319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latin typeface="Raleway" panose="020B0503030101060003" pitchFamily="34" charset="0"/>
                        </a:rPr>
                        <a:t>Feb-2022</a:t>
                      </a:r>
                    </a:p>
                  </a:txBody>
                  <a:tcPr anchor="b">
                    <a:lnT w="12700" cap="flat" cmpd="sng" algn="ctr">
                      <a:noFill/>
                      <a:prstDash val="solid"/>
                      <a:round/>
                      <a:headEnd type="none" w="med" len="med"/>
                      <a:tailEnd type="none" w="med" len="med"/>
                    </a:lnT>
                    <a:lnB>
                      <a:noFill/>
                    </a:lnB>
                  </a:tcPr>
                </a:tc>
                <a:tc>
                  <a:txBody>
                    <a:bodyPr/>
                    <a:lstStyle/>
                    <a:p>
                      <a:r>
                        <a:rPr lang="en-GB" sz="1600" b="0" dirty="0">
                          <a:latin typeface="Raleway" panose="020B0503030101060003" pitchFamily="34" charset="0"/>
                        </a:rPr>
                        <a:t>143.0</a:t>
                      </a:r>
                    </a:p>
                  </a:txBody>
                  <a:tcPr anchor="b">
                    <a:lnT w="12700" cap="flat" cmpd="sng" algn="ctr">
                      <a:noFill/>
                      <a:prstDash val="solid"/>
                      <a:round/>
                      <a:headEnd type="none" w="med" len="med"/>
                      <a:tailEnd type="none" w="med" len="med"/>
                    </a:lnT>
                    <a:lnB>
                      <a:noFill/>
                    </a:lnB>
                  </a:tcPr>
                </a:tc>
                <a:tc>
                  <a:txBody>
                    <a:bodyPr/>
                    <a:lstStyle/>
                    <a:p>
                      <a:r>
                        <a:rPr lang="en-GB" sz="1600" b="0" dirty="0">
                          <a:latin typeface="Raleway" panose="020B0503030101060003" pitchFamily="34" charset="0"/>
                        </a:rPr>
                        <a:t>2.4%</a:t>
                      </a:r>
                    </a:p>
                  </a:txBody>
                  <a:tcPr anchor="b">
                    <a:lnT w="12700" cap="flat" cmpd="sng" algn="ctr">
                      <a:noFill/>
                      <a:prstDash val="solid"/>
                      <a:round/>
                      <a:headEnd type="none" w="med" len="med"/>
                      <a:tailEnd type="none" w="med" len="med"/>
                    </a:lnT>
                    <a:lnB>
                      <a:noFill/>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latin typeface="Raleway" panose="020B0503030101060003" pitchFamily="34" charset="0"/>
                        </a:rPr>
                        <a:t>15.7%</a:t>
                      </a:r>
                    </a:p>
                  </a:txBody>
                  <a:tcPr anchor="b">
                    <a:lnT w="12700" cap="flat" cmpd="sng" algn="ctr">
                      <a:noFill/>
                      <a:prstDash val="solid"/>
                      <a:round/>
                      <a:headEnd type="none" w="med" len="med"/>
                      <a:tailEnd type="none" w="med" len="med"/>
                    </a:lnT>
                    <a:lnB>
                      <a:noFill/>
                    </a:lnB>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b="1" dirty="0">
                        <a:latin typeface="Raleway" panose="020B0503030101060003" pitchFamily="34" charset="0"/>
                      </a:endParaRPr>
                    </a:p>
                  </a:txBody>
                  <a:tcPr anchor="ctr">
                    <a:lnT w="12700" cap="flat" cmpd="sng" algn="ctr">
                      <a:noFill/>
                      <a:prstDash val="solid"/>
                      <a:round/>
                      <a:headEnd type="none" w="med" len="med"/>
                      <a:tailEnd type="none" w="med" len="med"/>
                    </a:lnT>
                  </a:tcPr>
                </a:tc>
                <a:extLst>
                  <a:ext uri="{0D108BD9-81ED-4DB2-BD59-A6C34878D82A}">
                    <a16:rowId xmlns:a16="http://schemas.microsoft.com/office/drawing/2014/main" xmlns="" val="10024"/>
                  </a:ext>
                </a:extLst>
              </a:tr>
              <a:tr h="3319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latin typeface="Raleway" panose="020B0503030101060003" pitchFamily="34" charset="0"/>
                        </a:rPr>
                        <a:t>Mar-2022</a:t>
                      </a:r>
                    </a:p>
                  </a:txBody>
                  <a:tcPr anchor="b">
                    <a:lnT w="12700" cap="flat" cmpd="sng" algn="ctr">
                      <a:noFill/>
                      <a:prstDash val="solid"/>
                      <a:round/>
                      <a:headEnd type="none" w="med" len="med"/>
                      <a:tailEnd type="none" w="med" len="med"/>
                    </a:lnT>
                    <a:lnB>
                      <a:noFill/>
                    </a:lnB>
                  </a:tcPr>
                </a:tc>
                <a:tc>
                  <a:txBody>
                    <a:bodyPr/>
                    <a:lstStyle/>
                    <a:p>
                      <a:r>
                        <a:rPr lang="en-GB" sz="1600" b="0" dirty="0">
                          <a:latin typeface="Raleway" panose="020B0503030101060003" pitchFamily="34" charset="0"/>
                        </a:rPr>
                        <a:t>148.8</a:t>
                      </a:r>
                    </a:p>
                  </a:txBody>
                  <a:tcPr anchor="b">
                    <a:lnT w="12700" cap="flat" cmpd="sng" algn="ctr">
                      <a:noFill/>
                      <a:prstDash val="solid"/>
                      <a:round/>
                      <a:headEnd type="none" w="med" len="med"/>
                      <a:tailEnd type="none" w="med" len="med"/>
                    </a:lnT>
                    <a:lnB>
                      <a:noFill/>
                    </a:lnB>
                  </a:tcPr>
                </a:tc>
                <a:tc>
                  <a:txBody>
                    <a:bodyPr/>
                    <a:lstStyle/>
                    <a:p>
                      <a:r>
                        <a:rPr lang="en-GB" sz="1600" b="0" dirty="0">
                          <a:latin typeface="Raleway" panose="020B0503030101060003" pitchFamily="34" charset="0"/>
                        </a:rPr>
                        <a:t>4.0%</a:t>
                      </a:r>
                    </a:p>
                  </a:txBody>
                  <a:tcPr anchor="b">
                    <a:lnT w="12700" cap="flat" cmpd="sng" algn="ctr">
                      <a:noFill/>
                      <a:prstDash val="solid"/>
                      <a:round/>
                      <a:headEnd type="none" w="med" len="med"/>
                      <a:tailEnd type="none" w="med" len="med"/>
                    </a:lnT>
                    <a:lnB>
                      <a:noFill/>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latin typeface="Raleway" panose="020B0503030101060003" pitchFamily="34" charset="0"/>
                        </a:rPr>
                        <a:t>19.4%</a:t>
                      </a:r>
                    </a:p>
                  </a:txBody>
                  <a:tcPr anchor="b">
                    <a:lnT w="12700" cap="flat" cmpd="sng" algn="ctr">
                      <a:noFill/>
                      <a:prstDash val="solid"/>
                      <a:round/>
                      <a:headEnd type="none" w="med" len="med"/>
                      <a:tailEnd type="none" w="med" len="med"/>
                    </a:lnT>
                    <a:lnB>
                      <a:noFill/>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b="1" dirty="0">
                        <a:latin typeface="Raleway" panose="020B0503030101060003" pitchFamily="34" charset="0"/>
                      </a:endParaRPr>
                    </a:p>
                  </a:txBody>
                  <a:tcPr anchor="ctr">
                    <a:lnT w="12700" cap="flat" cmpd="sng" algn="ctr">
                      <a:noFill/>
                      <a:prstDash val="solid"/>
                      <a:round/>
                      <a:headEnd type="none" w="med" len="med"/>
                      <a:tailEnd type="none" w="med" len="med"/>
                    </a:lnT>
                    <a:lnB>
                      <a:noFill/>
                    </a:lnB>
                  </a:tcPr>
                </a:tc>
                <a:extLst>
                  <a:ext uri="{0D108BD9-81ED-4DB2-BD59-A6C34878D82A}">
                    <a16:rowId xmlns:a16="http://schemas.microsoft.com/office/drawing/2014/main" xmlns="" val="10025"/>
                  </a:ext>
                </a:extLst>
              </a:tr>
              <a:tr h="3319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latin typeface="Raleway" panose="020B0503030101060003" pitchFamily="34" charset="0"/>
                        </a:rPr>
                        <a:t>Apr-2022</a:t>
                      </a:r>
                    </a:p>
                  </a:txBody>
                  <a:tcPr anchor="b">
                    <a:lnT w="12700" cap="flat" cmpd="sng" algn="ctr">
                      <a:noFill/>
                      <a:prstDash val="solid"/>
                      <a:round/>
                      <a:headEnd type="none" w="med" len="med"/>
                      <a:tailEnd type="none" w="med" len="med"/>
                    </a:lnT>
                    <a:lnB>
                      <a:noFill/>
                    </a:lnB>
                  </a:tcPr>
                </a:tc>
                <a:tc>
                  <a:txBody>
                    <a:bodyPr/>
                    <a:lstStyle/>
                    <a:p>
                      <a:r>
                        <a:rPr lang="en-GB" sz="1600" b="0" dirty="0">
                          <a:latin typeface="Raleway" panose="020B0503030101060003" pitchFamily="34" charset="0"/>
                        </a:rPr>
                        <a:t>156.5</a:t>
                      </a:r>
                    </a:p>
                  </a:txBody>
                  <a:tcPr anchor="b">
                    <a:lnT w="12700" cap="flat" cmpd="sng" algn="ctr">
                      <a:noFill/>
                      <a:prstDash val="solid"/>
                      <a:round/>
                      <a:headEnd type="none" w="med" len="med"/>
                      <a:tailEnd type="none" w="med" len="med"/>
                    </a:lnT>
                    <a:lnB>
                      <a:noFill/>
                    </a:lnB>
                  </a:tcPr>
                </a:tc>
                <a:tc>
                  <a:txBody>
                    <a:bodyPr/>
                    <a:lstStyle/>
                    <a:p>
                      <a:r>
                        <a:rPr lang="en-GB" sz="1600" b="0" dirty="0">
                          <a:latin typeface="Raleway" panose="020B0503030101060003" pitchFamily="34" charset="0"/>
                        </a:rPr>
                        <a:t>5.1%</a:t>
                      </a:r>
                    </a:p>
                  </a:txBody>
                  <a:tcPr anchor="b">
                    <a:lnT w="12700" cap="flat" cmpd="sng" algn="ctr">
                      <a:noFill/>
                      <a:prstDash val="solid"/>
                      <a:round/>
                      <a:headEnd type="none" w="med" len="med"/>
                      <a:tailEnd type="none" w="med" len="med"/>
                    </a:lnT>
                    <a:lnB>
                      <a:noFill/>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latin typeface="Raleway" panose="020B0503030101060003" pitchFamily="34" charset="0"/>
                        </a:rPr>
                        <a:t>23.6%</a:t>
                      </a:r>
                    </a:p>
                  </a:txBody>
                  <a:tcPr anchor="b">
                    <a:lnT w="12700" cap="flat" cmpd="sng" algn="ctr">
                      <a:noFill/>
                      <a:prstDash val="solid"/>
                      <a:round/>
                      <a:headEnd type="none" w="med" len="med"/>
                      <a:tailEnd type="none" w="med" len="med"/>
                    </a:lnT>
                    <a:lnB>
                      <a:noFill/>
                    </a:lnB>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latin typeface="Raleway" panose="020B0503030101060003" pitchFamily="34" charset="0"/>
                        </a:rPr>
                        <a:t>Q2:</a:t>
                      </a:r>
                      <a:r>
                        <a:rPr lang="en-GB" sz="1600" b="1" baseline="0" dirty="0">
                          <a:latin typeface="Raleway" panose="020B0503030101060003" pitchFamily="34" charset="0"/>
                        </a:rPr>
                        <a:t> 27.0%</a:t>
                      </a:r>
                      <a:endParaRPr lang="en-GB" sz="1600" b="1" dirty="0">
                        <a:latin typeface="Raleway" panose="020B0503030101060003" pitchFamily="34" charset="0"/>
                      </a:endParaRPr>
                    </a:p>
                  </a:txBody>
                  <a:tcPr anchor="ctr">
                    <a:lnT w="12700" cap="flat" cmpd="sng" algn="ctr">
                      <a:noFill/>
                      <a:prstDash val="solid"/>
                      <a:round/>
                      <a:headEnd type="none" w="med" len="med"/>
                      <a:tailEnd type="none" w="med" len="med"/>
                    </a:lnT>
                  </a:tcPr>
                </a:tc>
                <a:extLst>
                  <a:ext uri="{0D108BD9-81ED-4DB2-BD59-A6C34878D82A}">
                    <a16:rowId xmlns:a16="http://schemas.microsoft.com/office/drawing/2014/main" xmlns="" val="10026"/>
                  </a:ext>
                </a:extLst>
              </a:tr>
              <a:tr h="3319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latin typeface="Raleway" panose="020B0503030101060003" pitchFamily="34" charset="0"/>
                        </a:rPr>
                        <a:t>May-2022</a:t>
                      </a:r>
                    </a:p>
                  </a:txBody>
                  <a:tcPr anchor="b">
                    <a:lnT w="12700" cap="flat" cmpd="sng" algn="ctr">
                      <a:noFill/>
                      <a:prstDash val="solid"/>
                      <a:round/>
                      <a:headEnd type="none" w="med" len="med"/>
                      <a:tailEnd type="none" w="med" len="med"/>
                    </a:lnT>
                    <a:lnB>
                      <a:noFill/>
                    </a:lnB>
                  </a:tcPr>
                </a:tc>
                <a:tc>
                  <a:txBody>
                    <a:bodyPr/>
                    <a:lstStyle/>
                    <a:p>
                      <a:r>
                        <a:rPr lang="en-GB" sz="1600" b="0" dirty="0">
                          <a:latin typeface="Raleway" panose="020B0503030101060003" pitchFamily="34" charset="0"/>
                        </a:rPr>
                        <a:t>162.8</a:t>
                      </a:r>
                    </a:p>
                  </a:txBody>
                  <a:tcPr anchor="b">
                    <a:lnT w="12700" cap="flat" cmpd="sng" algn="ctr">
                      <a:noFill/>
                      <a:prstDash val="solid"/>
                      <a:round/>
                      <a:headEnd type="none" w="med" len="med"/>
                      <a:tailEnd type="none" w="med" len="med"/>
                    </a:lnT>
                    <a:lnB>
                      <a:noFill/>
                    </a:lnB>
                  </a:tcPr>
                </a:tc>
                <a:tc>
                  <a:txBody>
                    <a:bodyPr/>
                    <a:lstStyle/>
                    <a:p>
                      <a:r>
                        <a:rPr lang="en-GB" sz="1600" b="0" dirty="0">
                          <a:latin typeface="Raleway" panose="020B0503030101060003" pitchFamily="34" charset="0"/>
                        </a:rPr>
                        <a:t>4.1%</a:t>
                      </a:r>
                    </a:p>
                  </a:txBody>
                  <a:tcPr anchor="b">
                    <a:lnT w="12700" cap="flat" cmpd="sng" algn="ctr">
                      <a:noFill/>
                      <a:prstDash val="solid"/>
                      <a:round/>
                      <a:headEnd type="none" w="med" len="med"/>
                      <a:tailEnd type="none" w="med" len="med"/>
                    </a:lnT>
                    <a:lnB>
                      <a:noFill/>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latin typeface="Raleway" panose="020B0503030101060003" pitchFamily="34" charset="0"/>
                        </a:rPr>
                        <a:t>27.6%</a:t>
                      </a:r>
                    </a:p>
                  </a:txBody>
                  <a:tcPr anchor="b">
                    <a:lnT w="12700" cap="flat" cmpd="sng" algn="ctr">
                      <a:noFill/>
                      <a:prstDash val="solid"/>
                      <a:round/>
                      <a:headEnd type="none" w="med" len="med"/>
                      <a:tailEnd type="none" w="med" len="med"/>
                    </a:lnT>
                    <a:lnB>
                      <a:noFill/>
                    </a:lnB>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b="1" dirty="0">
                        <a:latin typeface="Raleway" panose="020B0503030101060003" pitchFamily="34" charset="0"/>
                      </a:endParaRPr>
                    </a:p>
                  </a:txBody>
                  <a:tcPr anchor="ctr">
                    <a:lnT w="12700" cap="flat" cmpd="sng" algn="ctr">
                      <a:noFill/>
                      <a:prstDash val="solid"/>
                      <a:round/>
                      <a:headEnd type="none" w="med" len="med"/>
                      <a:tailEnd type="none" w="med" len="med"/>
                    </a:lnT>
                    <a:lnB>
                      <a:noFill/>
                    </a:lnB>
                    <a:noFill/>
                  </a:tcPr>
                </a:tc>
                <a:extLst>
                  <a:ext uri="{0D108BD9-81ED-4DB2-BD59-A6C34878D82A}">
                    <a16:rowId xmlns:a16="http://schemas.microsoft.com/office/drawing/2014/main" xmlns="" val="10015"/>
                  </a:ext>
                </a:extLst>
              </a:tr>
              <a:tr h="3319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latin typeface="Raleway" panose="020B0503030101060003" pitchFamily="34" charset="0"/>
                        </a:rPr>
                        <a:t>June-2022</a:t>
                      </a:r>
                    </a:p>
                  </a:txBody>
                  <a:tcPr anchor="b">
                    <a:lnT w="12700" cap="flat" cmpd="sng" algn="ctr">
                      <a:noFill/>
                      <a:prstDash val="solid"/>
                      <a:round/>
                      <a:headEnd type="none" w="med" len="med"/>
                      <a:tailEnd type="none" w="med" len="med"/>
                    </a:lnT>
                  </a:tcPr>
                </a:tc>
                <a:tc>
                  <a:txBody>
                    <a:bodyPr/>
                    <a:lstStyle/>
                    <a:p>
                      <a:r>
                        <a:rPr lang="en-GB" sz="1600" b="1" dirty="0">
                          <a:latin typeface="Raleway" panose="020B0503030101060003" pitchFamily="34" charset="0"/>
                        </a:rPr>
                        <a:t>167.7</a:t>
                      </a:r>
                    </a:p>
                  </a:txBody>
                  <a:tcPr anchor="b">
                    <a:lnT w="12700" cap="flat" cmpd="sng" algn="ctr">
                      <a:noFill/>
                      <a:prstDash val="solid"/>
                      <a:round/>
                      <a:headEnd type="none" w="med" len="med"/>
                      <a:tailEnd type="none" w="med" len="med"/>
                    </a:lnT>
                  </a:tcPr>
                </a:tc>
                <a:tc>
                  <a:txBody>
                    <a:bodyPr/>
                    <a:lstStyle/>
                    <a:p>
                      <a:r>
                        <a:rPr lang="en-GB" sz="1600" b="1" dirty="0">
                          <a:latin typeface="Raleway" panose="020B0503030101060003" pitchFamily="34" charset="0"/>
                        </a:rPr>
                        <a:t>3.0%</a:t>
                      </a:r>
                    </a:p>
                  </a:txBody>
                  <a:tcPr anchor="b">
                    <a:lnT w="12700" cap="flat" cmpd="sng" algn="ctr">
                      <a:no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latin typeface="Raleway" panose="020B0503030101060003" pitchFamily="34" charset="0"/>
                        </a:rPr>
                        <a:t>29.8%</a:t>
                      </a:r>
                    </a:p>
                  </a:txBody>
                  <a:tcPr anchor="b">
                    <a:lnT w="12700" cap="flat" cmpd="sng" algn="ctr">
                      <a:noFill/>
                      <a:prstDash val="solid"/>
                      <a:round/>
                      <a:headEnd type="none" w="med" len="med"/>
                      <a:tailEnd type="none" w="med" len="med"/>
                    </a:lnT>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b="1" dirty="0">
                        <a:latin typeface="Raleway" panose="020B0503030101060003" pitchFamily="34" charset="0"/>
                      </a:endParaRPr>
                    </a:p>
                  </a:txBody>
                  <a:tcPr anchor="ctr">
                    <a:lnT w="12700" cap="flat" cmpd="sng" algn="ctr">
                      <a:noFill/>
                      <a:prstDash val="solid"/>
                      <a:round/>
                      <a:headEnd type="none" w="med" len="med"/>
                      <a:tailEnd type="none" w="med" len="med"/>
                    </a:lnT>
                    <a:noFill/>
                  </a:tcPr>
                </a:tc>
                <a:extLst>
                  <a:ext uri="{0D108BD9-81ED-4DB2-BD59-A6C34878D82A}">
                    <a16:rowId xmlns:a16="http://schemas.microsoft.com/office/drawing/2014/main" xmlns="" val="10027"/>
                  </a:ext>
                </a:extLst>
              </a:tr>
            </a:tbl>
          </a:graphicData>
        </a:graphic>
      </p:graphicFrame>
    </p:spTree>
    <p:extLst>
      <p:ext uri="{BB962C8B-B14F-4D97-AF65-F5344CB8AC3E}">
        <p14:creationId xmlns:p14="http://schemas.microsoft.com/office/powerpoint/2010/main" val="1118907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xmlns="" id="{E7CCD400-CF85-4715-82F2-B888E530D1D6}"/>
              </a:ext>
            </a:extLst>
          </p:cNvPr>
          <p:cNvSpPr txBox="1">
            <a:spLocks/>
          </p:cNvSpPr>
          <p:nvPr/>
        </p:nvSpPr>
        <p:spPr>
          <a:xfrm>
            <a:off x="0" y="83748"/>
            <a:ext cx="12192000" cy="540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a:solidFill>
                  <a:srgbClr val="382873"/>
                </a:solidFill>
                <a:latin typeface="Crimson Text" panose="02000503000000000000" pitchFamily="2" charset="0"/>
                <a:ea typeface="Cambria" panose="02040503050406030204" pitchFamily="18" charset="0"/>
              </a:rPr>
              <a:t>Disaggregation of June 2022 rate of inflation</a:t>
            </a:r>
            <a:endParaRPr lang="en-US" altLang="en-US" sz="3600" b="1" dirty="0">
              <a:solidFill>
                <a:srgbClr val="382873"/>
              </a:solidFill>
              <a:latin typeface="Crimson Text" panose="02000503000000000000" pitchFamily="2" charset="0"/>
              <a:ea typeface="Cambria" panose="02040503050406030204" pitchFamily="18" charset="0"/>
            </a:endParaRPr>
          </a:p>
        </p:txBody>
      </p:sp>
      <p:sp>
        <p:nvSpPr>
          <p:cNvPr id="15" name="Content Placeholder 7">
            <a:extLst>
              <a:ext uri="{FF2B5EF4-FFF2-40B4-BE49-F238E27FC236}">
                <a16:creationId xmlns:a16="http://schemas.microsoft.com/office/drawing/2014/main" xmlns="" id="{30805AD0-810D-4E04-9D5B-D78C5C336F6D}"/>
              </a:ext>
            </a:extLst>
          </p:cNvPr>
          <p:cNvSpPr txBox="1">
            <a:spLocks noChangeAspect="1"/>
          </p:cNvSpPr>
          <p:nvPr/>
        </p:nvSpPr>
        <p:spPr>
          <a:xfrm>
            <a:off x="316458" y="650549"/>
            <a:ext cx="11481110" cy="529578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600"/>
              </a:spcAft>
              <a:buFont typeface="Wingdings" panose="05000000000000000000" pitchFamily="2" charset="2"/>
              <a:buChar char="§"/>
            </a:pPr>
            <a:r>
              <a:rPr lang="en-CA" sz="2600" dirty="0">
                <a:latin typeface="Raleway" panose="020B0503030101060003" pitchFamily="34" charset="0"/>
                <a:ea typeface="Calibri" panose="020F0502020204030204" pitchFamily="34" charset="0"/>
                <a:cs typeface="Times New Roman" panose="02020603050405020304" pitchFamily="18" charset="0"/>
              </a:rPr>
              <a:t>Food inflation (0.437) was 30.7%</a:t>
            </a:r>
          </a:p>
          <a:p>
            <a:pPr lvl="1">
              <a:lnSpc>
                <a:spcPct val="100000"/>
              </a:lnSpc>
              <a:spcBef>
                <a:spcPts val="0"/>
              </a:spcBef>
              <a:spcAft>
                <a:spcPts val="600"/>
              </a:spcAft>
              <a:buFont typeface="Wingdings" panose="05000000000000000000" pitchFamily="2" charset="2"/>
              <a:buChar char="§"/>
            </a:pPr>
            <a:r>
              <a:rPr lang="en-CA" sz="2600" dirty="0">
                <a:latin typeface="Raleway" panose="020B0503030101060003" pitchFamily="34" charset="0"/>
                <a:ea typeface="Calibri" panose="020F0502020204030204" pitchFamily="34" charset="0"/>
                <a:cs typeface="Times New Roman" panose="02020603050405020304" pitchFamily="18" charset="0"/>
              </a:rPr>
              <a:t>Last month this was 30.1%</a:t>
            </a:r>
          </a:p>
          <a:p>
            <a:pPr lvl="1">
              <a:lnSpc>
                <a:spcPct val="100000"/>
              </a:lnSpc>
              <a:spcBef>
                <a:spcPts val="0"/>
              </a:spcBef>
              <a:spcAft>
                <a:spcPts val="600"/>
              </a:spcAft>
              <a:buFont typeface="Wingdings" panose="05000000000000000000" pitchFamily="2" charset="2"/>
              <a:buChar char="§"/>
            </a:pPr>
            <a:r>
              <a:rPr lang="en-CA" sz="2600" dirty="0">
                <a:latin typeface="Raleway" panose="020B0503030101060003" pitchFamily="34" charset="0"/>
                <a:ea typeface="Calibri" panose="020F0502020204030204" pitchFamily="34" charset="0"/>
                <a:cs typeface="Times New Roman" panose="02020603050405020304" pitchFamily="18" charset="0"/>
              </a:rPr>
              <a:t>Average over last 12 month was 17.5%</a:t>
            </a:r>
          </a:p>
          <a:p>
            <a:pPr lvl="1">
              <a:lnSpc>
                <a:spcPct val="100000"/>
              </a:lnSpc>
              <a:spcBef>
                <a:spcPts val="0"/>
              </a:spcBef>
              <a:spcAft>
                <a:spcPts val="600"/>
              </a:spcAft>
              <a:buFont typeface="Wingdings" panose="05000000000000000000" pitchFamily="2" charset="2"/>
              <a:buChar char="§"/>
            </a:pPr>
            <a:r>
              <a:rPr lang="en-GB" sz="2600" dirty="0">
                <a:latin typeface="Raleway" panose="020B0503030101060003" pitchFamily="34" charset="0"/>
                <a:ea typeface="Calibri" panose="020F0502020204030204" pitchFamily="34" charset="0"/>
                <a:cs typeface="Times New Roman" panose="02020603050405020304" pitchFamily="18" charset="0"/>
              </a:rPr>
              <a:t>Month-on-month Food inflation was 2.3%.</a:t>
            </a:r>
          </a:p>
          <a:p>
            <a:pPr marL="457200" lvl="1" indent="0">
              <a:lnSpc>
                <a:spcPct val="100000"/>
              </a:lnSpc>
              <a:spcBef>
                <a:spcPts val="0"/>
              </a:spcBef>
              <a:spcAft>
                <a:spcPts val="600"/>
              </a:spcAft>
              <a:buNone/>
            </a:pPr>
            <a:endParaRPr lang="en-CA" sz="900" dirty="0">
              <a:latin typeface="Raleway" panose="020B0503030101060003" pitchFamily="34" charset="0"/>
              <a:ea typeface="Calibri" panose="020F0502020204030204" pitchFamily="34" charset="0"/>
              <a:cs typeface="Times New Roman" panose="02020603050405020304" pitchFamily="18" charset="0"/>
            </a:endParaRPr>
          </a:p>
          <a:p>
            <a:pPr>
              <a:lnSpc>
                <a:spcPct val="100000"/>
              </a:lnSpc>
              <a:spcBef>
                <a:spcPts val="0"/>
              </a:spcBef>
              <a:spcAft>
                <a:spcPts val="600"/>
              </a:spcAft>
              <a:buFont typeface="Wingdings" panose="05000000000000000000" pitchFamily="2" charset="2"/>
              <a:buChar char="§"/>
            </a:pPr>
            <a:r>
              <a:rPr lang="en-CA" sz="2600" dirty="0">
                <a:latin typeface="Raleway" panose="020B0503030101060003" pitchFamily="34" charset="0"/>
                <a:ea typeface="Calibri" panose="020F0502020204030204" pitchFamily="34" charset="0"/>
                <a:cs typeface="Times New Roman" panose="02020603050405020304" pitchFamily="18" charset="0"/>
              </a:rPr>
              <a:t>Non-food Inflation (0.563)  was 29.1%</a:t>
            </a:r>
          </a:p>
          <a:p>
            <a:pPr lvl="1">
              <a:lnSpc>
                <a:spcPct val="100000"/>
              </a:lnSpc>
              <a:spcBef>
                <a:spcPts val="0"/>
              </a:spcBef>
              <a:spcAft>
                <a:spcPts val="600"/>
              </a:spcAft>
              <a:buFont typeface="Wingdings" panose="05000000000000000000" pitchFamily="2" charset="2"/>
              <a:buChar char="§"/>
            </a:pPr>
            <a:r>
              <a:rPr lang="en-CA" sz="2600" dirty="0">
                <a:latin typeface="Raleway" panose="020B0503030101060003" pitchFamily="34" charset="0"/>
                <a:ea typeface="Calibri" panose="020F0502020204030204" pitchFamily="34" charset="0"/>
                <a:cs typeface="Times New Roman" panose="02020603050405020304" pitchFamily="18" charset="0"/>
              </a:rPr>
              <a:t>Last month this was 25.7 %</a:t>
            </a:r>
          </a:p>
          <a:p>
            <a:pPr lvl="1">
              <a:lnSpc>
                <a:spcPct val="100000"/>
              </a:lnSpc>
              <a:spcBef>
                <a:spcPts val="0"/>
              </a:spcBef>
              <a:spcAft>
                <a:spcPts val="600"/>
              </a:spcAft>
              <a:buFont typeface="Wingdings" panose="05000000000000000000" pitchFamily="2" charset="2"/>
              <a:buChar char="§"/>
            </a:pPr>
            <a:r>
              <a:rPr lang="en-CA" sz="2600" dirty="0">
                <a:latin typeface="Raleway" panose="020B0503030101060003" pitchFamily="34" charset="0"/>
                <a:ea typeface="Calibri" panose="020F0502020204030204" pitchFamily="34" charset="0"/>
                <a:cs typeface="Times New Roman" panose="02020603050405020304" pitchFamily="18" charset="0"/>
              </a:rPr>
              <a:t>Average over last 12 month was 15.3%</a:t>
            </a:r>
          </a:p>
          <a:p>
            <a:pPr lvl="1">
              <a:lnSpc>
                <a:spcPct val="100000"/>
              </a:lnSpc>
              <a:spcBef>
                <a:spcPts val="0"/>
              </a:spcBef>
              <a:spcAft>
                <a:spcPts val="600"/>
              </a:spcAft>
              <a:buFont typeface="Wingdings" panose="05000000000000000000" pitchFamily="2" charset="2"/>
              <a:buChar char="§"/>
            </a:pPr>
            <a:r>
              <a:rPr lang="en-GB" sz="2600" dirty="0">
                <a:latin typeface="Raleway" panose="020B0503030101060003" pitchFamily="34" charset="0"/>
                <a:ea typeface="Calibri" panose="020F0502020204030204" pitchFamily="34" charset="0"/>
                <a:cs typeface="Times New Roman" panose="02020603050405020304" pitchFamily="18" charset="0"/>
              </a:rPr>
              <a:t>Month-on-month Non-Food inflation was 3.6%</a:t>
            </a:r>
          </a:p>
          <a:p>
            <a:pPr lvl="1">
              <a:lnSpc>
                <a:spcPct val="100000"/>
              </a:lnSpc>
              <a:spcBef>
                <a:spcPts val="0"/>
              </a:spcBef>
              <a:spcAft>
                <a:spcPts val="600"/>
              </a:spcAft>
              <a:buFont typeface="Wingdings" panose="05000000000000000000" pitchFamily="2" charset="2"/>
              <a:buChar char="§"/>
            </a:pPr>
            <a:endParaRPr lang="en-GB" dirty="0">
              <a:latin typeface="Raleway" panose="020B0503030101060003" pitchFamily="34" charset="0"/>
              <a:ea typeface="Calibri" panose="020F0502020204030204" pitchFamily="34" charset="0"/>
              <a:cs typeface="Times New Roman" panose="02020603050405020304" pitchFamily="18" charset="0"/>
            </a:endParaRPr>
          </a:p>
          <a:p>
            <a:pPr>
              <a:lnSpc>
                <a:spcPct val="100000"/>
              </a:lnSpc>
              <a:spcBef>
                <a:spcPts val="0"/>
              </a:spcBef>
              <a:spcAft>
                <a:spcPts val="600"/>
              </a:spcAft>
              <a:buFont typeface="Wingdings" panose="05000000000000000000" pitchFamily="2" charset="2"/>
              <a:buChar char="§"/>
            </a:pPr>
            <a:r>
              <a:rPr lang="en-GB" sz="2600" dirty="0">
                <a:latin typeface="Raleway" panose="020B0503030101060003" pitchFamily="34" charset="0"/>
                <a:ea typeface="Calibri" panose="020F0502020204030204" pitchFamily="34" charset="0"/>
                <a:cs typeface="Times New Roman" panose="02020603050405020304" pitchFamily="18" charset="0"/>
              </a:rPr>
              <a:t>Inflation for locally produced items was 29.2%</a:t>
            </a:r>
          </a:p>
          <a:p>
            <a:pPr>
              <a:lnSpc>
                <a:spcPct val="100000"/>
              </a:lnSpc>
              <a:spcBef>
                <a:spcPts val="0"/>
              </a:spcBef>
              <a:spcAft>
                <a:spcPts val="600"/>
              </a:spcAft>
              <a:buFont typeface="Wingdings" panose="05000000000000000000" pitchFamily="2" charset="2"/>
              <a:buChar char="§"/>
            </a:pPr>
            <a:r>
              <a:rPr lang="en-GB" sz="2600" dirty="0">
                <a:latin typeface="Raleway" panose="020B0503030101060003" pitchFamily="34" charset="0"/>
                <a:ea typeface="Calibri" panose="020F0502020204030204" pitchFamily="34" charset="0"/>
                <a:cs typeface="Times New Roman" panose="02020603050405020304" pitchFamily="18" charset="0"/>
              </a:rPr>
              <a:t>Inflation for imported items was 31.3%</a:t>
            </a:r>
          </a:p>
          <a:p>
            <a:pPr>
              <a:lnSpc>
                <a:spcPct val="100000"/>
              </a:lnSpc>
              <a:spcBef>
                <a:spcPts val="0"/>
              </a:spcBef>
              <a:spcAft>
                <a:spcPts val="600"/>
              </a:spcAft>
              <a:buFont typeface="Wingdings" panose="05000000000000000000" pitchFamily="2" charset="2"/>
              <a:buChar char="§"/>
            </a:pPr>
            <a:endParaRPr lang="en-CA" sz="2600" dirty="0">
              <a:latin typeface="Raleway" panose="020B0503030101060003" pitchFamily="34" charset="0"/>
            </a:endParaRPr>
          </a:p>
          <a:p>
            <a:pPr marL="0" indent="0">
              <a:lnSpc>
                <a:spcPct val="100000"/>
              </a:lnSpc>
              <a:spcBef>
                <a:spcPts val="0"/>
              </a:spcBef>
              <a:spcAft>
                <a:spcPts val="600"/>
              </a:spcAft>
              <a:buNone/>
            </a:pPr>
            <a:endParaRPr lang="en-GB" sz="2600" dirty="0">
              <a:latin typeface="Raleway" panose="020B0503030101060003" pitchFamily="34" charset="0"/>
              <a:ea typeface="Calibri" panose="020F0502020204030204" pitchFamily="34" charset="0"/>
              <a:cs typeface="Times New Roman" panose="02020603050405020304" pitchFamily="18" charset="0"/>
            </a:endParaRPr>
          </a:p>
          <a:p>
            <a:pPr>
              <a:lnSpc>
                <a:spcPct val="100000"/>
              </a:lnSpc>
              <a:spcBef>
                <a:spcPts val="0"/>
              </a:spcBef>
              <a:spcAft>
                <a:spcPts val="600"/>
              </a:spcAft>
              <a:buFont typeface="Wingdings" panose="05000000000000000000" pitchFamily="2" charset="2"/>
              <a:buChar char="§"/>
            </a:pPr>
            <a:endParaRPr lang="en-CA" sz="2600" dirty="0">
              <a:latin typeface="Raleway" panose="020B0503030101060003" pitchFamily="34" charset="0"/>
              <a:ea typeface="Calibri" panose="020F0502020204030204" pitchFamily="34" charset="0"/>
              <a:cs typeface="Times New Roman" panose="02020603050405020304" pitchFamily="18" charset="0"/>
            </a:endParaRPr>
          </a:p>
        </p:txBody>
      </p:sp>
      <p:sp>
        <p:nvSpPr>
          <p:cNvPr id="5" name="Slide Number Placeholder 1">
            <a:extLst>
              <a:ext uri="{FF2B5EF4-FFF2-40B4-BE49-F238E27FC236}">
                <a16:creationId xmlns:a16="http://schemas.microsoft.com/office/drawing/2014/main" xmlns="" id="{69849950-5FB8-43B4-AEC1-FA508394AB30}"/>
              </a:ext>
            </a:extLst>
          </p:cNvPr>
          <p:cNvSpPr txBox="1">
            <a:spLocks/>
          </p:cNvSpPr>
          <p:nvPr/>
        </p:nvSpPr>
        <p:spPr>
          <a:xfrm>
            <a:off x="5716827" y="6326532"/>
            <a:ext cx="30148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A54F868-F828-472F-BCFA-81EF005179B6}" type="slidenum">
              <a:rPr lang="en-GB" sz="1600" smtClean="0">
                <a:solidFill>
                  <a:schemeClr val="bg1"/>
                </a:solidFill>
              </a:rPr>
              <a:pPr/>
              <a:t>6</a:t>
            </a:fld>
            <a:endParaRPr lang="en-GB" sz="1600" dirty="0">
              <a:solidFill>
                <a:schemeClr val="bg1"/>
              </a:solidFill>
            </a:endParaRPr>
          </a:p>
        </p:txBody>
      </p:sp>
    </p:spTree>
    <p:extLst>
      <p:ext uri="{BB962C8B-B14F-4D97-AF65-F5344CB8AC3E}">
        <p14:creationId xmlns:p14="http://schemas.microsoft.com/office/powerpoint/2010/main" val="2305769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xmlns="" id="{3441143C-ED7F-4BDF-ABDC-25126C5B2B9D}"/>
              </a:ext>
            </a:extLst>
          </p:cNvPr>
          <p:cNvSpPr txBox="1">
            <a:spLocks/>
          </p:cNvSpPr>
          <p:nvPr/>
        </p:nvSpPr>
        <p:spPr>
          <a:xfrm>
            <a:off x="0" y="35622"/>
            <a:ext cx="12192000" cy="540000"/>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a:solidFill>
                  <a:srgbClr val="382873"/>
                </a:solidFill>
                <a:latin typeface="Crimson Text" panose="02000503000000000000" pitchFamily="2" charset="0"/>
                <a:ea typeface="Cambria" panose="02040503050406030204" pitchFamily="18" charset="0"/>
              </a:rPr>
              <a:t>Disaggregation of y</a:t>
            </a:r>
            <a:r>
              <a:rPr lang="en-GB" altLang="en-US" sz="3600" b="1" dirty="0">
                <a:solidFill>
                  <a:srgbClr val="382873"/>
                </a:solidFill>
                <a:latin typeface="Crimson Text" panose="02000503000000000000" pitchFamily="2" charset="0"/>
                <a:ea typeface="Cambria" panose="02040503050406030204" pitchFamily="18" charset="0"/>
              </a:rPr>
              <a:t>ear-on-year inflation by Division (2/2)</a:t>
            </a:r>
            <a:endParaRPr lang="en-US" altLang="en-US" sz="3600" b="1" dirty="0">
              <a:solidFill>
                <a:srgbClr val="382873"/>
              </a:solidFill>
              <a:latin typeface="Crimson Text" panose="02000503000000000000" pitchFamily="2" charset="0"/>
              <a:ea typeface="Cambria" panose="02040503050406030204" pitchFamily="18" charset="0"/>
            </a:endParaRPr>
          </a:p>
        </p:txBody>
      </p:sp>
      <p:sp>
        <p:nvSpPr>
          <p:cNvPr id="5" name="Slide Number Placeholder 1">
            <a:extLst>
              <a:ext uri="{FF2B5EF4-FFF2-40B4-BE49-F238E27FC236}">
                <a16:creationId xmlns:a16="http://schemas.microsoft.com/office/drawing/2014/main" xmlns="" id="{587A6AC2-0264-4A0E-8A06-F2927E68192B}"/>
              </a:ext>
            </a:extLst>
          </p:cNvPr>
          <p:cNvSpPr txBox="1">
            <a:spLocks/>
          </p:cNvSpPr>
          <p:nvPr/>
        </p:nvSpPr>
        <p:spPr>
          <a:xfrm>
            <a:off x="5716827" y="6326532"/>
            <a:ext cx="30148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A54F868-F828-472F-BCFA-81EF005179B6}" type="slidenum">
              <a:rPr lang="en-GB" sz="1600" smtClean="0">
                <a:solidFill>
                  <a:schemeClr val="bg1"/>
                </a:solidFill>
              </a:rPr>
              <a:pPr/>
              <a:t>7</a:t>
            </a:fld>
            <a:endParaRPr lang="en-GB" sz="1600" dirty="0">
              <a:solidFill>
                <a:schemeClr val="bg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131" y="713990"/>
            <a:ext cx="11501356" cy="5343250"/>
          </a:xfrm>
          <a:prstGeom prst="rect">
            <a:avLst/>
          </a:prstGeom>
        </p:spPr>
      </p:pic>
    </p:spTree>
    <p:extLst>
      <p:ext uri="{BB962C8B-B14F-4D97-AF65-F5344CB8AC3E}">
        <p14:creationId xmlns:p14="http://schemas.microsoft.com/office/powerpoint/2010/main" val="12635509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C1940A0E-F982-4776-A3BD-D9ACEC1FC99A}"/>
              </a:ext>
            </a:extLst>
          </p:cNvPr>
          <p:cNvSpPr>
            <a:spLocks noGrp="1"/>
          </p:cNvSpPr>
          <p:nvPr>
            <p:ph type="sldNum" sz="quarter" idx="12"/>
          </p:nvPr>
        </p:nvSpPr>
        <p:spPr>
          <a:xfrm>
            <a:off x="5730351" y="6303393"/>
            <a:ext cx="430674" cy="365125"/>
          </a:xfrm>
        </p:spPr>
        <p:txBody>
          <a:bodyPr/>
          <a:lstStyle/>
          <a:p>
            <a:fld id="{5A54F868-F828-472F-BCFA-81EF005179B6}" type="slidenum">
              <a:rPr lang="en-GB" sz="2800" smtClean="0">
                <a:solidFill>
                  <a:schemeClr val="bg1"/>
                </a:solidFill>
              </a:rPr>
              <a:t>8</a:t>
            </a:fld>
            <a:endParaRPr lang="en-GB" sz="2800" dirty="0">
              <a:solidFill>
                <a:schemeClr val="bg1"/>
              </a:solidFill>
            </a:endParaRPr>
          </a:p>
        </p:txBody>
      </p:sp>
      <p:sp>
        <p:nvSpPr>
          <p:cNvPr id="5" name="Title 1">
            <a:extLst>
              <a:ext uri="{FF2B5EF4-FFF2-40B4-BE49-F238E27FC236}">
                <a16:creationId xmlns:a16="http://schemas.microsoft.com/office/drawing/2014/main" xmlns="" id="{88B7B072-6BAF-4F41-BA30-91DE7239B332}"/>
              </a:ext>
            </a:extLst>
          </p:cNvPr>
          <p:cNvSpPr txBox="1">
            <a:spLocks/>
          </p:cNvSpPr>
          <p:nvPr/>
        </p:nvSpPr>
        <p:spPr>
          <a:xfrm>
            <a:off x="28579" y="49852"/>
            <a:ext cx="12242224" cy="48999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a:solidFill>
                  <a:srgbClr val="382873"/>
                </a:solidFill>
                <a:latin typeface="Crimson Text" panose="02000503000000000000" pitchFamily="2" charset="0"/>
                <a:ea typeface="Cambria" panose="02040503050406030204" pitchFamily="18" charset="0"/>
              </a:rPr>
              <a:t>Disaggregation of month-on-month inflation</a:t>
            </a:r>
            <a:endParaRPr lang="en-US" altLang="en-US" sz="3600" b="1" dirty="0">
              <a:solidFill>
                <a:srgbClr val="382873"/>
              </a:solidFill>
              <a:latin typeface="Crimson Text" panose="02000503000000000000" pitchFamily="2" charset="0"/>
              <a:ea typeface="Cambria" panose="02040503050406030204" pitchFamily="18" charset="0"/>
            </a:endParaRPr>
          </a:p>
        </p:txBody>
      </p:sp>
      <p:sp>
        <p:nvSpPr>
          <p:cNvPr id="6" name="Content Placeholder 7">
            <a:extLst>
              <a:ext uri="{FF2B5EF4-FFF2-40B4-BE49-F238E27FC236}">
                <a16:creationId xmlns:a16="http://schemas.microsoft.com/office/drawing/2014/main" xmlns="" id="{56005EE3-EB68-43F1-9F26-480B53870ACF}"/>
              </a:ext>
            </a:extLst>
          </p:cNvPr>
          <p:cNvSpPr txBox="1">
            <a:spLocks noChangeAspect="1"/>
          </p:cNvSpPr>
          <p:nvPr/>
        </p:nvSpPr>
        <p:spPr>
          <a:xfrm>
            <a:off x="5588000" y="1199211"/>
            <a:ext cx="6638834" cy="4968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000" indent="-180000">
              <a:lnSpc>
                <a:spcPct val="100000"/>
              </a:lnSpc>
              <a:spcBef>
                <a:spcPts val="0"/>
              </a:spcBef>
              <a:spcAft>
                <a:spcPts val="600"/>
              </a:spcAft>
              <a:buFont typeface="Wingdings" panose="05000000000000000000" pitchFamily="2" charset="2"/>
              <a:buChar char="§"/>
            </a:pPr>
            <a:endParaRPr lang="en-CA" dirty="0">
              <a:latin typeface="Raleway" panose="020B0503030101060003" pitchFamily="34" charset="0"/>
              <a:ea typeface="Calibri" panose="020F0502020204030204" pitchFamily="34" charset="0"/>
              <a:cs typeface="Times New Roman" panose="02020603050405020304" pitchFamily="18" charset="0"/>
            </a:endParaRPr>
          </a:p>
        </p:txBody>
      </p:sp>
      <p:sp>
        <p:nvSpPr>
          <p:cNvPr id="12" name="Content Placeholder 7">
            <a:extLst>
              <a:ext uri="{FF2B5EF4-FFF2-40B4-BE49-F238E27FC236}">
                <a16:creationId xmlns:a16="http://schemas.microsoft.com/office/drawing/2014/main" xmlns="" id="{F4789224-1568-44CE-BEC1-452E71C0EF01}"/>
              </a:ext>
            </a:extLst>
          </p:cNvPr>
          <p:cNvSpPr txBox="1">
            <a:spLocks noChangeAspect="1"/>
          </p:cNvSpPr>
          <p:nvPr/>
        </p:nvSpPr>
        <p:spPr>
          <a:xfrm>
            <a:off x="7806528" y="539843"/>
            <a:ext cx="4177554" cy="543233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buSzPct val="100000"/>
            </a:pPr>
            <a:endParaRPr lang="en-US" sz="1000" b="1" dirty="0">
              <a:latin typeface="+mj-lt"/>
              <a:ea typeface="Gill Sans" charset="0"/>
              <a:cs typeface="Gill Sans" charset="0"/>
            </a:endParaRPr>
          </a:p>
          <a:p>
            <a:pPr marL="0" indent="0">
              <a:lnSpc>
                <a:spcPct val="100000"/>
              </a:lnSpc>
              <a:spcBef>
                <a:spcPts val="0"/>
              </a:spcBef>
              <a:spcAft>
                <a:spcPts val="600"/>
              </a:spcAft>
              <a:buNone/>
            </a:pPr>
            <a:endParaRPr lang="en-GB" sz="2600" b="1" dirty="0">
              <a:latin typeface="+mj-lt"/>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703" y="539843"/>
            <a:ext cx="11316361" cy="5311260"/>
          </a:xfrm>
          <a:prstGeom prst="rect">
            <a:avLst/>
          </a:prstGeom>
        </p:spPr>
      </p:pic>
    </p:spTree>
    <p:extLst>
      <p:ext uri="{BB962C8B-B14F-4D97-AF65-F5344CB8AC3E}">
        <p14:creationId xmlns:p14="http://schemas.microsoft.com/office/powerpoint/2010/main" val="1707678652"/>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I April 2022_110522" id="{7B2D32C6-8E70-394F-942B-7DC8A546F255}" vid="{2016A1DC-744E-3A4E-8492-F4996A814598}"/>
    </a:ext>
  </a:extLst>
</a:theme>
</file>

<file path=ppt/theme/theme2.xml><?xml version="1.0" encoding="utf-8"?>
<a:theme xmlns:a="http://schemas.openxmlformats.org/drawingml/2006/main" name="Aangepast ontwerp">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I April 2022_110522" id="{7B2D32C6-8E70-394F-942B-7DC8A546F255}" vid="{13E3AB0D-38F0-C646-95E4-7434AB5E39BF}"/>
    </a:ext>
  </a:extLst>
</a:theme>
</file>

<file path=ppt/theme/theme3.xml><?xml version="1.0" encoding="utf-8"?>
<a:theme xmlns:a="http://schemas.openxmlformats.org/drawingml/2006/main" name="Office Theme">
  <a:themeElements>
    <a:clrScheme name="Custom 4">
      <a:dk1>
        <a:sysClr val="windowText" lastClr="000000"/>
      </a:dk1>
      <a:lt1>
        <a:sysClr val="window" lastClr="FFFFFF"/>
      </a:lt1>
      <a:dk2>
        <a:srgbClr val="002060"/>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I April 2022_110522" id="{7B2D32C6-8E70-394F-942B-7DC8A546F255}" vid="{018450C9-ECF0-0C4A-A6E7-6D73C2284719}"/>
    </a:ext>
  </a:extLst>
</a:theme>
</file>

<file path=ppt/theme/theme4.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19269</TotalTime>
  <Words>1488</Words>
  <Application>Microsoft Office PowerPoint</Application>
  <PresentationFormat>Widescreen</PresentationFormat>
  <Paragraphs>261</Paragraphs>
  <Slides>23</Slides>
  <Notes>21</Notes>
  <HiddenSlides>0</HiddenSlides>
  <MMClips>0</MMClips>
  <ScaleCrop>false</ScaleCrop>
  <HeadingPairs>
    <vt:vector size="8" baseType="variant">
      <vt:variant>
        <vt:lpstr>Fonts Used</vt:lpstr>
      </vt:variant>
      <vt:variant>
        <vt:i4>14</vt:i4>
      </vt:variant>
      <vt:variant>
        <vt:lpstr>Theme</vt:lpstr>
      </vt:variant>
      <vt:variant>
        <vt:i4>3</vt:i4>
      </vt:variant>
      <vt:variant>
        <vt:lpstr>Embedded OLE Servers</vt:lpstr>
      </vt:variant>
      <vt:variant>
        <vt:i4>1</vt:i4>
      </vt:variant>
      <vt:variant>
        <vt:lpstr>Slide Titles</vt:lpstr>
      </vt:variant>
      <vt:variant>
        <vt:i4>23</vt:i4>
      </vt:variant>
    </vt:vector>
  </HeadingPairs>
  <TitlesOfParts>
    <vt:vector size="41" baseType="lpstr">
      <vt:lpstr>Wingdings</vt:lpstr>
      <vt:lpstr>AkkoW01-Regular</vt:lpstr>
      <vt:lpstr>Raleway</vt:lpstr>
      <vt:lpstr>Mangal</vt:lpstr>
      <vt:lpstr>Crimson Text</vt:lpstr>
      <vt:lpstr>Cambria</vt:lpstr>
      <vt:lpstr>Arial</vt:lpstr>
      <vt:lpstr>Arial Rounded MT Bold</vt:lpstr>
      <vt:lpstr>Tw Cen MT</vt:lpstr>
      <vt:lpstr>Calibri</vt:lpstr>
      <vt:lpstr>American Typewriter</vt:lpstr>
      <vt:lpstr>Times New Roman</vt:lpstr>
      <vt:lpstr>Calibri Light</vt:lpstr>
      <vt:lpstr>Gill Sans</vt:lpstr>
      <vt:lpstr>Kantoorthema</vt:lpstr>
      <vt:lpstr>Aangepast ontwerp</vt:lpstr>
      <vt:lpstr>Office Theme</vt:lpstr>
      <vt:lpstr>Worksheet</vt:lpstr>
      <vt:lpstr>PRESS RELEASE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Additional Pointers for Household Decision Making  </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Laurent Smeets</dc:creator>
  <cp:lastModifiedBy>Microsoft account</cp:lastModifiedBy>
  <cp:revision>911</cp:revision>
  <cp:lastPrinted>2022-01-12T07:30:23Z</cp:lastPrinted>
  <dcterms:created xsi:type="dcterms:W3CDTF">2019-11-11T14:33:03Z</dcterms:created>
  <dcterms:modified xsi:type="dcterms:W3CDTF">2022-07-13T09:10:46Z</dcterms:modified>
</cp:coreProperties>
</file>