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673" r:id="rId2"/>
    <p:sldMasterId id="2147483685" r:id="rId3"/>
    <p:sldMasterId id="2147483698" r:id="rId4"/>
  </p:sldMasterIdLst>
  <p:notesMasterIdLst>
    <p:notesMasterId r:id="rId28"/>
  </p:notesMasterIdLst>
  <p:handoutMasterIdLst>
    <p:handoutMasterId r:id="rId29"/>
  </p:handoutMasterIdLst>
  <p:sldIdLst>
    <p:sldId id="333" r:id="rId5"/>
    <p:sldId id="257" r:id="rId6"/>
    <p:sldId id="258" r:id="rId7"/>
    <p:sldId id="269" r:id="rId8"/>
    <p:sldId id="287" r:id="rId9"/>
    <p:sldId id="259" r:id="rId10"/>
    <p:sldId id="355" r:id="rId11"/>
    <p:sldId id="263" r:id="rId12"/>
    <p:sldId id="356" r:id="rId13"/>
    <p:sldId id="357" r:id="rId14"/>
    <p:sldId id="317" r:id="rId15"/>
    <p:sldId id="326" r:id="rId16"/>
    <p:sldId id="365" r:id="rId17"/>
    <p:sldId id="364" r:id="rId18"/>
    <p:sldId id="331" r:id="rId19"/>
    <p:sldId id="341" r:id="rId20"/>
    <p:sldId id="319" r:id="rId21"/>
    <p:sldId id="320" r:id="rId22"/>
    <p:sldId id="354" r:id="rId23"/>
    <p:sldId id="330" r:id="rId24"/>
    <p:sldId id="363" r:id="rId25"/>
    <p:sldId id="334" r:id="rId26"/>
    <p:sldId id="300" r:id="rId27"/>
  </p:sldIdLst>
  <p:sldSz cx="24120475" cy="13716000"/>
  <p:notesSz cx="7019925" cy="9305925"/>
  <p:embeddedFontLst>
    <p:embeddedFont>
      <p:font typeface="AkkoW01-Regular" panose="020B0503060303060303" pitchFamily="34" charset="0"/>
      <p:regular r:id="rId30"/>
    </p:embeddedFont>
    <p:embeddedFont>
      <p:font typeface="Aptos Narrow" panose="020B0004020202020204" pitchFamily="34" charset="0"/>
      <p:regular r:id="rId31"/>
      <p:bold r:id="rId32"/>
      <p:italic r:id="rId33"/>
      <p:bold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Crimson Text" panose="02000503000000000000" pitchFamily="2" charset="77"/>
      <p:regular r:id="rId39"/>
      <p:bold r:id="rId40"/>
      <p:italic r:id="rId41"/>
      <p:boldItalic r:id="rId42"/>
    </p:embeddedFont>
    <p:embeddedFont>
      <p:font typeface="Raleway" pitchFamily="2" charset="77"/>
      <p:regular r:id="rId43"/>
      <p:bold r:id="rId44"/>
      <p:italic r:id="rId45"/>
      <p:boldItalic r:id="rId46"/>
    </p:embeddedFont>
    <p:embeddedFont>
      <p:font typeface="Tw Cen MT" panose="020B0602020104020603" pitchFamily="34" charset="77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1pPr>
    <a:lvl2pPr marL="907771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2pPr>
    <a:lvl3pPr marL="1815542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3pPr>
    <a:lvl4pPr marL="2723313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4pPr>
    <a:lvl5pPr marL="3631081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5pPr>
    <a:lvl6pPr marL="4538852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6pPr>
    <a:lvl7pPr marL="5446621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7pPr>
    <a:lvl8pPr marL="6354390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8pPr>
    <a:lvl9pPr marL="7262161" algn="l" defTabSz="1815542" rtl="0" eaLnBrk="1" latinLnBrk="0" hangingPunct="1">
      <a:defRPr sz="35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382873"/>
    <a:srgbClr val="E0E0E0"/>
    <a:srgbClr val="18A1CD"/>
    <a:srgbClr val="25136D"/>
    <a:srgbClr val="006994"/>
    <a:srgbClr val="006B3F"/>
    <a:srgbClr val="FC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574EC-4AEB-704C-A240-5FE53ACA1F35}" v="8" dt="2025-03-05T05:55:44.642"/>
    <p1510:client id="{507489E8-47FC-45AF-BFCD-BE1CEDBF4252}" v="5" dt="2025-03-05T07:14:24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714"/>
  </p:normalViewPr>
  <p:slideViewPr>
    <p:cSldViewPr snapToGrid="0">
      <p:cViewPr varScale="1">
        <p:scale>
          <a:sx n="40" d="100"/>
          <a:sy n="40" d="100"/>
        </p:scale>
        <p:origin x="115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font" Target="fonts/font1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rl Kyei" userId="6e04782a-5f7f-4018-8ced-f3b0b83cbf52" providerId="ADAL" clId="{507489E8-47FC-45AF-BFCD-BE1CEDBF4252}"/>
    <pc:docChg chg="modSld">
      <pc:chgData name="Pearl Kyei" userId="6e04782a-5f7f-4018-8ced-f3b0b83cbf52" providerId="ADAL" clId="{507489E8-47FC-45AF-BFCD-BE1CEDBF4252}" dt="2025-03-05T07:15:04.088" v="18" actId="208"/>
      <pc:docMkLst>
        <pc:docMk/>
      </pc:docMkLst>
      <pc:sldChg chg="addSp modSp mod">
        <pc:chgData name="Pearl Kyei" userId="6e04782a-5f7f-4018-8ced-f3b0b83cbf52" providerId="ADAL" clId="{507489E8-47FC-45AF-BFCD-BE1CEDBF4252}" dt="2025-03-05T07:15:04.088" v="18" actId="208"/>
        <pc:sldMkLst>
          <pc:docMk/>
          <pc:sldMk cId="1683668590" sldId="330"/>
        </pc:sldMkLst>
        <pc:spChg chg="add mod">
          <ac:chgData name="Pearl Kyei" userId="6e04782a-5f7f-4018-8ced-f3b0b83cbf52" providerId="ADAL" clId="{507489E8-47FC-45AF-BFCD-BE1CEDBF4252}" dt="2025-03-05T07:12:20.162" v="7" actId="1076"/>
          <ac:spMkLst>
            <pc:docMk/>
            <pc:sldMk cId="1683668590" sldId="330"/>
            <ac:spMk id="4" creationId="{43F8C177-571B-6169-C68A-8036BAF9A80F}"/>
          </ac:spMkLst>
        </pc:spChg>
        <pc:spChg chg="add mod">
          <ac:chgData name="Pearl Kyei" userId="6e04782a-5f7f-4018-8ced-f3b0b83cbf52" providerId="ADAL" clId="{507489E8-47FC-45AF-BFCD-BE1CEDBF4252}" dt="2025-03-05T07:12:26.923" v="8" actId="1076"/>
          <ac:spMkLst>
            <pc:docMk/>
            <pc:sldMk cId="1683668590" sldId="330"/>
            <ac:spMk id="5" creationId="{82C25272-CCA6-6B16-7E0C-F8CCFDB8283F}"/>
          </ac:spMkLst>
        </pc:spChg>
        <pc:spChg chg="add mod">
          <ac:chgData name="Pearl Kyei" userId="6e04782a-5f7f-4018-8ced-f3b0b83cbf52" providerId="ADAL" clId="{507489E8-47FC-45AF-BFCD-BE1CEDBF4252}" dt="2025-03-05T07:13:22.365" v="9"/>
          <ac:spMkLst>
            <pc:docMk/>
            <pc:sldMk cId="1683668590" sldId="330"/>
            <ac:spMk id="7" creationId="{18E3D2B7-6556-38B1-6410-817252CC2A7A}"/>
          </ac:spMkLst>
        </pc:spChg>
        <pc:spChg chg="add mod">
          <ac:chgData name="Pearl Kyei" userId="6e04782a-5f7f-4018-8ced-f3b0b83cbf52" providerId="ADAL" clId="{507489E8-47FC-45AF-BFCD-BE1CEDBF4252}" dt="2025-03-05T07:14:53.636" v="17" actId="208"/>
          <ac:spMkLst>
            <pc:docMk/>
            <pc:sldMk cId="1683668590" sldId="330"/>
            <ac:spMk id="10" creationId="{004AA621-E7C5-7CFD-5EB9-385D0A777884}"/>
          </ac:spMkLst>
        </pc:spChg>
        <pc:spChg chg="add mod">
          <ac:chgData name="Pearl Kyei" userId="6e04782a-5f7f-4018-8ced-f3b0b83cbf52" providerId="ADAL" clId="{507489E8-47FC-45AF-BFCD-BE1CEDBF4252}" dt="2025-03-05T07:15:04.088" v="18" actId="208"/>
          <ac:spMkLst>
            <pc:docMk/>
            <pc:sldMk cId="1683668590" sldId="330"/>
            <ac:spMk id="11" creationId="{2AA22C8C-E81F-060B-EB61-F6BE67E8DEF0}"/>
          </ac:spMkLst>
        </pc:spChg>
      </pc:sldChg>
    </pc:docChg>
  </pc:docChgLst>
  <pc:docChgLst>
    <pc:chgData name="Prof. Samuel Kobina Annim" userId="de221d1d-9cab-4488-8af4-6d60bf0b070e" providerId="ADAL" clId="{3E8574EC-4AEB-704C-A240-5FE53ACA1F35}"/>
    <pc:docChg chg="custSel modSld">
      <pc:chgData name="Prof. Samuel Kobina Annim" userId="de221d1d-9cab-4488-8af4-6d60bf0b070e" providerId="ADAL" clId="{3E8574EC-4AEB-704C-A240-5FE53ACA1F35}" dt="2025-03-05T08:23:38.414" v="56" actId="14100"/>
      <pc:docMkLst>
        <pc:docMk/>
      </pc:docMkLst>
      <pc:sldChg chg="modSp mod">
        <pc:chgData name="Prof. Samuel Kobina Annim" userId="de221d1d-9cab-4488-8af4-6d60bf0b070e" providerId="ADAL" clId="{3E8574EC-4AEB-704C-A240-5FE53ACA1F35}" dt="2025-03-05T08:23:38.414" v="56" actId="14100"/>
        <pc:sldMkLst>
          <pc:docMk/>
          <pc:sldMk cId="1390800283" sldId="326"/>
        </pc:sldMkLst>
        <pc:spChg chg="mod">
          <ac:chgData name="Prof. Samuel Kobina Annim" userId="de221d1d-9cab-4488-8af4-6d60bf0b070e" providerId="ADAL" clId="{3E8574EC-4AEB-704C-A240-5FE53ACA1F35}" dt="2025-03-05T08:23:38.414" v="56" actId="14100"/>
          <ac:spMkLst>
            <pc:docMk/>
            <pc:sldMk cId="1390800283" sldId="326"/>
            <ac:spMk id="5" creationId="{3441143C-ED7F-4BDF-ABDC-25126C5B2B9D}"/>
          </ac:spMkLst>
        </pc:spChg>
      </pc:sldChg>
      <pc:sldChg chg="delSp mod">
        <pc:chgData name="Prof. Samuel Kobina Annim" userId="de221d1d-9cab-4488-8af4-6d60bf0b070e" providerId="ADAL" clId="{3E8574EC-4AEB-704C-A240-5FE53ACA1F35}" dt="2025-03-05T08:21:03.108" v="3" actId="478"/>
        <pc:sldMkLst>
          <pc:docMk/>
          <pc:sldMk cId="1683668590" sldId="330"/>
        </pc:sldMkLst>
        <pc:inkChg chg="del">
          <ac:chgData name="Prof. Samuel Kobina Annim" userId="de221d1d-9cab-4488-8af4-6d60bf0b070e" providerId="ADAL" clId="{3E8574EC-4AEB-704C-A240-5FE53ACA1F35}" dt="2025-03-05T08:20:55.779" v="0" actId="478"/>
          <ac:inkMkLst>
            <pc:docMk/>
            <pc:sldMk cId="1683668590" sldId="330"/>
            <ac:inkMk id="17" creationId="{9094E244-5D8D-E515-D05A-3D9F40CE7088}"/>
          </ac:inkMkLst>
        </pc:inkChg>
        <pc:inkChg chg="del">
          <ac:chgData name="Prof. Samuel Kobina Annim" userId="de221d1d-9cab-4488-8af4-6d60bf0b070e" providerId="ADAL" clId="{3E8574EC-4AEB-704C-A240-5FE53ACA1F35}" dt="2025-03-05T08:21:01.169" v="2" actId="478"/>
          <ac:inkMkLst>
            <pc:docMk/>
            <pc:sldMk cId="1683668590" sldId="330"/>
            <ac:inkMk id="20" creationId="{7AC31324-0134-191D-946B-706E00004EDC}"/>
          </ac:inkMkLst>
        </pc:inkChg>
        <pc:inkChg chg="del">
          <ac:chgData name="Prof. Samuel Kobina Annim" userId="de221d1d-9cab-4488-8af4-6d60bf0b070e" providerId="ADAL" clId="{3E8574EC-4AEB-704C-A240-5FE53ACA1F35}" dt="2025-03-05T08:20:59.296" v="1" actId="478"/>
          <ac:inkMkLst>
            <pc:docMk/>
            <pc:sldMk cId="1683668590" sldId="330"/>
            <ac:inkMk id="24" creationId="{6A3A201F-8D0D-CE2D-0C0A-969FF7DC3ECC}"/>
          </ac:inkMkLst>
        </pc:inkChg>
        <pc:inkChg chg="del">
          <ac:chgData name="Prof. Samuel Kobina Annim" userId="de221d1d-9cab-4488-8af4-6d60bf0b070e" providerId="ADAL" clId="{3E8574EC-4AEB-704C-A240-5FE53ACA1F35}" dt="2025-03-05T08:21:03.108" v="3" actId="478"/>
          <ac:inkMkLst>
            <pc:docMk/>
            <pc:sldMk cId="1683668590" sldId="330"/>
            <ac:inkMk id="30" creationId="{94677A9F-C04F-5289-DAA6-8E5A1D84ADDE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2733" cy="467230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553" y="1"/>
            <a:ext cx="3042733" cy="467230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19E196BD-3462-4D75-9453-B7D4980A95BE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8695"/>
            <a:ext cx="3042733" cy="467230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553" y="8838695"/>
            <a:ext cx="3042733" cy="467230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DD1E8DCE-090D-4639-9855-3F0D1FAE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07:33:20.2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8T07:34:5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24575,'0'-21'0,"0"-18"0,0-12 0,0 2-8191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1T06:25:38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1T06:25:58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1T06:27:29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15072,'-7'0'0,"2"0"0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1968" cy="466912"/>
          </a:xfrm>
          <a:prstGeom prst="rect">
            <a:avLst/>
          </a:prstGeom>
        </p:spPr>
        <p:txBody>
          <a:bodyPr vert="horz" lIns="96767" tIns="48384" rIns="96767" bIns="4838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6333" y="1"/>
            <a:ext cx="3041968" cy="466912"/>
          </a:xfrm>
          <a:prstGeom prst="rect">
            <a:avLst/>
          </a:prstGeom>
        </p:spPr>
        <p:txBody>
          <a:bodyPr vert="horz" lIns="96767" tIns="48384" rIns="96767" bIns="48384" rtlCol="0"/>
          <a:lstStyle>
            <a:lvl1pPr algn="r">
              <a:defRPr sz="1300"/>
            </a:lvl1pPr>
          </a:lstStyle>
          <a:p>
            <a:fld id="{84616A3F-A300-41B5-B3CB-DA568940D511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1163638"/>
            <a:ext cx="55213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67" tIns="48384" rIns="96767" bIns="48384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994" y="4478477"/>
            <a:ext cx="5615940" cy="3664208"/>
          </a:xfrm>
          <a:prstGeom prst="rect">
            <a:avLst/>
          </a:prstGeom>
        </p:spPr>
        <p:txBody>
          <a:bodyPr vert="horz" lIns="96767" tIns="48384" rIns="96767" bIns="48384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6911"/>
          </a:xfrm>
          <a:prstGeom prst="rect">
            <a:avLst/>
          </a:prstGeom>
        </p:spPr>
        <p:txBody>
          <a:bodyPr vert="horz" lIns="96767" tIns="48384" rIns="96767" bIns="4838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6911"/>
          </a:xfrm>
          <a:prstGeom prst="rect">
            <a:avLst/>
          </a:prstGeom>
        </p:spPr>
        <p:txBody>
          <a:bodyPr vert="horz" lIns="96767" tIns="48384" rIns="96767" bIns="48384" rtlCol="0" anchor="b"/>
          <a:lstStyle>
            <a:lvl1pPr algn="r">
              <a:defRPr sz="1300"/>
            </a:lvl1pPr>
          </a:lstStyle>
          <a:p>
            <a:fld id="{D16612D9-2455-4B10-88F2-93270A67D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1pPr>
    <a:lvl2pPr marL="907771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2pPr>
    <a:lvl3pPr marL="1815542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3pPr>
    <a:lvl4pPr marL="2723313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4pPr>
    <a:lvl5pPr marL="3631081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5pPr>
    <a:lvl6pPr marL="4538852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6pPr>
    <a:lvl7pPr marL="5446621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7pPr>
    <a:lvl8pPr marL="6354390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8pPr>
    <a:lvl9pPr marL="7262161" algn="l" defTabSz="1815542" rtl="0" eaLnBrk="1" latinLnBrk="0" hangingPunct="1">
      <a:defRPr sz="2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17729">
              <a:defRPr/>
            </a:pPr>
            <a:fld id="{AEB0C2A6-33E7-4D78-8CED-DE0A5E3F5E0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817729">
                <a:defRPr/>
              </a:pPr>
              <a:t>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537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cs typeface="Calibri"/>
              </a:rPr>
              <a:t>Month-on-month food inflation recorded a disinflation for the third consecutive month with a drop by 1.0 percentage points between December 2024 and February 2025.</a:t>
            </a:r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cs typeface="Calibri"/>
            </a:endParaRPr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cs typeface="Calibri"/>
              </a:rPr>
              <a:t>Month-on-month non-food inflation returns to a downward trend with a decrease of 0.6 percentage points between January 2025 and February 2025.</a:t>
            </a:r>
            <a:endParaRPr lang="en-GB" sz="180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885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cs typeface="Calibri"/>
              </a:rPr>
              <a:t>Three divisions [Food and Non-Alcoholic Beverages (28.1%); Alcoholic beverages, tobacco and narcotics (25.6%); and Housing, water, electricity, gas and other fuels (24.3%)] recorded year-on-year rates of inflation higher than the overall inflation (23.1%).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cs typeface="Calibri"/>
              </a:rPr>
              <a:t>Only one division Food and Non-Alcoholic Beverages (1.8%) recorded month-on-month inflation rate higher than the overall rate (1.3%).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72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Raleway" panose="020B0503030101060003" pitchFamily="34" charset="0"/>
              </a:rPr>
              <a:t>The share of food and non-alcoholic beverages is more than half (53.6%) for the third consecutive month.</a:t>
            </a:r>
          </a:p>
          <a:p>
            <a:endParaRPr lang="en-GB" dirty="0">
              <a:latin typeface="Raleway" panose="020B0503030101060003" pitchFamily="34" charset="0"/>
            </a:endParaRPr>
          </a:p>
          <a:p>
            <a:r>
              <a:rPr lang="en-GB" dirty="0">
                <a:latin typeface="Raleway" panose="020B0503030101060003" pitchFamily="34" charset="0"/>
              </a:rPr>
              <a:t>Four divisions (Food and Non-Alcoholic Beverages, Housing, Water, Electricity, Gas and Other Fuels, Transport and Clothing and Footwear) had a share of exactly four-fifths (80.0%) of annual inflation in January 2025.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52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Vegetables, Tubers and Plantains were the main drivers of both annual (4.3 percentage points of the overall annual food inflation of 2</a:t>
            </a:r>
            <a:r>
              <a:rPr lang="en-US" dirty="0"/>
              <a:t>8.1</a:t>
            </a:r>
            <a:r>
              <a:rPr lang="en-GH" dirty="0"/>
              <a:t>%) and monthly food inflation (0.</a:t>
            </a:r>
            <a:r>
              <a:rPr lang="en-US" dirty="0"/>
              <a:t>2</a:t>
            </a:r>
            <a:r>
              <a:rPr lang="en-GH" dirty="0"/>
              <a:t> percentage points of the overall monthly food inflation of </a:t>
            </a:r>
            <a:r>
              <a:rPr lang="en-US" dirty="0"/>
              <a:t>1.3</a:t>
            </a:r>
            <a:r>
              <a:rPr lang="en-GH" dirty="0"/>
              <a:t>%)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99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A7DE0-2A37-87E7-FAD6-A79B6DE9D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1A5F602-73D8-BAD8-53CF-241479529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49F824D-0F8F-B8A5-EF1A-3151D2864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Raleway"/>
              </a:rPr>
              <a:t>Annual inflation rates for Vegetables, Tubers and Plantain of  45.5 percent retains its dominance as the driver of food inflation.</a:t>
            </a:r>
          </a:p>
          <a:p>
            <a:pPr marL="0" marR="0" lvl="0" indent="0" algn="l" defTabSz="915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Raleway"/>
            </a:endParaRPr>
          </a:p>
          <a:p>
            <a:pPr marL="0" marR="0" lvl="0" indent="0" algn="l" defTabSz="915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Raleway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826EAC-5932-693A-DE7D-94C2D57F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426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Upper West Region (35.5%) recorded the highest rate of inflation and Volta Region the lowest (18.1%).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Nine regions [Upper West (35.5%); Savannah (33.9%); Upper East (32.3%); Western North (26.6%); Northern (25.0%); Oti (25.8%); Central (25.1%); and Ashanti (24.5%)] recorded inflation rates higher than the overall (23.1%).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Upper West Region(49.9%) recorded the highest food inflation which was about 2.7 times as high as the rate recorded in Volta Region which had the lowest rate (18.0%)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+mn-lt"/>
              </a:rPr>
              <a:t>Upper East Region (32.7%) recorded the highest non-food inflation which was more than 2.6 times as high as the rate for Bono East (12.5%), the lowest.</a:t>
            </a:r>
          </a:p>
          <a:p>
            <a:pPr defTabSz="915406"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304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Upper West Region, three divisions [Housing, Water, Electricity, Gas and Other Fuels (119.7%); Education Services (60.6%) and Food and Non-Alcoholic beverages (49.8%) recorded a rate of inflation higher than the regional overall rate (3%).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Upper West Region, four sub-classes of food, which was led by Fish and Other Seafoods </a:t>
            </a:r>
            <a:r>
              <a:rPr lang="en-GB" sz="1200" dirty="0">
                <a:latin typeface="Raleway"/>
              </a:rPr>
              <a:t>(73.9%) recorded rates higher than the Region’s overall food inflation of 49.8% percent. </a:t>
            </a: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5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H" dirty="0"/>
              <a:t>Year-on-year consumer rate of inflation for February 2025 was 23.1 percent representing a 0.4 percentage point decrease relative to the rate recorded in February 202y (23.1%).</a:t>
            </a:r>
          </a:p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35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month-on-month inflation drops decreased by 0.4 percentage points from 1.7 percent to 1.3 percent  in February 2025...</a:t>
            </a:r>
          </a:p>
          <a:p>
            <a:endParaRPr lang="en-US" dirty="0"/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Month-on-month food inflation decreased by 0.2 percentage points from 2.0 percent to 1.8 percent in February 2025.</a:t>
            </a:r>
          </a:p>
          <a:p>
            <a:endParaRPr lang="en-US" dirty="0"/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Month-on-month non-food inflation decreases by 0.5 percentage points from 1.4 percent to 0.9 percent in February 2025.</a:t>
            </a:r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019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ea typeface="Calibri"/>
                <a:cs typeface="Calibri"/>
              </a:rPr>
              <a:t>Over a quarter (87) of the items recorded prices higher than the national rate of inflation (23.1%). This was dominated by local food items (47) and followed by imported non-food items (16 items).</a:t>
            </a:r>
            <a:endParaRPr lang="en-GB" sz="2400" dirty="0">
              <a:latin typeface="+mn-lt"/>
              <a:cs typeface="Calibri"/>
            </a:endParaRPr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latin typeface="+mn-lt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8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7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+mn-lt"/>
                <a:cs typeface="Calibri"/>
              </a:rPr>
              <a:t>In the list of the top 25 items with significant weights that is greater than one, Yam and Fresh Tomatoes recorded the highest upward price changes for both year-on-year and month-month with 72.9 percent and 4.7 percent, and 43.3 percent and 6.5 percent, respectively.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947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H" dirty="0"/>
              <a:t> Ginger, Okro(Fresh) and Dried Pepper (Red) were the top three items that recorded a highest year-on-year price changes of 133.5 percent, 97.8 percent and 84.3 percent respectiviely.</a:t>
            </a:r>
          </a:p>
          <a:p>
            <a:endParaRPr lang="en-GH" dirty="0"/>
          </a:p>
          <a:p>
            <a:r>
              <a:rPr lang="en-GH" dirty="0"/>
              <a:t>Fresh Okro (11.1%) recorded the highest month-on-month price increases followed by Ginger (9.9%) and Garden Eggs (5.4%). </a:t>
            </a:r>
          </a:p>
          <a:p>
            <a:endParaRPr lang="en-GH" dirty="0"/>
          </a:p>
          <a:p>
            <a:r>
              <a:rPr lang="en-GB" dirty="0"/>
              <a:t>The only two items with significant weight in the list of the top 20 items with the highest price increases are Y</a:t>
            </a:r>
            <a:r>
              <a:rPr lang="en-GH" dirty="0"/>
              <a:t>am (1.6)  Fresh Tomatoes (1.2), which recorded respective upward price changes of 74.4 percent and 42.2 percent.</a:t>
            </a:r>
          </a:p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39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817729">
              <a:defRPr/>
            </a:pPr>
            <a:fld id="{D16612D9-2455-4B10-88F2-93270A67D0F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1817729">
                <a:defRPr/>
              </a:pPr>
              <a:t>21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0909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7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5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cs typeface="Calibri"/>
              </a:rPr>
              <a:t>Year-on-year rate of inflation further slows down by 0.4 percentage points and month-on-month also further decreases by 0.4 percentage points in February 2025.</a:t>
            </a:r>
          </a:p>
          <a:p>
            <a:pPr marL="0" marR="0" lvl="0" indent="0" algn="l" defTabSz="915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cs typeface="Calibri"/>
            </a:endParaRPr>
          </a:p>
          <a:p>
            <a:pPr marL="0" marR="0" lvl="0" indent="0" algn="l" defTabSz="915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cs typeface="Calibri"/>
              </a:rPr>
              <a:t>Both Y-o-Y and M-o-M records disinflation for the second consecutive month in 2025, though marginally.</a:t>
            </a:r>
          </a:p>
          <a:p>
            <a:pPr defTabSz="915406">
              <a:defRPr/>
            </a:pPr>
            <a:endParaRPr lang="en-GB" sz="2400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6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Despite the further slow down in the rate on inflation in February 2025 (23.1%), it is the third highest in the last ten months as it levels up with the rate in May 2024.</a:t>
            </a:r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Overall month-on-month inflation records a third consecutive month of a decline by halving the rate of inflation recorded in November 2024 (2.6%)</a:t>
            </a:r>
            <a:endParaRPr lang="en-GB" sz="2000" dirty="0">
              <a:cs typeface="Calibri"/>
            </a:endParaRPr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7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49300" y="1163638"/>
            <a:ext cx="5521325" cy="31400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  <a:p>
            <a:r>
              <a:rPr lang="en-GB" sz="2000" dirty="0"/>
              <a:t>The difference between food (28.1%) and non-food inflation (18.8%) was 9.3 percentage points.</a:t>
            </a:r>
          </a:p>
          <a:p>
            <a:endParaRPr lang="en-GB" sz="2000" dirty="0"/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Both year-on-year and month-on-month food inflation increase in February 2025 by 0.2 and 0.4 percentage points respectively.  </a:t>
            </a:r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/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/>
              <a:t>Month-on-month food inflation (1.8%) is higher than non-food inflation (0.9%) by 0.7 percentage points</a:t>
            </a:r>
          </a:p>
          <a:p>
            <a:endParaRPr lang="en-GB" sz="2000" dirty="0"/>
          </a:p>
          <a:p>
            <a:r>
              <a:rPr lang="en-GB" sz="2000" dirty="0"/>
              <a:t>The difference between inflation for locally produced items (25.1%) and imported items (18.5%) is 6.6 percentage points.</a:t>
            </a:r>
          </a:p>
          <a:p>
            <a:endParaRPr lang="en-GB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36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cs typeface="Calibri" panose="020F0502020204030204"/>
              </a:rPr>
              <a:t>Year-on-year food inflation decreases for the first time in the last five months though marginally.</a:t>
            </a:r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cs typeface="Calibri" panose="020F0502020204030204"/>
            </a:endParaRPr>
          </a:p>
          <a:p>
            <a:r>
              <a:rPr lang="en-GB" sz="1800" dirty="0">
                <a:cs typeface="Calibri" panose="020F0502020204030204"/>
              </a:rPr>
              <a:t>Year-on-year non-food inflation slows down for the fifth consecutive month though marginally.</a:t>
            </a:r>
          </a:p>
          <a:p>
            <a:pPr marL="0" marR="0" lvl="0" indent="0" algn="l" defTabSz="1815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7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02EE2-0482-4E5A-8286-345E63C66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5060" y="2244726"/>
            <a:ext cx="18090356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763E77-8784-4206-8D91-8426BA3F1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5060" y="7204076"/>
            <a:ext cx="18090356" cy="33115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7" indent="0" algn="ctr">
              <a:buNone/>
              <a:defRPr sz="1600"/>
            </a:lvl4pPr>
            <a:lvl5pPr marL="1828756" indent="0" algn="ctr">
              <a:buNone/>
              <a:defRPr sz="1600"/>
            </a:lvl5pPr>
            <a:lvl6pPr marL="2285945" indent="0" algn="ctr">
              <a:buNone/>
              <a:defRPr sz="1600"/>
            </a:lvl6pPr>
            <a:lvl7pPr marL="2743134" indent="0" algn="ctr">
              <a:buNone/>
              <a:defRPr sz="1600"/>
            </a:lvl7pPr>
            <a:lvl8pPr marL="3200323" indent="0" algn="ctr">
              <a:buNone/>
              <a:defRPr sz="1600"/>
            </a:lvl8pPr>
            <a:lvl9pPr marL="3657511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58B38C-EFF7-413F-BA73-6D30FCEC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7589-CF2B-44E8-89AD-0991846E26B2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D0FFD9-12C2-4341-A4CA-8EAB623B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AB7B4-8A41-446F-A7A6-97347E42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B595B76-562B-44E5-9969-79BEE9074E61}"/>
              </a:ext>
            </a:extLst>
          </p:cNvPr>
          <p:cNvSpPr/>
          <p:nvPr userDrawn="1"/>
        </p:nvSpPr>
        <p:spPr>
          <a:xfrm>
            <a:off x="2" y="0"/>
            <a:ext cx="24120475" cy="137160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75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6EC28B-FDEF-4D2B-B836-F45B6134AE41}"/>
              </a:ext>
            </a:extLst>
          </p:cNvPr>
          <p:cNvSpPr txBox="1"/>
          <p:nvPr userDrawn="1"/>
        </p:nvSpPr>
        <p:spPr>
          <a:xfrm>
            <a:off x="122488" y="1641040"/>
            <a:ext cx="23875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</a:t>
            </a:r>
          </a:p>
          <a:p>
            <a:pPr algn="ctr"/>
            <a:r>
              <a:rPr lang="en-GB" sz="6000" b="1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RELEASE</a:t>
            </a:r>
          </a:p>
        </p:txBody>
      </p:sp>
      <p:pic>
        <p:nvPicPr>
          <p:cNvPr id="13" name="Afbeelding 12" descr="Afbeelding met tekst, boek&#10;&#10;Automatisch gegenereerde beschrijving">
            <a:extLst>
              <a:ext uri="{FF2B5EF4-FFF2-40B4-BE49-F238E27FC236}">
                <a16:creationId xmlns:a16="http://schemas.microsoft.com/office/drawing/2014/main" id="{F430C907-0E0B-4BF8-B2E8-937406AE6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71" y="501962"/>
            <a:ext cx="6804977" cy="5717704"/>
          </a:xfrm>
          <a:prstGeom prst="rect">
            <a:avLst/>
          </a:prstGeom>
        </p:spPr>
      </p:pic>
      <p:pic>
        <p:nvPicPr>
          <p:cNvPr id="15" name="Afbeelding 14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6ABD3FB0-C4FE-40A4-AD35-947352C9B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762" y="641760"/>
            <a:ext cx="5726047" cy="57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77693-E8DC-4F71-9B53-693EE24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720" y="3419481"/>
            <a:ext cx="20803910" cy="5705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FDF14-35DE-4AB8-ADEA-48752CD8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5720" y="9178931"/>
            <a:ext cx="20803910" cy="30003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E0CB26-E796-4FB4-9934-995ADC12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979-2811-4478-BF06-CB50323A9E18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64F2E-3DE3-4EC7-97C9-2CE840E4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39161B-D7C7-4503-9E50-573C848F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2839D-2206-4DB9-8C62-BA102A65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128228-AA6B-4180-80CD-5DD58603A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8283" y="3651252"/>
            <a:ext cx="10251202" cy="87026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254E08-43A5-47C4-81A9-B31965B6A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10990" y="3651252"/>
            <a:ext cx="10251202" cy="87026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E49524-EB64-4470-AECC-090735D3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64DC-158E-4BB5-9C6C-33D97F155F71}" type="datetime1">
              <a:rPr lang="en-US" smtClean="0"/>
              <a:t>3/5/25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885207-60E6-4662-AC31-9FB3C35F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0DF29A-2B98-48E5-9B80-1AA4FB13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9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4D995-F629-40E1-9BFA-BE6FC447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4" y="730255"/>
            <a:ext cx="20803910" cy="265112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391238-ECC1-47F0-A386-5B3034FC6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1429" y="3362326"/>
            <a:ext cx="10204091" cy="1647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5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3" indent="0">
              <a:buNone/>
              <a:defRPr sz="1600" b="1"/>
            </a:lvl8pPr>
            <a:lvl9pPr marL="3657511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2C6D1C-DAA8-4C20-B7D3-2DCBA7D45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1429" y="5010150"/>
            <a:ext cx="10204091" cy="73691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04AC124-A542-4C28-8C2A-F86BC4798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10990" y="3362326"/>
            <a:ext cx="10254344" cy="1647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5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3" indent="0">
              <a:buNone/>
              <a:defRPr sz="1600" b="1"/>
            </a:lvl8pPr>
            <a:lvl9pPr marL="3657511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AB7C6B-FBE7-47ED-855B-51372C5DF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10990" y="5010150"/>
            <a:ext cx="10254344" cy="73691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8AF54B-A2D1-4EF2-82DD-50DF557A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2A0B-DF02-4615-8DCA-B21970DC185E}" type="datetime1">
              <a:rPr lang="en-US" smtClean="0"/>
              <a:t>3/5/25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B63B45D-CE24-491D-A8C3-25037AA7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BADE8F-3669-423E-BF65-6F85B806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0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91912-C215-4752-8103-057E271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F6D7F4-B9D8-4536-BFCD-4E6490E2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4C61-CAE0-43AF-9855-8D8CACF89676}" type="datetime1">
              <a:rPr lang="en-US" smtClean="0"/>
              <a:t>3/5/25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648D00D-EB3D-471A-9043-0271CAC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D026EF-0740-433B-A0C0-73265A7B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7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817220-86C2-4A41-B42E-DEEDE443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46A8-ECD4-409E-8F86-9765922EE5AE}" type="datetime1">
              <a:rPr lang="en-US" smtClean="0"/>
              <a:t>3/5/25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8044D9C-826B-4898-A07C-4291F588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2949E6-996C-42FE-AFFA-F97E5757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7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D673B-EA8F-4D30-A775-7D1061C1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8C8935-A843-45F4-9EE5-78C34E0E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344" y="1974855"/>
            <a:ext cx="1221099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F2FD77A-31BD-46A6-90D8-C615B14E6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7" indent="0">
              <a:buNone/>
              <a:defRPr sz="1000"/>
            </a:lvl4pPr>
            <a:lvl5pPr marL="1828756" indent="0">
              <a:buNone/>
              <a:defRPr sz="1000"/>
            </a:lvl5pPr>
            <a:lvl6pPr marL="2285945" indent="0">
              <a:buNone/>
              <a:defRPr sz="1000"/>
            </a:lvl6pPr>
            <a:lvl7pPr marL="2743134" indent="0">
              <a:buNone/>
              <a:defRPr sz="1000"/>
            </a:lvl7pPr>
            <a:lvl8pPr marL="3200323" indent="0">
              <a:buNone/>
              <a:defRPr sz="1000"/>
            </a:lvl8pPr>
            <a:lvl9pPr marL="3657511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DBCEBB-EC7D-462E-939B-748A0DDE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363B-2D5A-45BA-B802-DC1324C8D846}" type="datetime1">
              <a:rPr lang="en-US" smtClean="0"/>
              <a:t>3/5/25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B0B17F-D1C9-40D4-9910-6C29FB9C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2050A7-9E83-4255-9A3E-04F452DF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23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91828-7D2B-4254-B706-B7C5DC5F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505B510-19D4-4A55-BE30-9DC82B062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254344" y="1974855"/>
            <a:ext cx="1221099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7" indent="0">
              <a:buNone/>
              <a:defRPr sz="2000"/>
            </a:lvl4pPr>
            <a:lvl5pPr marL="1828756" indent="0">
              <a:buNone/>
              <a:defRPr sz="2000"/>
            </a:lvl5pPr>
            <a:lvl6pPr marL="2285945" indent="0">
              <a:buNone/>
              <a:defRPr sz="2000"/>
            </a:lvl6pPr>
            <a:lvl7pPr marL="2743134" indent="0">
              <a:buNone/>
              <a:defRPr sz="2000"/>
            </a:lvl7pPr>
            <a:lvl8pPr marL="3200323" indent="0">
              <a:buNone/>
              <a:defRPr sz="2000"/>
            </a:lvl8pPr>
            <a:lvl9pPr marL="365751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E8A9FC-E459-4ACC-8670-CB43BE6E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7" indent="0">
              <a:buNone/>
              <a:defRPr sz="1000"/>
            </a:lvl4pPr>
            <a:lvl5pPr marL="1828756" indent="0">
              <a:buNone/>
              <a:defRPr sz="1000"/>
            </a:lvl5pPr>
            <a:lvl6pPr marL="2285945" indent="0">
              <a:buNone/>
              <a:defRPr sz="1000"/>
            </a:lvl6pPr>
            <a:lvl7pPr marL="2743134" indent="0">
              <a:buNone/>
              <a:defRPr sz="1000"/>
            </a:lvl7pPr>
            <a:lvl8pPr marL="3200323" indent="0">
              <a:buNone/>
              <a:defRPr sz="1000"/>
            </a:lvl8pPr>
            <a:lvl9pPr marL="3657511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A9A0F6-5F99-49CA-8DEC-84BF3AB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05B1-95C2-4665-986A-9477614455E7}" type="datetime1">
              <a:rPr lang="en-US" smtClean="0"/>
              <a:t>3/5/25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37CD8C-B829-49C4-8CEA-086A3640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CF9C3A-F065-4816-92A8-7FE52830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C9E27-9954-4557-A9FA-4AF62E2F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B12E94-E452-40B3-AFA9-52CF10CF8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47990E-0B39-463F-81C9-CC7DAD8F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09F7-040D-49F3-9057-573ED8AF9DCE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5F2EBA-525F-47EE-A48D-A8CA7395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EB77B8-E5CB-4905-B7B2-83BD64D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8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69A613-2383-4705-94FC-583F00A63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261215" y="730250"/>
            <a:ext cx="5200977" cy="11623676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AFBCD3-FB14-4889-9F8E-C150F86D3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58283" y="730250"/>
            <a:ext cx="15301426" cy="1162367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D4B336-2183-4675-967B-C2EF9A01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390A-3656-4380-8214-3B5BFF140118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5691B2-EA43-481B-AD13-155A2DA7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533EEB-5B7A-47A9-85FF-54CFF8F0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9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377" y="2244726"/>
            <a:ext cx="1249626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3377" y="7204076"/>
            <a:ext cx="12496260" cy="33115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3137-3702-4C3B-895E-1FCC6B347AF6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EF5A-831C-E149-AD74-3E1CD52B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E5BC4-46FB-41ED-BDBA-EA1CFD5C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3E9BE9-6021-4E6E-8C23-74B6AA83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1EDD-56A3-4908-8B79-30655ADBAF8A}" type="datetime1">
              <a:rPr lang="en-US" smtClean="0"/>
              <a:t>3/5/25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0A4635-0FE4-4DB4-AED5-29135D50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BF83B5-63DF-42A6-9F4C-6369A70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54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7D21-BFFE-42E0-9A0F-EB9AEAAC99D0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FBC5-ED23-2943-9810-ABC0351C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19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20" y="3419479"/>
            <a:ext cx="20803910" cy="5705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20" y="9178929"/>
            <a:ext cx="20803910" cy="30003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655F8-0DF7-4307-B4D9-80E08234E642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870D-59FD-3147-A418-DBCE21DE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8283" y="3651250"/>
            <a:ext cx="10251202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10990" y="3651250"/>
            <a:ext cx="10251202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71EE-8C9A-4050-B9FA-39CA643C26D7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36B9-7789-7647-86AC-A216ADAC2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97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424" y="730253"/>
            <a:ext cx="2080391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1427" y="3362326"/>
            <a:ext cx="10204091" cy="1647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1427" y="5010150"/>
            <a:ext cx="10204091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10990" y="3362326"/>
            <a:ext cx="10254344" cy="1647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10990" y="5010150"/>
            <a:ext cx="1025434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DD25-D2A1-4E28-A9E6-30A92FDA6EE2}" type="datetime1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CD12-9136-3A4F-B4C4-11C5060CF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96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8DBB-68A5-42FA-A7BF-3F511F365461}" type="datetime1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F139-11E4-6447-9958-7CDD114E6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4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F4F7-AD87-4059-AA82-D3A4F94C5AA8}" type="datetime1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AA1F-C6BF-D842-B347-B73BE97E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34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4344" y="1974853"/>
            <a:ext cx="1221099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3773-EC1F-45E1-B66D-CD869975B201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444F-79E3-8D42-97EE-4E7C485D0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0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54344" y="1974853"/>
            <a:ext cx="12210990" cy="9747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0343-C95A-4268-BB34-2104A88511EE}" type="datetime1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569B-C63C-EF44-BCAE-6D85929A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86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87134-47D6-4B5D-8341-802E317B81F7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3ABD-7FF0-C844-90D7-AC600855E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68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261215" y="730250"/>
            <a:ext cx="5200977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8283" y="730250"/>
            <a:ext cx="15301426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7304-50CD-40C0-AF71-2E553AC83F69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F82F-32CE-8C46-BD09-02EC3A4A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7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DAF555-5517-4635-8C18-E8768F59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F8D5-78C8-4DEF-A032-7C4DB7E791F0}" type="datetime1">
              <a:rPr lang="en-US" smtClean="0"/>
              <a:t>3/5/25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A34D8C-F194-405D-8BDE-5CF06F58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BFA185-D275-4BA1-B6E3-E3625D69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6683" y="12712705"/>
            <a:ext cx="5427107" cy="730250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fld id="{5A54F868-F828-472F-BCFA-81EF005179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69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953" y="5907165"/>
            <a:ext cx="15636569" cy="2651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4B59-4A75-4AF0-98E4-8BD6A296167D}" type="datetime1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47D4-F1CC-4F4A-A2DC-4FDA7B111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32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02EE2-0482-4E5A-8286-345E63C66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5060" y="2244726"/>
            <a:ext cx="18090356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763E77-8784-4206-8D91-8426BA3F1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5060" y="7204076"/>
            <a:ext cx="18090356" cy="33115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58B38C-EFF7-413F-BA73-6D30FCEC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3B60-21EA-40F8-B079-6345AAD84FAB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D0FFD9-12C2-4341-A4CA-8EAB623B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3AB7B4-8A41-446F-A7A6-97347E42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B595B76-562B-44E5-9969-79BEE9074E61}"/>
              </a:ext>
            </a:extLst>
          </p:cNvPr>
          <p:cNvSpPr/>
          <p:nvPr userDrawn="1"/>
        </p:nvSpPr>
        <p:spPr>
          <a:xfrm>
            <a:off x="2" y="0"/>
            <a:ext cx="24120475" cy="137160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75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6EC28B-FDEF-4D2B-B836-F45B6134AE41}"/>
              </a:ext>
            </a:extLst>
          </p:cNvPr>
          <p:cNvSpPr txBox="1"/>
          <p:nvPr userDrawn="1"/>
        </p:nvSpPr>
        <p:spPr>
          <a:xfrm>
            <a:off x="122488" y="1641038"/>
            <a:ext cx="23875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</a:t>
            </a:r>
          </a:p>
          <a:p>
            <a:pPr algn="ctr"/>
            <a:r>
              <a:rPr lang="en-GB" sz="6000" b="1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RELEASE</a:t>
            </a:r>
          </a:p>
        </p:txBody>
      </p:sp>
      <p:pic>
        <p:nvPicPr>
          <p:cNvPr id="13" name="Afbeelding 12" descr="Afbeelding met tekst, boek&#10;&#10;Automatisch gegenereerde beschrijving">
            <a:extLst>
              <a:ext uri="{FF2B5EF4-FFF2-40B4-BE49-F238E27FC236}">
                <a16:creationId xmlns:a16="http://schemas.microsoft.com/office/drawing/2014/main" id="{F430C907-0E0B-4BF8-B2E8-937406AE6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71" y="501962"/>
            <a:ext cx="6804977" cy="5717704"/>
          </a:xfrm>
          <a:prstGeom prst="rect">
            <a:avLst/>
          </a:prstGeom>
        </p:spPr>
      </p:pic>
      <p:pic>
        <p:nvPicPr>
          <p:cNvPr id="15" name="Afbeelding 14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6ABD3FB0-C4FE-40A4-AD35-947352C9B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760" y="641760"/>
            <a:ext cx="5726047" cy="57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63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E5BC4-46FB-41ED-BDBA-EA1CFD5C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23E9BE9-6021-4E6E-8C23-74B6AA83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E1EA-435C-4132-B32B-FF25E4A317E5}" type="datetime1">
              <a:rPr lang="en-US" smtClean="0"/>
              <a:t>3/5/25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0A4635-0FE4-4DB4-AED5-29135D50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BF83B5-63DF-42A6-9F4C-6369A70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18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DAF555-5517-4635-8C18-E8768F59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134A-27F4-4A10-AD9A-A46776FFF8B9}" type="datetime1">
              <a:rPr lang="en-US" smtClean="0"/>
              <a:t>3/5/25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A34D8C-F194-405D-8BDE-5CF06F58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BFA185-D275-4BA1-B6E3-E3625D69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35085" y="12712703"/>
            <a:ext cx="5427107" cy="730250"/>
          </a:xfrm>
        </p:spPr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36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C9890-CC63-4C56-9A46-08D5C4C7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23023-E014-42A4-BBAB-BD24357A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344" y="1974853"/>
            <a:ext cx="1221099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69721B-C6B2-4C55-A2D4-ABABAED0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DF45B9-AC6D-43FD-94C6-91A85EBF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54C5-9EF5-417E-9186-F2635D0AA724}" type="datetime1">
              <a:rPr lang="en-US" smtClean="0"/>
              <a:t>3/5/25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312736-11B9-4A6A-B4DF-E18FF5DB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0F4D33-657E-4D60-AAA2-A67CC32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8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4BCF7-4128-48E8-B8F7-9D1DA4A5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70FFDF-1A0B-413C-BE49-2A638EA23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254344" y="1974853"/>
            <a:ext cx="1221099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8BC8EA-3479-44C9-9FB9-AFF513482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742705-85FD-4E62-9D62-34A8D360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A6C-1738-427F-8E86-EE32CDFD17BC}" type="datetime1">
              <a:rPr lang="en-US" smtClean="0"/>
              <a:t>3/5/25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BD5EF7-8676-4DFF-893A-6D0F782A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976D9A-3F69-472E-99C1-2DC6C0DD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60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C7DDC-38A3-414B-B627-F5CE335F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2B3D90-4C4A-4E9E-8E0D-B3211FD8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0936B-FA89-4361-B210-A9CAC888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71D5-66AF-4576-AF2E-444A81429AFF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F6C4C5-AF56-45D2-B738-E6FD0679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E09A5A-4235-4756-971A-6420C5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28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DE3D92-1074-4A2E-9E6C-692004B7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261215" y="730250"/>
            <a:ext cx="5200977" cy="11623676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69CF62-A716-4F81-A884-28C6F901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58283" y="730250"/>
            <a:ext cx="15301426" cy="1162367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114B08-E388-4AFF-88D9-129D705D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403B-C0CA-4E0F-A92F-DFC4EFDBF86A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2F76CB-99FC-42A8-B9A2-03EC9FE1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AF27C7-9262-4D50-85FC-FA3A696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5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C9890-CC63-4C56-9A46-08D5C4C7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23023-E014-42A4-BBAB-BD24357A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344" y="1974855"/>
            <a:ext cx="1221099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69721B-C6B2-4C55-A2D4-ABABAED0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7" indent="0">
              <a:buNone/>
              <a:defRPr sz="1000"/>
            </a:lvl4pPr>
            <a:lvl5pPr marL="1828756" indent="0">
              <a:buNone/>
              <a:defRPr sz="1000"/>
            </a:lvl5pPr>
            <a:lvl6pPr marL="2285945" indent="0">
              <a:buNone/>
              <a:defRPr sz="1000"/>
            </a:lvl6pPr>
            <a:lvl7pPr marL="2743134" indent="0">
              <a:buNone/>
              <a:defRPr sz="1000"/>
            </a:lvl7pPr>
            <a:lvl8pPr marL="3200323" indent="0">
              <a:buNone/>
              <a:defRPr sz="1000"/>
            </a:lvl8pPr>
            <a:lvl9pPr marL="3657511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DF45B9-AC6D-43FD-94C6-91A85EBF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2175-3610-4B59-B97F-DD441027C5CF}" type="datetime1">
              <a:rPr lang="en-US" smtClean="0"/>
              <a:t>3/5/25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312736-11B9-4A6A-B4DF-E18FF5DB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0F4D33-657E-4D60-AAA2-A67CC32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4BCF7-4128-48E8-B8F7-9D1DA4A5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5" y="914400"/>
            <a:ext cx="777948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70FFDF-1A0B-413C-BE49-2A638EA23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254344" y="1974855"/>
            <a:ext cx="1221099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7" indent="0">
              <a:buNone/>
              <a:defRPr sz="2000"/>
            </a:lvl4pPr>
            <a:lvl5pPr marL="1828756" indent="0">
              <a:buNone/>
              <a:defRPr sz="2000"/>
            </a:lvl5pPr>
            <a:lvl6pPr marL="2285945" indent="0">
              <a:buNone/>
              <a:defRPr sz="2000"/>
            </a:lvl6pPr>
            <a:lvl7pPr marL="2743134" indent="0">
              <a:buNone/>
              <a:defRPr sz="2000"/>
            </a:lvl7pPr>
            <a:lvl8pPr marL="3200323" indent="0">
              <a:buNone/>
              <a:defRPr sz="2000"/>
            </a:lvl8pPr>
            <a:lvl9pPr marL="365751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E8BC8EA-3479-44C9-9FB9-AFF513482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1425" y="4114800"/>
            <a:ext cx="7779480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7" indent="0">
              <a:buNone/>
              <a:defRPr sz="1000"/>
            </a:lvl4pPr>
            <a:lvl5pPr marL="1828756" indent="0">
              <a:buNone/>
              <a:defRPr sz="1000"/>
            </a:lvl5pPr>
            <a:lvl6pPr marL="2285945" indent="0">
              <a:buNone/>
              <a:defRPr sz="1000"/>
            </a:lvl6pPr>
            <a:lvl7pPr marL="2743134" indent="0">
              <a:buNone/>
              <a:defRPr sz="1000"/>
            </a:lvl7pPr>
            <a:lvl8pPr marL="3200323" indent="0">
              <a:buNone/>
              <a:defRPr sz="1000"/>
            </a:lvl8pPr>
            <a:lvl9pPr marL="3657511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742705-85FD-4E62-9D62-34A8D360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AB61-21E6-47ED-8B76-1A72FE118C57}" type="datetime1">
              <a:rPr lang="en-US" smtClean="0"/>
              <a:t>3/5/25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BD5EF7-8676-4DFF-893A-6D0F782A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976D9A-3F69-472E-99C1-2DC6C0DD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C7DDC-38A3-414B-B627-F5CE335F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2B3D90-4C4A-4E9E-8E0D-B3211FD8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0936B-FA89-4361-B210-A9CAC888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5D1E-5F4D-44EF-BDAA-CDB0BF827960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F6C4C5-AF56-45D2-B738-E6FD0679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E09A5A-4235-4756-971A-6420C5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DE3D92-1074-4A2E-9E6C-692004B7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261215" y="730250"/>
            <a:ext cx="5200977" cy="11623676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69CF62-A716-4F81-A884-28C6F901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58283" y="730250"/>
            <a:ext cx="15301426" cy="11623676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114B08-E388-4AFF-88D9-129D705D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1EBA-AEBA-4F6F-80DE-DFE41B55A36E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2F76CB-99FC-42A8-B9A2-03EC9FE1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AF27C7-9262-4D50-85FC-FA3A696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19216-9275-412C-84DB-B46288DFB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5060" y="2244726"/>
            <a:ext cx="18090356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665CDB-B218-4EBE-9E19-0CF8F2D53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5060" y="7204076"/>
            <a:ext cx="18090356" cy="33115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7" indent="0" algn="ctr">
              <a:buNone/>
              <a:defRPr sz="1600"/>
            </a:lvl4pPr>
            <a:lvl5pPr marL="1828756" indent="0" algn="ctr">
              <a:buNone/>
              <a:defRPr sz="1600"/>
            </a:lvl5pPr>
            <a:lvl6pPr marL="2285945" indent="0" algn="ctr">
              <a:buNone/>
              <a:defRPr sz="1600"/>
            </a:lvl6pPr>
            <a:lvl7pPr marL="2743134" indent="0" algn="ctr">
              <a:buNone/>
              <a:defRPr sz="1600"/>
            </a:lvl7pPr>
            <a:lvl8pPr marL="3200323" indent="0" algn="ctr">
              <a:buNone/>
              <a:defRPr sz="1600"/>
            </a:lvl8pPr>
            <a:lvl9pPr marL="3657511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80640-1E62-483E-BF9E-FDB5B87B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AC7A9-C3DC-4FBE-BC22-77EFCA23F66C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1D783-36EF-4831-BA37-2E3E69DE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97C716-8F71-4F25-94F2-6EC830D7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B93F0-A4C6-42CC-82F0-5C3A33F3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1F6F7D-BBBB-4877-84F5-1A032D60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925F2-8F95-4E9D-A068-A958218C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BEF0-C383-40B3-842B-B243542440CB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C99CA4-33EF-48C3-A996-8ED31D22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2A3D3-6D1A-41EB-A902-6EBBCC9F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3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D319831-A940-49C3-9448-2A67A908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30255"/>
            <a:ext cx="2080391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897573-D04C-47D6-A35E-296F009B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283" y="3651252"/>
            <a:ext cx="2080391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19A2FC-F61B-464E-94F3-E635677C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283" y="12712705"/>
            <a:ext cx="542710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DB70-965A-4208-8A41-342CB2BCAA43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98F8F-373C-43C9-A39F-0D4F8AB68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9908" y="12712705"/>
            <a:ext cx="814066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3591C6-29A5-4096-9B99-DF8DA17B0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35085" y="12712705"/>
            <a:ext cx="542710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9AF603-83A2-45F0-93F2-49DF7DB48662}"/>
              </a:ext>
            </a:extLst>
          </p:cNvPr>
          <p:cNvSpPr/>
          <p:nvPr userDrawn="1"/>
        </p:nvSpPr>
        <p:spPr>
          <a:xfrm>
            <a:off x="2" y="12077700"/>
            <a:ext cx="24120475" cy="16383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75"/>
          </a:p>
        </p:txBody>
      </p:sp>
      <p:pic>
        <p:nvPicPr>
          <p:cNvPr id="8" name="Afbeelding 7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AF6EB7C5-6DF5-4D02-8ECC-976E065F47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9" y="12272060"/>
            <a:ext cx="1251404" cy="124958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4A79C9C-D3EF-42AB-8D00-F073271B9861}"/>
              </a:ext>
            </a:extLst>
          </p:cNvPr>
          <p:cNvSpPr txBox="1"/>
          <p:nvPr userDrawn="1"/>
        </p:nvSpPr>
        <p:spPr>
          <a:xfrm>
            <a:off x="1521666" y="12250521"/>
            <a:ext cx="4490719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75">
                <a:solidFill>
                  <a:schemeClr val="bg1"/>
                </a:solidFill>
                <a:latin typeface="Raleway" panose="020B0503030101060003" pitchFamily="34" charset="0"/>
              </a:rPr>
              <a:t>Ghana</a:t>
            </a:r>
          </a:p>
          <a:p>
            <a:r>
              <a:rPr lang="en-GB" sz="3575">
                <a:solidFill>
                  <a:schemeClr val="bg1"/>
                </a:solidFill>
                <a:latin typeface="Raleway" panose="020B0503030101060003" pitchFamily="34" charset="0"/>
              </a:rPr>
              <a:t>Statistical Service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5953A1-F349-4E8C-87F7-96E96C7F8423}"/>
              </a:ext>
            </a:extLst>
          </p:cNvPr>
          <p:cNvSpPr txBox="1"/>
          <p:nvPr userDrawn="1"/>
        </p:nvSpPr>
        <p:spPr>
          <a:xfrm>
            <a:off x="19526103" y="12250519"/>
            <a:ext cx="425088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575" dirty="0">
                <a:solidFill>
                  <a:schemeClr val="bg1"/>
                </a:solidFill>
                <a:latin typeface="Raleway" panose="020B0503030101060003" pitchFamily="34" charset="0"/>
              </a:rPr>
              <a:t>CPI release</a:t>
            </a:r>
          </a:p>
          <a:p>
            <a:pPr algn="r"/>
            <a:r>
              <a:rPr lang="en-GB" sz="3575" dirty="0">
                <a:solidFill>
                  <a:schemeClr val="bg1"/>
                </a:solidFill>
                <a:latin typeface="Raleway" panose="020B0503030101060003" pitchFamily="34" charset="0"/>
              </a:rPr>
              <a:t>February  2025 </a:t>
            </a:r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4966CD53-6C87-76CB-DBA8-6E8EB8550C33}"/>
              </a:ext>
            </a:extLst>
          </p:cNvPr>
          <p:cNvSpPr txBox="1">
            <a:spLocks/>
          </p:cNvSpPr>
          <p:nvPr userDrawn="1"/>
        </p:nvSpPr>
        <p:spPr>
          <a:xfrm>
            <a:off x="9346683" y="12712705"/>
            <a:ext cx="5427107" cy="730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1815542" rtl="0" eaLnBrk="1" latinLnBrk="0" hangingPunct="1">
              <a:defRPr sz="2000" kern="120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defRPr>
            </a:lvl1pPr>
            <a:lvl2pPr marL="907771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542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3313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31081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38852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46621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54390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62161" algn="l" defTabSz="1815542" rtl="0" eaLnBrk="1" latinLnBrk="0" hangingPunct="1">
              <a:defRPr sz="3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5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1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0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0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8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7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6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7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5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1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241978D-D789-4901-8486-AD3E2B06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30255"/>
            <a:ext cx="2080391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F4DBD1-E55D-4934-97AA-A2FA899D2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283" y="3651252"/>
            <a:ext cx="2080391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EC438C-F59D-4071-906F-67152C39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283" y="12712705"/>
            <a:ext cx="542710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5AA0A-5330-43AE-8AA7-2AF4FF7B0909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9D2F55-21E8-42A5-B321-203E7ED56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9908" y="12712705"/>
            <a:ext cx="814066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B213D-3EA0-492B-8810-A633C0772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35085" y="12712705"/>
            <a:ext cx="542710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1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0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0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8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7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6" indent="-228595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7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5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1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58283" y="730253"/>
            <a:ext cx="20803910" cy="265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58283" y="3651250"/>
            <a:ext cx="20803910" cy="870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954049" y="12792079"/>
            <a:ext cx="44754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47E668D-202D-4371-984D-E0DD1EB1AE5F}" type="datetime1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89908" y="12712703"/>
            <a:ext cx="814066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543851" y="12798429"/>
            <a:ext cx="1366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74854E-B40E-4440-9C55-6B5CF4919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D319831-A940-49C3-9448-2A67A908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30253"/>
            <a:ext cx="2080391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897573-D04C-47D6-A35E-296F009B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283" y="3651250"/>
            <a:ext cx="2080391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19A2FC-F61B-464E-94F3-E635677C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283" y="12712703"/>
            <a:ext cx="542710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9A82-41C0-4611-8FBA-EB20F5A52A3F}" type="datetime1">
              <a:rPr lang="en-US" smtClean="0"/>
              <a:t>3/5/25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98F8F-373C-43C9-A39F-0D4F8AB68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9908" y="12712703"/>
            <a:ext cx="814066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3591C6-29A5-4096-9B99-DF8DA17B0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35085" y="12712703"/>
            <a:ext cx="542710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9AF603-83A2-45F0-93F2-49DF7DB48662}"/>
              </a:ext>
            </a:extLst>
          </p:cNvPr>
          <p:cNvSpPr/>
          <p:nvPr userDrawn="1"/>
        </p:nvSpPr>
        <p:spPr>
          <a:xfrm>
            <a:off x="2" y="12077700"/>
            <a:ext cx="24120475" cy="16383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75"/>
          </a:p>
        </p:txBody>
      </p:sp>
      <p:pic>
        <p:nvPicPr>
          <p:cNvPr id="8" name="Afbeelding 7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id="{AF6EB7C5-6DF5-4D02-8ECC-976E065F47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9" y="12272060"/>
            <a:ext cx="1251404" cy="124958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4A79C9C-D3EF-42AB-8D00-F073271B9861}"/>
              </a:ext>
            </a:extLst>
          </p:cNvPr>
          <p:cNvSpPr txBox="1"/>
          <p:nvPr userDrawn="1"/>
        </p:nvSpPr>
        <p:spPr>
          <a:xfrm>
            <a:off x="1521664" y="12250521"/>
            <a:ext cx="4490719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75">
                <a:solidFill>
                  <a:schemeClr val="bg1"/>
                </a:solidFill>
                <a:latin typeface="Raleway" panose="020B0503030101060003" pitchFamily="34" charset="0"/>
              </a:rPr>
              <a:t>Ghana</a:t>
            </a:r>
          </a:p>
          <a:p>
            <a:r>
              <a:rPr lang="en-GB" sz="3575">
                <a:solidFill>
                  <a:schemeClr val="bg1"/>
                </a:solidFill>
                <a:latin typeface="Raleway" panose="020B0503030101060003" pitchFamily="34" charset="0"/>
              </a:rPr>
              <a:t>Statistical Service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5953A1-F349-4E8C-87F7-96E96C7F8423}"/>
              </a:ext>
            </a:extLst>
          </p:cNvPr>
          <p:cNvSpPr txBox="1"/>
          <p:nvPr userDrawn="1"/>
        </p:nvSpPr>
        <p:spPr>
          <a:xfrm>
            <a:off x="19526101" y="12250519"/>
            <a:ext cx="425088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575" dirty="0">
                <a:solidFill>
                  <a:schemeClr val="bg1"/>
                </a:solidFill>
                <a:latin typeface="Raleway" panose="020B0503030101060003" pitchFamily="34" charset="0"/>
              </a:rPr>
              <a:t>CPI release</a:t>
            </a:r>
          </a:p>
          <a:p>
            <a:pPr algn="r"/>
            <a:r>
              <a:rPr lang="en-GB" sz="3575" dirty="0">
                <a:solidFill>
                  <a:schemeClr val="bg1"/>
                </a:solidFill>
                <a:latin typeface="Raleway" panose="020B0503030101060003" pitchFamily="34" charset="0"/>
              </a:rPr>
              <a:t>February 2025 </a:t>
            </a:r>
          </a:p>
        </p:txBody>
      </p:sp>
    </p:spTree>
    <p:extLst>
      <p:ext uri="{BB962C8B-B14F-4D97-AF65-F5344CB8AC3E}">
        <p14:creationId xmlns:p14="http://schemas.microsoft.com/office/powerpoint/2010/main" val="428513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29.png"/><Relationship Id="rId9" Type="http://schemas.openxmlformats.org/officeDocument/2006/relationships/customXml" Target="../ink/ink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agyaho@statsghana.gov.gh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statsghana.gov.gh/gssmain/fileUpload/Price%20Indices/CPI_Technical_Guide_v5_Published_14102020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-/media/Files/Data/CPI/cpi-manual-concepts-and-methods.ash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887457" y="3858197"/>
            <a:ext cx="4737497" cy="671612"/>
          </a:xfrm>
        </p:spPr>
        <p:txBody>
          <a:bodyPr/>
          <a:lstStyle/>
          <a:p>
            <a:pPr lvl="0"/>
            <a:r>
              <a:rPr lang="en-US" sz="4400" b="1">
                <a:solidFill>
                  <a:prstClr val="black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RELEASE</a:t>
            </a:r>
            <a:endParaRPr lang="en-US" altLang="en-US" sz="4400" b="1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253154" y="6079925"/>
            <a:ext cx="10339754" cy="2447071"/>
          </a:xfrm>
        </p:spPr>
        <p:txBody>
          <a:bodyPr/>
          <a:lstStyle/>
          <a:p>
            <a:r>
              <a:rPr lang="en-US" sz="5400" b="1" dirty="0">
                <a:solidFill>
                  <a:srgbClr val="002060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Ghana, February </a:t>
            </a:r>
            <a:r>
              <a:rPr lang="en-US" sz="6000" b="1" dirty="0">
                <a:solidFill>
                  <a:srgbClr val="002060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2025</a:t>
            </a:r>
          </a:p>
          <a:p>
            <a:r>
              <a:rPr lang="en-US" sz="5400" b="1" dirty="0">
                <a:solidFill>
                  <a:srgbClr val="002060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 </a:t>
            </a:r>
            <a:endParaRPr lang="en-US" altLang="en-US" sz="5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FE7DF-C82B-4FB9-9E3A-3287040CFDCE}"/>
              </a:ext>
            </a:extLst>
          </p:cNvPr>
          <p:cNvSpPr txBox="1"/>
          <p:nvPr/>
        </p:nvSpPr>
        <p:spPr>
          <a:xfrm>
            <a:off x="6383215" y="10955616"/>
            <a:ext cx="4750062" cy="6386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18157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>
                <a:solidFill>
                  <a:prstClr val="black"/>
                </a:solidFill>
                <a:latin typeface="Raleway"/>
              </a:rPr>
              <a:t>5</a:t>
            </a:r>
            <a:r>
              <a:rPr lang="en-US" sz="3550" b="1" baseline="30000" dirty="0">
                <a:solidFill>
                  <a:prstClr val="black"/>
                </a:solidFill>
                <a:latin typeface="Raleway"/>
              </a:rPr>
              <a:t>th</a:t>
            </a:r>
            <a:r>
              <a:rPr lang="en-US" sz="3550" b="1" dirty="0">
                <a:solidFill>
                  <a:prstClr val="black"/>
                </a:solidFill>
                <a:latin typeface="Raleway"/>
              </a:rPr>
              <a:t> March 2025</a:t>
            </a:r>
            <a:endParaRPr kumimoji="0" lang="en-CA" sz="3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EC262B6-E7A0-1C54-2A4E-EC55434C1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886" y="4235083"/>
            <a:ext cx="2570547" cy="24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5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E665-E6C3-B64C-3D2C-3EAF83F2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25" y="-25534"/>
            <a:ext cx="23595323" cy="1746459"/>
          </a:xfrm>
        </p:spPr>
        <p:txBody>
          <a:bodyPr anchor="t">
            <a:noAutofit/>
          </a:bodyPr>
          <a:lstStyle/>
          <a:p>
            <a:pPr algn="ctr"/>
            <a:r>
              <a:rPr lang="en-GB" sz="6600" b="1" dirty="0">
                <a:solidFill>
                  <a:srgbClr val="382873"/>
                </a:solidFill>
                <a:latin typeface="Crimson Text"/>
                <a:ea typeface="Cambria"/>
              </a:rPr>
              <a:t>Food and Non-Food Month-on-month Inflation, </a:t>
            </a:r>
            <a:r>
              <a:rPr lang="en-GB" sz="6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February 2024 to February 2025</a:t>
            </a:r>
            <a:r>
              <a:rPr lang="en-GB" sz="6600" b="1" dirty="0">
                <a:solidFill>
                  <a:srgbClr val="382873"/>
                </a:solidFill>
                <a:latin typeface="Crimson Text"/>
                <a:ea typeface="Cambria"/>
              </a:rPr>
              <a:t> </a:t>
            </a:r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82825-89D2-73EB-F915-1247AB85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71" y="2635758"/>
            <a:ext cx="11916191" cy="7575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9BD2E-CFEE-4C29-0BEF-2EA45033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4485" y="2635758"/>
            <a:ext cx="10502819" cy="75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3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87A6AC2-0264-4A0E-8A06-F2927E68192B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10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9DA21-2D7D-7F8B-802E-D4FDA17A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50510"/>
            <a:ext cx="23525072" cy="2059644"/>
          </a:xfrm>
        </p:spPr>
        <p:txBody>
          <a:bodyPr>
            <a:normAutofit/>
          </a:bodyPr>
          <a:lstStyle/>
          <a:p>
            <a:pPr algn="ctr"/>
            <a:r>
              <a:rPr lang="en-GB" sz="70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</a:t>
            </a:r>
            <a:r>
              <a:rPr lang="en-GB" sz="6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February</a:t>
            </a:r>
            <a:r>
              <a:rPr lang="en-GB" sz="70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 2025 Y</a:t>
            </a:r>
            <a:r>
              <a:rPr lang="en-GB" altLang="en-US" sz="70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ear-on-year Inflation by Division</a:t>
            </a:r>
            <a:endParaRPr lang="en-GB" sz="7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6A48F-9FCB-A776-66DF-40051D2C0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94" y="2110154"/>
            <a:ext cx="17918112" cy="99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2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441143C-ED7F-4BDF-ABDC-25126C5B2B9D}"/>
              </a:ext>
            </a:extLst>
          </p:cNvPr>
          <p:cNvSpPr txBox="1">
            <a:spLocks/>
          </p:cNvSpPr>
          <p:nvPr/>
        </p:nvSpPr>
        <p:spPr>
          <a:xfrm>
            <a:off x="0" y="127447"/>
            <a:ext cx="24120475" cy="1222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Share of February 2025 Year-on-Year Inflation Across Divisions </a:t>
            </a:r>
            <a:endParaRPr lang="en-US" altLang="en-US" sz="6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B725731-1E48-4676-9D62-EF1B2B4CB0A3}"/>
              </a:ext>
            </a:extLst>
          </p:cNvPr>
          <p:cNvSpPr txBox="1">
            <a:spLocks/>
          </p:cNvSpPr>
          <p:nvPr/>
        </p:nvSpPr>
        <p:spPr>
          <a:xfrm>
            <a:off x="11746090" y="9801229"/>
            <a:ext cx="628296" cy="3845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11</a:t>
            </a:fld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3" name="Picture 2" descr="A chart with many colored circles">
            <a:extLst>
              <a:ext uri="{FF2B5EF4-FFF2-40B4-BE49-F238E27FC236}">
                <a16:creationId xmlns:a16="http://schemas.microsoft.com/office/drawing/2014/main" id="{95AFF31C-92A3-CA65-3594-4833B9DF3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02" y="1350188"/>
            <a:ext cx="19138070" cy="106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99C772-FFB4-0B70-EA79-CBB7FF1D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7EF73F-ADF0-3E5C-99D5-503079098B8E}"/>
              </a:ext>
            </a:extLst>
          </p:cNvPr>
          <p:cNvSpPr txBox="1">
            <a:spLocks/>
          </p:cNvSpPr>
          <p:nvPr/>
        </p:nvSpPr>
        <p:spPr>
          <a:xfrm>
            <a:off x="249237" y="51505"/>
            <a:ext cx="23189261" cy="14644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YoY and MoM Food I</a:t>
            </a:r>
            <a:r>
              <a:rPr lang="en-GB" altLang="en-US" sz="7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nflation by Sub-class</a:t>
            </a:r>
            <a:endParaRPr lang="en-GB" sz="7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55C47-292F-A232-F983-EB8B74B8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84" y="1602376"/>
            <a:ext cx="11462653" cy="9363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39434-8DF3-AB2F-3D56-00B5D0E64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7799" y="1820778"/>
            <a:ext cx="11344545" cy="91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C88BF-0498-9E55-D7B2-919DDD700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3B7ADF5-F698-A223-3DFF-3123011792C9}"/>
              </a:ext>
            </a:extLst>
          </p:cNvPr>
          <p:cNvSpPr txBox="1">
            <a:spLocks/>
          </p:cNvSpPr>
          <p:nvPr/>
        </p:nvSpPr>
        <p:spPr>
          <a:xfrm>
            <a:off x="11359011" y="9755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13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335D5-C6AE-AA40-CED0-22035D67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7" y="51505"/>
            <a:ext cx="23189261" cy="146447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YoY and MoM Food I</a:t>
            </a:r>
            <a:r>
              <a:rPr lang="en-GB" altLang="en-US" sz="7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nflation by Sub-class</a:t>
            </a:r>
            <a:endParaRPr lang="en-GB" sz="7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C2697-BEBD-7835-4F4E-4AB391146E1D}"/>
              </a:ext>
            </a:extLst>
          </p:cNvPr>
          <p:cNvSpPr txBox="1"/>
          <p:nvPr/>
        </p:nvSpPr>
        <p:spPr>
          <a:xfrm>
            <a:off x="2179320" y="1474771"/>
            <a:ext cx="432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382873"/>
                </a:solidFill>
                <a:latin typeface="Raleway" pitchFamily="2" charset="0"/>
              </a:rPr>
              <a:t>Year-on-year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682A9-FBA2-E5FD-C8A3-ECE114E7006D}"/>
              </a:ext>
            </a:extLst>
          </p:cNvPr>
          <p:cNvSpPr txBox="1"/>
          <p:nvPr/>
        </p:nvSpPr>
        <p:spPr>
          <a:xfrm>
            <a:off x="16443960" y="1515978"/>
            <a:ext cx="432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382873"/>
                </a:solidFill>
                <a:latin typeface="Raleway" pitchFamily="2" charset="0"/>
              </a:rPr>
              <a:t>Month-on-month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F9C894-D673-A5EC-266A-CDFEE95A3F6D}"/>
              </a:ext>
            </a:extLst>
          </p:cNvPr>
          <p:cNvCxnSpPr>
            <a:cxnSpLocks/>
          </p:cNvCxnSpPr>
          <p:nvPr/>
        </p:nvCxnSpPr>
        <p:spPr>
          <a:xfrm>
            <a:off x="12390120" y="5196840"/>
            <a:ext cx="0" cy="600456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2FBAE0D-5119-D7E3-5935-C162947E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41" y="2039198"/>
            <a:ext cx="11276716" cy="979313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A689F5-9308-C9AA-812E-165165552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55944"/>
              </p:ext>
            </p:extLst>
          </p:nvPr>
        </p:nvGraphicFramePr>
        <p:xfrm>
          <a:off x="7534656" y="1474771"/>
          <a:ext cx="4195700" cy="29692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97850">
                  <a:extLst>
                    <a:ext uri="{9D8B030D-6E8A-4147-A177-3AD203B41FA5}">
                      <a16:colId xmlns:a16="http://schemas.microsoft.com/office/drawing/2014/main" val="755824229"/>
                    </a:ext>
                  </a:extLst>
                </a:gridCol>
                <a:gridCol w="2097850">
                  <a:extLst>
                    <a:ext uri="{9D8B030D-6E8A-4147-A177-3AD203B41FA5}">
                      <a16:colId xmlns:a16="http://schemas.microsoft.com/office/drawing/2014/main" val="2454263165"/>
                    </a:ext>
                  </a:extLst>
                </a:gridCol>
              </a:tblGrid>
              <a:tr h="494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Rank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Weight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066361"/>
                  </a:ext>
                </a:extLst>
              </a:tr>
              <a:tr h="494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9.5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2261739"/>
                  </a:ext>
                </a:extLst>
              </a:tr>
              <a:tr h="494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8.0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1480040"/>
                  </a:ext>
                </a:extLst>
              </a:tr>
              <a:tr h="494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7.8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74037764"/>
                  </a:ext>
                </a:extLst>
              </a:tr>
              <a:tr h="494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7.6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0045868"/>
                  </a:ext>
                </a:extLst>
              </a:tr>
              <a:tr h="494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3.2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2540298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A007E31-25E0-0DB1-41B1-AC6E3ACDA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0356" y="1997991"/>
            <a:ext cx="11801539" cy="96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29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2834640" y="619507"/>
            <a:ext cx="19034001" cy="967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Regional Rates of Inflation for February 2025</a:t>
            </a:r>
            <a:endParaRPr lang="en-US" altLang="en-US" sz="72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11359011" y="9755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14</a:t>
            </a:fld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30681-7767-F24C-78CF-FB7E79E14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2" y="1799162"/>
            <a:ext cx="6696747" cy="9268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547-624B-8DB9-3211-2CF684D9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324" y="2381250"/>
            <a:ext cx="8113499" cy="8201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2699A6-F8FD-88FA-D993-BFF2B91E7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2349" y="2260878"/>
            <a:ext cx="8928773" cy="83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E1E70A8-8CFE-4505-BDB8-12554D2A9C79}"/>
              </a:ext>
            </a:extLst>
          </p:cNvPr>
          <p:cNvSpPr txBox="1">
            <a:spLocks/>
          </p:cNvSpPr>
          <p:nvPr/>
        </p:nvSpPr>
        <p:spPr>
          <a:xfrm>
            <a:off x="11681063" y="9755536"/>
            <a:ext cx="554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 algn="l"/>
              <a:t>15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99ED9-8497-59A9-8218-CF7F3948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-25880"/>
            <a:ext cx="20803910" cy="21329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382873"/>
                </a:solidFill>
                <a:latin typeface="Raleway" pitchFamily="2" charset="77"/>
                <a:ea typeface="Cambria" panose="02040503050406030204" pitchFamily="18" charset="0"/>
              </a:rPr>
              <a:t>Disaggregation of Overall Inflation and Food Inflation in Upper West Region</a:t>
            </a:r>
            <a:br>
              <a:rPr lang="en-US" altLang="en-US" sz="4400" b="1" dirty="0">
                <a:solidFill>
                  <a:srgbClr val="382873"/>
                </a:solidFill>
                <a:latin typeface="Raleway" pitchFamily="2" charset="77"/>
                <a:ea typeface="Cambria" panose="02040503050406030204" pitchFamily="18" charset="0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3A3F0-DE4D-B23A-0A5E-2287FC9B2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17" y="1676400"/>
            <a:ext cx="11566863" cy="10101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C24D36-2D15-C82A-EBCC-15E81167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078" y="1809750"/>
            <a:ext cx="11206980" cy="996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A620334-4E9F-55C8-9CCE-D7EA7A986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" y="0"/>
            <a:ext cx="24120475" cy="12098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1BFB8-E35A-4785-9ECD-7B73EEEDFE7A}"/>
              </a:ext>
            </a:extLst>
          </p:cNvPr>
          <p:cNvSpPr txBox="1"/>
          <p:nvPr/>
        </p:nvSpPr>
        <p:spPr>
          <a:xfrm>
            <a:off x="2062716" y="-161330"/>
            <a:ext cx="2001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w Cen MT" panose="020B0602020104020603" pitchFamily="34" charset="0"/>
              </a:rPr>
              <a:t>Highlights for February 2025 Rates of Inflation (1/2)</a:t>
            </a:r>
            <a:endParaRPr lang="en-GH" sz="5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8A80C-D951-463F-B3BC-E31F278E772D}"/>
              </a:ext>
            </a:extLst>
          </p:cNvPr>
          <p:cNvSpPr txBox="1"/>
          <p:nvPr/>
        </p:nvSpPr>
        <p:spPr>
          <a:xfrm>
            <a:off x="10535804" y="5044417"/>
            <a:ext cx="3556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23.1%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Year-on-year inflation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February 2025</a:t>
            </a:r>
            <a:endParaRPr lang="en-GH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EA02C-1389-4A23-B9B2-3EF85F5D48B7}"/>
              </a:ext>
            </a:extLst>
          </p:cNvPr>
          <p:cNvSpPr txBox="1"/>
          <p:nvPr/>
        </p:nvSpPr>
        <p:spPr>
          <a:xfrm>
            <a:off x="10893467" y="9599029"/>
            <a:ext cx="27006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23.5%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Year-on-year inflation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January 2025</a:t>
            </a:r>
            <a:endParaRPr lang="en-GH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endParaRPr lang="en-GH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D3430-D724-470E-94D9-B6F087EFBCE4}"/>
              </a:ext>
            </a:extLst>
          </p:cNvPr>
          <p:cNvSpPr txBox="1"/>
          <p:nvPr/>
        </p:nvSpPr>
        <p:spPr>
          <a:xfrm>
            <a:off x="8114263" y="1361166"/>
            <a:ext cx="290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Tw Cen MT" panose="020B0602020104020603" pitchFamily="34" charset="0"/>
              </a:rPr>
              <a:t>35.5%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Tw Cen MT" panose="020B0602020104020603" pitchFamily="34" charset="0"/>
              </a:rPr>
              <a:t>Highest regional inflation rate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Tw Cen MT" panose="020B0602020104020603" pitchFamily="34" charset="0"/>
              </a:rPr>
              <a:t>(Upper West)</a:t>
            </a:r>
            <a:endParaRPr lang="en-GH" sz="2400" b="1" dirty="0">
              <a:solidFill>
                <a:schemeClr val="bg2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D7477-0126-4361-8365-FE83883F2AA8}"/>
              </a:ext>
            </a:extLst>
          </p:cNvPr>
          <p:cNvSpPr txBox="1"/>
          <p:nvPr/>
        </p:nvSpPr>
        <p:spPr>
          <a:xfrm>
            <a:off x="13099313" y="1438628"/>
            <a:ext cx="2700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Tw Cen MT" panose="020B0602020104020603" pitchFamily="34" charset="0"/>
              </a:rPr>
              <a:t>18.1%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Tw Cen MT" panose="020B0602020104020603" pitchFamily="34" charset="0"/>
              </a:rPr>
              <a:t>Lowest regional inflation rate</a:t>
            </a:r>
          </a:p>
          <a:p>
            <a:pPr algn="ctr"/>
            <a:r>
              <a:rPr lang="en-US" sz="2400" b="1" dirty="0">
                <a:solidFill>
                  <a:schemeClr val="bg2"/>
                </a:solidFill>
                <a:latin typeface="Tw Cen MT" panose="020B0602020104020603" pitchFamily="34" charset="0"/>
              </a:rPr>
              <a:t>(Volta)</a:t>
            </a:r>
            <a:endParaRPr lang="en-GH" sz="2400" b="1" dirty="0">
              <a:solidFill>
                <a:schemeClr val="bg2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A5348-BF2C-4FE7-890D-4E1E4F8979A6}"/>
              </a:ext>
            </a:extLst>
          </p:cNvPr>
          <p:cNvSpPr txBox="1"/>
          <p:nvPr/>
        </p:nvSpPr>
        <p:spPr>
          <a:xfrm>
            <a:off x="20469565" y="998709"/>
            <a:ext cx="23024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28.3</a:t>
            </a:r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Food inflation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January 2025</a:t>
            </a:r>
            <a:endParaRPr lang="en-GH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endParaRPr lang="en-GH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566C8-277F-43AD-9FCF-885FFD656EF5}"/>
              </a:ext>
            </a:extLst>
          </p:cNvPr>
          <p:cNvSpPr txBox="1"/>
          <p:nvPr/>
        </p:nvSpPr>
        <p:spPr>
          <a:xfrm>
            <a:off x="20469564" y="10028361"/>
            <a:ext cx="24818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Tw Cen MT" panose="020B0602020104020603" pitchFamily="34" charset="0"/>
              </a:rPr>
              <a:t>19.2</a:t>
            </a:r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Non-food inflation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 January 2025</a:t>
            </a:r>
            <a:endParaRPr lang="en-GH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endParaRPr lang="en-GH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998B9-5E1B-4673-B673-312661956B0B}"/>
              </a:ext>
            </a:extLst>
          </p:cNvPr>
          <p:cNvSpPr txBox="1"/>
          <p:nvPr/>
        </p:nvSpPr>
        <p:spPr>
          <a:xfrm>
            <a:off x="20791063" y="4563422"/>
            <a:ext cx="155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28.1%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2DB72-3A53-4B9D-B79A-CF2AF54E086F}"/>
              </a:ext>
            </a:extLst>
          </p:cNvPr>
          <p:cNvSpPr txBox="1"/>
          <p:nvPr/>
        </p:nvSpPr>
        <p:spPr>
          <a:xfrm>
            <a:off x="20737271" y="7199766"/>
            <a:ext cx="176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w Cen MT" panose="020B0602020104020603" pitchFamily="34" charset="0"/>
              </a:rPr>
              <a:t>18.8%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FC85D8-31F3-455D-931E-DE3101C11320}"/>
              </a:ext>
            </a:extLst>
          </p:cNvPr>
          <p:cNvSpPr txBox="1"/>
          <p:nvPr/>
        </p:nvSpPr>
        <p:spPr>
          <a:xfrm>
            <a:off x="1616149" y="4428313"/>
            <a:ext cx="161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25.1%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648BA9-2571-4FD7-B8ED-21DF56D64319}"/>
              </a:ext>
            </a:extLst>
          </p:cNvPr>
          <p:cNvSpPr txBox="1"/>
          <p:nvPr/>
        </p:nvSpPr>
        <p:spPr>
          <a:xfrm>
            <a:off x="1616150" y="7204729"/>
            <a:ext cx="161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18.5%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8B9BFE-3F15-4B92-BF78-3F2D81FC21CE}"/>
              </a:ext>
            </a:extLst>
          </p:cNvPr>
          <p:cNvSpPr txBox="1"/>
          <p:nvPr/>
        </p:nvSpPr>
        <p:spPr>
          <a:xfrm>
            <a:off x="983893" y="752104"/>
            <a:ext cx="29691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25.7</a:t>
            </a:r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Inflation on locally produced items 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January 2025</a:t>
            </a:r>
            <a:endParaRPr lang="en-GH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endParaRPr lang="en-GH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8A6E27-641A-474D-BC0F-339205BF6478}"/>
              </a:ext>
            </a:extLst>
          </p:cNvPr>
          <p:cNvSpPr txBox="1"/>
          <p:nvPr/>
        </p:nvSpPr>
        <p:spPr>
          <a:xfrm>
            <a:off x="983893" y="10028361"/>
            <a:ext cx="270066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18.4</a:t>
            </a:r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Tw Cen MT" panose="020B0602020104020603" pitchFamily="34" charset="0"/>
              </a:rPr>
              <a:t>Inflation on imported items January 2025</a:t>
            </a:r>
            <a:endParaRPr lang="en-GH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endParaRPr lang="en-GH" sz="2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2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E2E43E9-764D-3420-26D7-FAC123249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"/>
          <a:stretch/>
        </p:blipFill>
        <p:spPr>
          <a:xfrm>
            <a:off x="0" y="18661"/>
            <a:ext cx="24120475" cy="12063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1BFB8-E35A-4785-9ECD-7B73EEEDFE7A}"/>
              </a:ext>
            </a:extLst>
          </p:cNvPr>
          <p:cNvSpPr txBox="1"/>
          <p:nvPr/>
        </p:nvSpPr>
        <p:spPr>
          <a:xfrm>
            <a:off x="4040372" y="-75693"/>
            <a:ext cx="16033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w Cen MT" panose="020B0602020104020603" pitchFamily="34" charset="0"/>
              </a:rPr>
              <a:t>Highlights for February 2025 Rates of Inflation (2/2)</a:t>
            </a:r>
            <a:endParaRPr lang="en-GH" sz="5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8A80C-D951-463F-B3BC-E31F278E772D}"/>
              </a:ext>
            </a:extLst>
          </p:cNvPr>
          <p:cNvSpPr txBox="1"/>
          <p:nvPr/>
        </p:nvSpPr>
        <p:spPr>
          <a:xfrm>
            <a:off x="6509603" y="5115895"/>
            <a:ext cx="346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1.3%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Month-on-month inflation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February 2025</a:t>
            </a:r>
            <a:endParaRPr lang="en-GH" sz="36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EA02C-1389-4A23-B9B2-3EF85F5D48B7}"/>
              </a:ext>
            </a:extLst>
          </p:cNvPr>
          <p:cNvSpPr txBox="1"/>
          <p:nvPr/>
        </p:nvSpPr>
        <p:spPr>
          <a:xfrm>
            <a:off x="6696170" y="9721811"/>
            <a:ext cx="2908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1.7%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Month-on-month inflation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January 2025</a:t>
            </a:r>
            <a:endParaRPr lang="en-GH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A5348-BF2C-4FE7-890D-4E1E4F8979A6}"/>
              </a:ext>
            </a:extLst>
          </p:cNvPr>
          <p:cNvSpPr txBox="1"/>
          <p:nvPr/>
        </p:nvSpPr>
        <p:spPr>
          <a:xfrm>
            <a:off x="16230239" y="904273"/>
            <a:ext cx="2468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2.0%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Food inflation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January 2025</a:t>
            </a:r>
            <a:endParaRPr lang="en-GH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566C8-277F-43AD-9FCF-885FFD656EF5}"/>
              </a:ext>
            </a:extLst>
          </p:cNvPr>
          <p:cNvSpPr txBox="1"/>
          <p:nvPr/>
        </p:nvSpPr>
        <p:spPr>
          <a:xfrm>
            <a:off x="16230239" y="9899185"/>
            <a:ext cx="2679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Tw Cen MT" panose="020B0602020104020603" pitchFamily="34" charset="0"/>
              </a:rPr>
              <a:t>1.4</a:t>
            </a:r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Non-food inflation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January 2025</a:t>
            </a:r>
            <a:endParaRPr lang="en-GH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998B9-5E1B-4673-B673-312661956B0B}"/>
              </a:ext>
            </a:extLst>
          </p:cNvPr>
          <p:cNvSpPr txBox="1"/>
          <p:nvPr/>
        </p:nvSpPr>
        <p:spPr>
          <a:xfrm>
            <a:off x="16485420" y="4550942"/>
            <a:ext cx="195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1.8%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2DB72-3A53-4B9D-B79A-CF2AF54E086F}"/>
              </a:ext>
            </a:extLst>
          </p:cNvPr>
          <p:cNvSpPr txBox="1"/>
          <p:nvPr/>
        </p:nvSpPr>
        <p:spPr>
          <a:xfrm>
            <a:off x="16485420" y="7133055"/>
            <a:ext cx="195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Tw Cen MT" panose="020B0602020104020603" pitchFamily="34" charset="0"/>
              </a:rPr>
              <a:t>0.9</a:t>
            </a:r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21355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11359011" y="9755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18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AF85B8-FF12-6E06-3132-F9A78317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0"/>
            <a:ext cx="23099485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60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Items with Price Changes Higher than the Overall Rate of Inflation</a:t>
            </a:r>
            <a:endParaRPr lang="en-US" sz="6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6FCAC-A4E9-A4F4-F924-40DF3C5D5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55" y="1562100"/>
            <a:ext cx="16355495" cy="103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6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5106E54-B1AF-1B48-80E5-D72DBEF83514}"/>
              </a:ext>
            </a:extLst>
          </p:cNvPr>
          <p:cNvSpPr txBox="1">
            <a:spLocks noChangeAspect="1"/>
          </p:cNvSpPr>
          <p:nvPr/>
        </p:nvSpPr>
        <p:spPr>
          <a:xfrm>
            <a:off x="1226320" y="2241085"/>
            <a:ext cx="21512463" cy="975808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and Measurement of Consumer Price Index (CPI) and Rate of Inflation </a:t>
            </a:r>
            <a:endParaRPr lang="en-US" sz="4800" dirty="0"/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and Rate of Inflation for February 2025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Dominant Divisions of Rate of Inflation for February 2025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Disaggregation of Rate of Inflation for February 2025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of CPI and Rate of Inflation for February 2025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48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 Level Price Changes for Wider National and Household Engagement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CA" sz="48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D6DA2F7-C494-EE1D-236A-31B9651FAF18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18102-3DFD-AF78-A165-E03F5874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2" y="56491"/>
            <a:ext cx="20803910" cy="2651126"/>
          </a:xfrm>
        </p:spPr>
        <p:txBody>
          <a:bodyPr>
            <a:normAutofit/>
          </a:bodyPr>
          <a:lstStyle/>
          <a:p>
            <a:pPr algn="ctr"/>
            <a:r>
              <a:rPr lang="en-GB" sz="7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In This Release, We Present:</a:t>
            </a: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31275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11359011" y="9755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19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77DC4-DA9F-2ED4-2448-A57B785B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7" y="0"/>
            <a:ext cx="21995027" cy="1344046"/>
          </a:xfrm>
        </p:spPr>
        <p:txBody>
          <a:bodyPr>
            <a:noAutofit/>
          </a:bodyPr>
          <a:lstStyle/>
          <a:p>
            <a:pPr algn="ctr"/>
            <a:r>
              <a:rPr lang="en-US" altLang="en-US" sz="60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Price Changes of Items with Weights =&gt; One  </a:t>
            </a:r>
            <a:endParaRPr lang="en-US" sz="6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EDA88B4-9DC9-0BBB-CE04-B924D84800E9}"/>
                  </a:ext>
                </a:extLst>
              </p14:cNvPr>
              <p14:cNvContentPartPr/>
              <p14:nvPr/>
            </p14:nvContentPartPr>
            <p14:xfrm>
              <a:off x="6088768" y="9054913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EDA88B4-9DC9-0BBB-CE04-B924D84800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2648" y="904879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F96FE23-DE79-90E8-0B07-C4F63483251E}"/>
                  </a:ext>
                </a:extLst>
              </p14:cNvPr>
              <p14:cNvContentPartPr/>
              <p14:nvPr/>
            </p14:nvContentPartPr>
            <p14:xfrm>
              <a:off x="-2342432" y="2373673"/>
              <a:ext cx="360" cy="57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F96FE23-DE79-90E8-0B07-C4F6348325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346752" y="2369353"/>
                <a:ext cx="90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EE899C-CBC3-79B9-5EC6-71A6B2DC5BD2}"/>
                  </a:ext>
                </a:extLst>
              </p14:cNvPr>
              <p14:cNvContentPartPr/>
              <p14:nvPr/>
            </p14:nvContentPartPr>
            <p14:xfrm>
              <a:off x="21219667" y="7154973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EE899C-CBC3-79B9-5EC6-71A6B2DC5B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10667" y="71459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8B7198C-964A-4C74-1D47-505FFA956C67}"/>
                  </a:ext>
                </a:extLst>
              </p14:cNvPr>
              <p14:cNvContentPartPr/>
              <p14:nvPr/>
            </p14:nvContentPartPr>
            <p14:xfrm>
              <a:off x="21048667" y="707361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8B7198C-964A-4C74-1D47-505FFA956C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039667" y="7064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ACDBB44-37F2-41AB-21A5-B90CDB4E80B7}"/>
                  </a:ext>
                </a:extLst>
              </p14:cNvPr>
              <p14:cNvContentPartPr/>
              <p14:nvPr/>
            </p14:nvContentPartPr>
            <p14:xfrm>
              <a:off x="22455907" y="8315253"/>
              <a:ext cx="432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ACDBB44-37F2-41AB-21A5-B90CDB4E80B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47599" y="8306253"/>
                <a:ext cx="20603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7190C05-949F-B0E2-B93D-D4EC19DF0D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9674" y="1146510"/>
            <a:ext cx="19161125" cy="10893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F8C177-571B-6169-C68A-8036BAF9A80F}"/>
              </a:ext>
            </a:extLst>
          </p:cNvPr>
          <p:cNvSpPr/>
          <p:nvPr/>
        </p:nvSpPr>
        <p:spPr>
          <a:xfrm>
            <a:off x="2334740" y="10361831"/>
            <a:ext cx="19450991" cy="3482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25272-CCA6-6B16-7E0C-F8CCFDB8283F}"/>
              </a:ext>
            </a:extLst>
          </p:cNvPr>
          <p:cNvSpPr/>
          <p:nvPr/>
        </p:nvSpPr>
        <p:spPr>
          <a:xfrm>
            <a:off x="2334739" y="7073613"/>
            <a:ext cx="19450991" cy="3482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AA621-E7C5-7CFD-5EB9-385D0A777884}"/>
              </a:ext>
            </a:extLst>
          </p:cNvPr>
          <p:cNvSpPr/>
          <p:nvPr/>
        </p:nvSpPr>
        <p:spPr>
          <a:xfrm>
            <a:off x="2334740" y="11086979"/>
            <a:ext cx="13140788" cy="348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A22C8C-E81F-060B-EB61-F6BE67E8DEF0}"/>
              </a:ext>
            </a:extLst>
          </p:cNvPr>
          <p:cNvSpPr/>
          <p:nvPr/>
        </p:nvSpPr>
        <p:spPr>
          <a:xfrm>
            <a:off x="2334739" y="9258079"/>
            <a:ext cx="13140788" cy="348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68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4BC18ED-68F2-56B5-E069-C92EB314722D}"/>
              </a:ext>
            </a:extLst>
          </p:cNvPr>
          <p:cNvSpPr txBox="1">
            <a:spLocks/>
          </p:cNvSpPr>
          <p:nvPr/>
        </p:nvSpPr>
        <p:spPr>
          <a:xfrm>
            <a:off x="691977" y="0"/>
            <a:ext cx="21995027" cy="13440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60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National and Household-Level Issues for Wider Engagement  </a:t>
            </a:r>
            <a:endParaRPr lang="en-US" sz="6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BB5E6-EBBE-B21E-0EF3-1AA90B7E9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800100"/>
            <a:ext cx="18535650" cy="112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4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B51F91-1B18-4F31-A6D5-CD29785F04F1}"/>
              </a:ext>
            </a:extLst>
          </p:cNvPr>
          <p:cNvSpPr txBox="1">
            <a:spLocks/>
          </p:cNvSpPr>
          <p:nvPr/>
        </p:nvSpPr>
        <p:spPr>
          <a:xfrm>
            <a:off x="4706505" y="2047894"/>
            <a:ext cx="13805743" cy="3137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50" normalizeH="0" baseline="0" noProof="0" dirty="0">
                <a:ln>
                  <a:noFill/>
                </a:ln>
                <a:solidFill>
                  <a:srgbClr val="382873"/>
                </a:solidFill>
                <a:effectLst/>
                <a:uLnTx/>
                <a:uFillTx/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End of Press Release for</a:t>
            </a:r>
            <a:br>
              <a:rPr kumimoji="0" lang="en-US" sz="6600" b="0" i="0" u="none" strike="noStrike" kern="1200" cap="none" spc="-50" normalizeH="0" baseline="0" noProof="0" dirty="0">
                <a:ln>
                  <a:noFill/>
                </a:ln>
                <a:solidFill>
                  <a:srgbClr val="382873"/>
                </a:solidFill>
                <a:effectLst/>
                <a:uLnTx/>
                <a:uFillTx/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</a:br>
            <a:r>
              <a:rPr lang="en-US" sz="6600" spc="-50" dirty="0" err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Febr</a:t>
            </a:r>
            <a:r>
              <a:rPr kumimoji="0" lang="en-US" sz="6600" b="0" i="0" u="none" strike="noStrike" kern="1200" cap="none" spc="-50" normalizeH="0" baseline="0" noProof="0" dirty="0" err="1">
                <a:ln>
                  <a:noFill/>
                </a:ln>
                <a:solidFill>
                  <a:srgbClr val="382873"/>
                </a:solidFill>
                <a:effectLst/>
                <a:uLnTx/>
                <a:uFillTx/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uary</a:t>
            </a:r>
            <a:r>
              <a:rPr kumimoji="0" lang="en-US" sz="6600" b="0" i="0" u="none" strike="noStrike" kern="1200" cap="none" spc="-50" normalizeH="0" baseline="0" noProof="0" dirty="0">
                <a:ln>
                  <a:noFill/>
                </a:ln>
                <a:solidFill>
                  <a:srgbClr val="382873"/>
                </a:solidFill>
                <a:effectLst/>
                <a:uLnTx/>
                <a:uFillTx/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 2025 Consumer Price Index 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rgbClr val="382873"/>
              </a:solidFill>
              <a:effectLst/>
              <a:uLnTx/>
              <a:uFillTx/>
              <a:latin typeface="Crimson Text" panose="02000503000000000000" pitchFamily="2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7F6C23-7A40-42A4-8230-EB168C2258DB}"/>
              </a:ext>
            </a:extLst>
          </p:cNvPr>
          <p:cNvSpPr txBox="1">
            <a:spLocks/>
          </p:cNvSpPr>
          <p:nvPr/>
        </p:nvSpPr>
        <p:spPr>
          <a:xfrm>
            <a:off x="4025022" y="5185867"/>
            <a:ext cx="15168710" cy="61066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For enquiries, please contact: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Mr. J. F.K. </a:t>
            </a:r>
            <a:r>
              <a:rPr kumimoji="0" lang="en-US" sz="40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Agyaho</a:t>
            </a: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(Head, Price Statistics, GSS)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  <a:hlinkClick r:id="rId3"/>
              </a:rPr>
              <a:t>john.agyaho@statsghana.gov.gh</a:t>
            </a:r>
            <a:endParaRPr kumimoji="0" lang="en-US" sz="4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Arial Rounded MT Bold" charset="0"/>
              <a:cs typeface="Arial Rounded MT Bold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Arial Rounded MT Bold" charset="0"/>
              <a:cs typeface="Arial Rounded MT Bold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Download the technical guide: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Gill Sans" charset="0"/>
                <a:cs typeface="Gill Sans" charset="0"/>
                <a:hlinkClick r:id="rId4"/>
              </a:rPr>
              <a:t>https://statsghana.gov.gh/gssmain/fileUpload/Price%20Indices/CPI_Technical_Guide_v5_Published_14102020.pdf</a:t>
            </a:r>
            <a:endParaRPr kumimoji="0" lang="en-US" sz="4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Arial Rounded MT Bold" charset="0"/>
              <a:cs typeface="Arial Rounded MT Bold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2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AEFC2FD-18C4-4E07-B081-D010A5EA50EB}"/>
              </a:ext>
            </a:extLst>
          </p:cNvPr>
          <p:cNvSpPr txBox="1"/>
          <p:nvPr/>
        </p:nvSpPr>
        <p:spPr>
          <a:xfrm>
            <a:off x="6916736" y="6858000"/>
            <a:ext cx="95170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</a:t>
            </a:r>
          </a:p>
          <a:p>
            <a:pPr algn="ctr"/>
            <a:endParaRPr lang="en-US" sz="6600" b="1" dirty="0">
              <a:solidFill>
                <a:srgbClr val="FCD116"/>
              </a:solidFill>
              <a:latin typeface="AkkoW01-Regular" panose="020B0503060303060303" pitchFamily="34" charset="0"/>
              <a:ea typeface="American Typewriter" charset="0"/>
              <a:cs typeface="American Typewriter" charset="0"/>
            </a:endParaRPr>
          </a:p>
          <a:p>
            <a:pPr algn="ctr"/>
            <a:r>
              <a:rPr lang="en-US" sz="6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February 2025</a:t>
            </a:r>
            <a:br>
              <a:rPr lang="en-US" sz="6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</a:br>
            <a:endParaRPr lang="en-GB" sz="6600" dirty="0">
              <a:solidFill>
                <a:srgbClr val="FCD116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7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F2FABC4-F1AE-43B8-8B1D-F9A2F7BCAF0D}"/>
              </a:ext>
            </a:extLst>
          </p:cNvPr>
          <p:cNvSpPr txBox="1">
            <a:spLocks/>
          </p:cNvSpPr>
          <p:nvPr/>
        </p:nvSpPr>
        <p:spPr>
          <a:xfrm>
            <a:off x="689018" y="2438634"/>
            <a:ext cx="22298997" cy="9521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measures changes in the price of a fixed basket of goods and services purchased  by households.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assumption is that items in the basket are purchased each month, hence captures monthly price changes.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rate of inflation is the relative change in CPI between periods 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is reported year-on-year (annual inflation) and month-on-month (monthly inflation) and granulated to determine regional and commodity type and source of inflation.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4800">
              <a:latin typeface="Raleway" panose="020B0503030101060003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0FFF335-E28D-4867-A4F6-85C7825B97E4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2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0B740-4E47-EE78-5E45-E8367BCC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56489"/>
            <a:ext cx="20803910" cy="2651126"/>
          </a:xfrm>
        </p:spPr>
        <p:txBody>
          <a:bodyPr>
            <a:normAutofit/>
          </a:bodyPr>
          <a:lstStyle/>
          <a:p>
            <a:pPr algn="ctr"/>
            <a:r>
              <a:rPr lang="en-GB" sz="7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(1/3)</a:t>
            </a: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351952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1315711" y="2160246"/>
            <a:ext cx="22285693" cy="9801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CPI does not measure price levels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itchFamily="2" charset="0"/>
                <a:ea typeface="Gill Sans MT" panose="020B0502020104020203" pitchFamily="34" charset="77"/>
                <a:cs typeface="Gill Sans MT" panose="020B0502020104020203" pitchFamily="34" charset="77"/>
              </a:rPr>
              <a:t>The measures of CPI and inflation are based on the </a:t>
            </a:r>
            <a:r>
              <a:rPr lang="en-GB" sz="4800" u="sng">
                <a:solidFill>
                  <a:srgbClr val="0000FF"/>
                </a:solidFill>
                <a:latin typeface="Raleway" pitchFamily="2" charset="0"/>
                <a:ea typeface="Gill Sans MT" panose="020B0502020104020203" pitchFamily="34" charset="77"/>
                <a:cs typeface="Gill Sans MT" panose="020B0502020104020203" pitchFamily="34" charset="77"/>
                <a:hlinkClick r:id="rId3"/>
              </a:rPr>
              <a:t>Consumer Price Index Manual: Concepts and Methods</a:t>
            </a:r>
            <a:r>
              <a:rPr lang="en-GH" sz="4800">
                <a:latin typeface="Raleway" pitchFamily="2" charset="0"/>
              </a:rPr>
              <a:t> 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Data (market readings) are captured monthly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Key variables are prices, quantities and expenditure weights of items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Price reference year for the new series is 2021 (</a:t>
            </a:r>
            <a:r>
              <a:rPr lang="en-GB" sz="4800" b="1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2021 = 100</a:t>
            </a:r>
            <a:r>
              <a:rPr lang="en-GB" sz="480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Analyses of price changes of individual items for wider engagement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4800">
              <a:latin typeface="Raleway" pitchFamily="2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3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C075F-4B33-CC31-A7FA-4762A365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8360"/>
            <a:ext cx="20803910" cy="2651126"/>
          </a:xfrm>
        </p:spPr>
        <p:txBody>
          <a:bodyPr>
            <a:normAutofit/>
          </a:bodyPr>
          <a:lstStyle/>
          <a:p>
            <a:pPr algn="ctr"/>
            <a:r>
              <a:rPr lang="en-GB" sz="7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(2/3)</a:t>
            </a: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339317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6324241" y="4149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4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D94035F-89F2-2C41-9052-87C92D4E237F}"/>
              </a:ext>
            </a:extLst>
          </p:cNvPr>
          <p:cNvSpPr txBox="1">
            <a:spLocks/>
          </p:cNvSpPr>
          <p:nvPr/>
        </p:nvSpPr>
        <p:spPr>
          <a:xfrm>
            <a:off x="1658283" y="2659484"/>
            <a:ext cx="21033275" cy="8908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collection is done in </a:t>
            </a:r>
            <a:r>
              <a:rPr lang="en-GB" sz="4800" b="1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markets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from about </a:t>
            </a:r>
            <a:r>
              <a:rPr lang="en-GB" sz="4800" b="1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8,337 </a:t>
            </a: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outlets.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for approximately </a:t>
            </a:r>
            <a:r>
              <a:rPr lang="en-GB" sz="4800" b="1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47,800</a:t>
            </a: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products every month from 16 regions.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480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are ordered in a hierarchy of 13 Divisions, 44 Groups, 98 Classes, 156 Subclasses and 307 Items.</a:t>
            </a: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996" indent="-17999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4800">
                <a:latin typeface="Raleway" panose="020B0503030101060003" pitchFamily="34" charset="0"/>
              </a:rPr>
              <a:t>Every item can only be part of one Subclass, and every Subclass can only be part of one Class, etc.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34D93-0364-52AB-285A-8AF32553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8358"/>
            <a:ext cx="20803910" cy="2651126"/>
          </a:xfrm>
        </p:spPr>
        <p:txBody>
          <a:bodyPr>
            <a:normAutofit/>
          </a:bodyPr>
          <a:lstStyle/>
          <a:p>
            <a:pPr algn="ctr"/>
            <a:r>
              <a:rPr lang="en-GB" sz="72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(3/3)</a:t>
            </a: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246339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96C1948-B6E3-4124-A40D-7CD426164284}"/>
              </a:ext>
            </a:extLst>
          </p:cNvPr>
          <p:cNvSpPr txBox="1">
            <a:spLocks/>
          </p:cNvSpPr>
          <p:nvPr/>
        </p:nvSpPr>
        <p:spPr>
          <a:xfrm>
            <a:off x="160020" y="1385455"/>
            <a:ext cx="13422357" cy="10482695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5000" dirty="0">
                <a:latin typeface="Raleway"/>
                <a:ea typeface="Calibri"/>
                <a:cs typeface="Times New Roman"/>
              </a:rPr>
              <a:t>CPI for </a:t>
            </a:r>
            <a:r>
              <a:rPr lang="en-CA" sz="5000" dirty="0">
                <a:latin typeface="Raleway" panose="020B0503030101060003" pitchFamily="34" charset="0"/>
                <a:ea typeface="Calibri"/>
                <a:cs typeface="Times New Roman" panose="02020603050405020304" pitchFamily="18" charset="0"/>
              </a:rPr>
              <a:t>February</a:t>
            </a:r>
            <a:r>
              <a:rPr lang="en-CA" sz="5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</a:t>
            </a:r>
            <a:r>
              <a:rPr lang="en-CA" sz="5000" dirty="0">
                <a:latin typeface="Raleway"/>
                <a:ea typeface="Calibri"/>
                <a:cs typeface="Times New Roman"/>
              </a:rPr>
              <a:t> </a:t>
            </a:r>
            <a:r>
              <a:rPr lang="en-GB" sz="5000" dirty="0">
                <a:latin typeface="Raleway"/>
                <a:ea typeface="Calibri"/>
                <a:cs typeface="Times New Roman"/>
              </a:rPr>
              <a:t>was 255.9</a:t>
            </a:r>
            <a:r>
              <a:rPr lang="en-GB" sz="5000" dirty="0">
                <a:latin typeface="Raleway"/>
              </a:rPr>
              <a:t> relative to 207.8 for </a:t>
            </a:r>
            <a:r>
              <a:rPr lang="en-CA" sz="5000" dirty="0">
                <a:latin typeface="Raleway" panose="020B0503030101060003" pitchFamily="34" charset="0"/>
                <a:cs typeface="Times New Roman" panose="02020603050405020304" pitchFamily="18" charset="0"/>
              </a:rPr>
              <a:t>Febr</a:t>
            </a:r>
            <a:r>
              <a:rPr lang="en-CA" sz="5000" dirty="0">
                <a:latin typeface="Raleway" panose="020B0503030101060003" pitchFamily="34" charset="0"/>
                <a:ea typeface="Calibri"/>
                <a:cs typeface="Times New Roman" panose="02020603050405020304" pitchFamily="18" charset="0"/>
              </a:rPr>
              <a:t>uary</a:t>
            </a:r>
            <a:r>
              <a:rPr lang="en-GB" sz="5000" dirty="0">
                <a:latin typeface="Raleway"/>
              </a:rPr>
              <a:t> 2024 </a:t>
            </a:r>
            <a:endParaRPr lang="en-US" sz="5000" dirty="0">
              <a:latin typeface="Raleway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sz="5000" dirty="0">
              <a:latin typeface="Raleway" panose="020B0503030101060003" pitchFamily="34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5000" dirty="0">
                <a:latin typeface="Raleway"/>
                <a:ea typeface="Calibri"/>
                <a:cs typeface="Times New Roman"/>
              </a:rPr>
              <a:t>Year-on-year rate of inflation for </a:t>
            </a:r>
            <a:r>
              <a:rPr lang="en-CA" sz="5000" dirty="0">
                <a:latin typeface="Raleway" panose="020B0503030101060003" pitchFamily="34" charset="0"/>
                <a:ea typeface="Calibri"/>
                <a:cs typeface="Times New Roman" panose="02020603050405020304" pitchFamily="18" charset="0"/>
              </a:rPr>
              <a:t>February</a:t>
            </a:r>
            <a:r>
              <a:rPr lang="en-CA" sz="5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</a:t>
            </a:r>
            <a:r>
              <a:rPr lang="en-GB" sz="5000" dirty="0">
                <a:latin typeface="Raleway"/>
                <a:ea typeface="Calibri"/>
                <a:cs typeface="Times New Roman"/>
              </a:rPr>
              <a:t> was 23.1 percent</a:t>
            </a:r>
            <a:endParaRPr lang="en-GB" sz="50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sz="50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5000" dirty="0">
                <a:latin typeface="Raleway"/>
                <a:ea typeface="Calibri"/>
                <a:cs typeface="Times New Roman"/>
              </a:rPr>
              <a:t>This means that in </a:t>
            </a:r>
            <a:r>
              <a:rPr lang="en-CA" sz="5000" dirty="0">
                <a:latin typeface="Raleway" panose="020B0503030101060003" pitchFamily="34" charset="0"/>
                <a:ea typeface="Calibri"/>
                <a:cs typeface="Times New Roman" panose="02020603050405020304" pitchFamily="18" charset="0"/>
              </a:rPr>
              <a:t>February</a:t>
            </a:r>
            <a:r>
              <a:rPr lang="en-CA" sz="5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</a:t>
            </a:r>
            <a:r>
              <a:rPr lang="en-CA" sz="5000" dirty="0">
                <a:latin typeface="Raleway"/>
                <a:ea typeface="Calibri"/>
                <a:cs typeface="Times New Roman"/>
              </a:rPr>
              <a:t> </a:t>
            </a:r>
            <a:r>
              <a:rPr lang="en-GB" sz="5000" dirty="0">
                <a:latin typeface="Raleway"/>
                <a:ea typeface="Calibri"/>
                <a:cs typeface="Times New Roman"/>
              </a:rPr>
              <a:t>the general price level was 23.1 percent higher than</a:t>
            </a:r>
            <a:r>
              <a:rPr lang="en-CA" sz="5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</a:t>
            </a:r>
            <a:r>
              <a:rPr lang="en-CA" sz="5000" dirty="0">
                <a:latin typeface="Raleway" panose="020B0503030101060003" pitchFamily="34" charset="0"/>
                <a:ea typeface="Calibri"/>
                <a:cs typeface="Times New Roman" panose="02020603050405020304" pitchFamily="18" charset="0"/>
              </a:rPr>
              <a:t>uary</a:t>
            </a:r>
            <a:r>
              <a:rPr lang="en-CA" sz="5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  <a:r>
              <a:rPr lang="en-CA" sz="5000" dirty="0">
                <a:latin typeface="Raleway"/>
                <a:ea typeface="Calibri"/>
                <a:cs typeface="Times New Roman"/>
              </a:rPr>
              <a:t> 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CA" sz="50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5000" dirty="0">
                <a:latin typeface="Raleway"/>
                <a:ea typeface="Calibri"/>
                <a:cs typeface="Times New Roman"/>
              </a:rPr>
              <a:t>Month-on-month inflation between</a:t>
            </a:r>
            <a:r>
              <a:rPr lang="en-CA" sz="5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5000" dirty="0">
                <a:latin typeface="Raleway"/>
                <a:ea typeface="Calibri"/>
                <a:cs typeface="Times New Roman"/>
              </a:rPr>
              <a:t> </a:t>
            </a:r>
            <a:r>
              <a:rPr lang="en-CA" sz="5000" dirty="0">
                <a:latin typeface="Raleway" panose="020B0503030101060003" pitchFamily="34" charset="0"/>
                <a:ea typeface="Calibri"/>
                <a:cs typeface="Times New Roman" panose="02020603050405020304" pitchFamily="18" charset="0"/>
              </a:rPr>
              <a:t>January</a:t>
            </a:r>
            <a:r>
              <a:rPr lang="en-CA" sz="50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February 2025</a:t>
            </a:r>
            <a:r>
              <a:rPr lang="en-CA" sz="5000" dirty="0">
                <a:latin typeface="Raleway"/>
                <a:ea typeface="Calibri"/>
                <a:cs typeface="Times New Roman"/>
              </a:rPr>
              <a:t> </a:t>
            </a:r>
            <a:r>
              <a:rPr lang="en-GB" sz="5000" dirty="0">
                <a:latin typeface="Raleway"/>
                <a:ea typeface="Calibri"/>
                <a:cs typeface="Times New Roman"/>
              </a:rPr>
              <a:t>was 1.3 percent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sz="50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GB" sz="50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BA2A0BC-9F3D-4EC4-AADD-8F44CA5B94C4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5</a:t>
            </a:fld>
            <a:endParaRPr lang="en-GB" sz="1600">
              <a:solidFill>
                <a:schemeClr val="bg1"/>
              </a:solidFill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6A9B84C-A445-957E-7424-1847B93B3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40538"/>
              </p:ext>
            </p:extLst>
          </p:nvPr>
        </p:nvGraphicFramePr>
        <p:xfrm>
          <a:off x="13742397" y="1263481"/>
          <a:ext cx="9761199" cy="1005221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19085">
                  <a:extLst>
                    <a:ext uri="{9D8B030D-6E8A-4147-A177-3AD203B41FA5}">
                      <a16:colId xmlns:a16="http://schemas.microsoft.com/office/drawing/2014/main" val="522950016"/>
                    </a:ext>
                  </a:extLst>
                </a:gridCol>
                <a:gridCol w="1896314">
                  <a:extLst>
                    <a:ext uri="{9D8B030D-6E8A-4147-A177-3AD203B41FA5}">
                      <a16:colId xmlns:a16="http://schemas.microsoft.com/office/drawing/2014/main" val="1470632881"/>
                    </a:ext>
                  </a:extLst>
                </a:gridCol>
                <a:gridCol w="2465207">
                  <a:extLst>
                    <a:ext uri="{9D8B030D-6E8A-4147-A177-3AD203B41FA5}">
                      <a16:colId xmlns:a16="http://schemas.microsoft.com/office/drawing/2014/main" val="1675499476"/>
                    </a:ext>
                  </a:extLst>
                </a:gridCol>
                <a:gridCol w="1980593">
                  <a:extLst>
                    <a:ext uri="{9D8B030D-6E8A-4147-A177-3AD203B41FA5}">
                      <a16:colId xmlns:a16="http://schemas.microsoft.com/office/drawing/2014/main" val="2792580663"/>
                    </a:ext>
                  </a:extLst>
                </a:gridCol>
              </a:tblGrid>
              <a:tr h="676167">
                <a:tc rowSpan="2">
                  <a:txBody>
                    <a:bodyPr/>
                    <a:lstStyle/>
                    <a:p>
                      <a:r>
                        <a:rPr lang="en-GB" sz="3200">
                          <a:latin typeface="Raleway" panose="020B0503030101060003" pitchFamily="34" charset="0"/>
                        </a:rPr>
                        <a:t>Month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3200">
                          <a:latin typeface="Raleway" panose="020B0503030101060003" pitchFamily="34" charset="0"/>
                        </a:rPr>
                        <a:t>CPI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>
                          <a:latin typeface="Raleway" panose="020B0503030101060003" pitchFamily="34" charset="0"/>
                        </a:rPr>
                        <a:t>Inflation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000">
                        <a:latin typeface="AkkoW01-Regular" panose="020B0503060303060303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8313"/>
                  </a:ext>
                </a:extLst>
              </a:tr>
              <a:tr h="5858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>
                          <a:latin typeface="Raleway" panose="020B0503030101060003" pitchFamily="34" charset="0"/>
                        </a:rPr>
                        <a:t>Monthly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3200">
                          <a:latin typeface="Raleway" panose="020B0503030101060003" pitchFamily="34" charset="0"/>
                        </a:rPr>
                        <a:t>Yearly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56107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Feb-2024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207.8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0">
                          <a:latin typeface="Raleway" panose="020B0503030101060003" pitchFamily="34" charset="0"/>
                        </a:rPr>
                        <a:t>1.6%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23.2%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747059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Mar-2024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209.5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0">
                          <a:latin typeface="Raleway" panose="020B0503030101060003" pitchFamily="34" charset="0"/>
                        </a:rPr>
                        <a:t>0.8%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25.8%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412723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Apr-2024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213.3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0">
                          <a:latin typeface="Raleway" panose="020B0503030101060003" pitchFamily="34" charset="0"/>
                        </a:rPr>
                        <a:t>1.8%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25.0%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49191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May-2024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220.0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0">
                          <a:latin typeface="Raleway" panose="020B0503030101060003" pitchFamily="34" charset="0"/>
                        </a:rPr>
                        <a:t>3.2%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23.1%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403399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Jun-2024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226.4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0">
                          <a:latin typeface="Raleway" panose="020B0503030101060003" pitchFamily="34" charset="0"/>
                        </a:rPr>
                        <a:t>2.9%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22.8%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484547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Jul-2024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231.0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0">
                          <a:latin typeface="Raleway" panose="020B0503030101060003" pitchFamily="34" charset="0"/>
                        </a:rPr>
                        <a:t>2.1%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20.9%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897103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Aug-2024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229.4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0">
                          <a:latin typeface="Raleway" panose="020B0503030101060003" pitchFamily="34" charset="0"/>
                        </a:rPr>
                        <a:t>-0.7%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20.4%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Sep-2024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235.8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0">
                          <a:latin typeface="Raleway" panose="020B0503030101060003" pitchFamily="34" charset="0"/>
                        </a:rPr>
                        <a:t>2.8%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21.5%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075270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Oct-2024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237.8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0">
                          <a:latin typeface="Raleway" panose="020B0503030101060003" pitchFamily="34" charset="0"/>
                        </a:rPr>
                        <a:t>0.9%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22.1%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Nov-2024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243.9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0">
                          <a:latin typeface="Raleway" panose="020B0503030101060003" pitchFamily="34" charset="0"/>
                        </a:rPr>
                        <a:t>2.6%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23.0%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Dec-2024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248.3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0">
                          <a:latin typeface="Raleway" panose="020B0503030101060003" pitchFamily="34" charset="0"/>
                        </a:rPr>
                        <a:t>1.8%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23.8%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Jan-2025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0" kern="120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252.6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0">
                          <a:latin typeface="Raleway" panose="020B0503030101060003" pitchFamily="34" charset="0"/>
                        </a:rPr>
                        <a:t>1.7%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latin typeface="Raleway" panose="020B0503030101060003" pitchFamily="34" charset="0"/>
                        </a:rPr>
                        <a:t>23.5%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40493"/>
                  </a:ext>
                </a:extLst>
              </a:tr>
              <a:tr h="676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Raleway" panose="020B0503030101060003" pitchFamily="34" charset="0"/>
                        </a:rPr>
                        <a:t>Feb-2025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Raleway" panose="020B0503030101060003" pitchFamily="34" charset="0"/>
                          <a:ea typeface="+mn-ea"/>
                          <a:cs typeface="+mn-cs"/>
                        </a:rPr>
                        <a:t>255.9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r>
                        <a:rPr lang="en-GB" sz="3200" b="1" dirty="0">
                          <a:latin typeface="Raleway" panose="020B0503030101060003" pitchFamily="34" charset="0"/>
                        </a:rPr>
                        <a:t>1.3%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latin typeface="Raleway" panose="020B0503030101060003" pitchFamily="34" charset="0"/>
                        </a:rPr>
                        <a:t>23.1%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01562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6ECC1B-A0AC-CC02-1E90-7B42EED7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325"/>
            <a:ext cx="23699821" cy="13651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Consumer Price Index and Rate of Inflation for February 2025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1890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E665-E6C3-B64C-3D2C-3EAF83F2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25" y="-25534"/>
            <a:ext cx="23595323" cy="1746459"/>
          </a:xfrm>
        </p:spPr>
        <p:txBody>
          <a:bodyPr anchor="t">
            <a:noAutofit/>
          </a:bodyPr>
          <a:lstStyle/>
          <a:p>
            <a:pPr algn="ctr"/>
            <a:r>
              <a:rPr lang="en-US" sz="6600" b="1" dirty="0">
                <a:solidFill>
                  <a:srgbClr val="382873"/>
                </a:solidFill>
                <a:latin typeface="Crimson Text"/>
                <a:ea typeface="Cambria"/>
              </a:rPr>
              <a:t>Overall Year-on-Year and Month-on-Month Inflation, </a:t>
            </a:r>
            <a:r>
              <a:rPr lang="en-GB" sz="6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February 2024 to February 2025</a:t>
            </a:r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31766-5F55-BB87-A36C-B846721E9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990850"/>
            <a:ext cx="11658686" cy="704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3C58B-8426-EBD3-6DA4-84118AE74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3906" y="2990850"/>
            <a:ext cx="10274369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4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AC1CCB-1187-7568-E527-0D7CF491E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48" b="4617"/>
          <a:stretch/>
        </p:blipFill>
        <p:spPr>
          <a:xfrm>
            <a:off x="383843" y="1259195"/>
            <a:ext cx="23200729" cy="10810298"/>
          </a:xfrm>
          <a:prstGeom prst="rect">
            <a:avLst/>
          </a:prstGeom>
        </p:spPr>
      </p:pic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30805AD0-810D-4E04-9D5B-D78C5C336F6D}"/>
              </a:ext>
            </a:extLst>
          </p:cNvPr>
          <p:cNvSpPr txBox="1">
            <a:spLocks noChangeAspect="1"/>
          </p:cNvSpPr>
          <p:nvPr/>
        </p:nvSpPr>
        <p:spPr>
          <a:xfrm>
            <a:off x="888153" y="1919086"/>
            <a:ext cx="21380176" cy="96512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4800">
              <a:latin typeface="Raleway" panose="020B05030301010600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480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9849950-5FB8-43B4-AEC1-FA508394AB30}"/>
              </a:ext>
            </a:extLst>
          </p:cNvPr>
          <p:cNvSpPr txBox="1">
            <a:spLocks/>
          </p:cNvSpPr>
          <p:nvPr/>
        </p:nvSpPr>
        <p:spPr>
          <a:xfrm>
            <a:off x="11681064" y="9755536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7</a:t>
            </a:fld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D3E4-763D-164A-FDC2-EB1F9318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2" y="43480"/>
            <a:ext cx="20803910" cy="10197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b="1" dirty="0">
                <a:solidFill>
                  <a:srgbClr val="382873"/>
                </a:solidFill>
                <a:latin typeface="Crimson Text"/>
                <a:ea typeface="Cambria"/>
              </a:rPr>
              <a:t>Disaggregation of </a:t>
            </a:r>
            <a:r>
              <a:rPr lang="en-GB" sz="7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February 2025</a:t>
            </a:r>
            <a:r>
              <a:rPr lang="en-GB" sz="7200" b="1" dirty="0">
                <a:solidFill>
                  <a:srgbClr val="382873"/>
                </a:solidFill>
                <a:latin typeface="Crimson Text"/>
                <a:ea typeface="Cambria"/>
              </a:rPr>
              <a:t> Rate of Inflation </a:t>
            </a:r>
            <a:endParaRPr lang="en-GB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8723B-101E-E57E-49A1-C4510D2259A7}"/>
              </a:ext>
            </a:extLst>
          </p:cNvPr>
          <p:cNvSpPr txBox="1"/>
          <p:nvPr/>
        </p:nvSpPr>
        <p:spPr>
          <a:xfrm>
            <a:off x="7819093" y="3382185"/>
            <a:ext cx="250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828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28.3%</a:t>
            </a:r>
            <a:endParaRPr lang="en-GB" sz="5400" b="1" dirty="0">
              <a:solidFill>
                <a:srgbClr val="3828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54F40-308D-58BC-A64A-51B10F25C4B5}"/>
              </a:ext>
            </a:extLst>
          </p:cNvPr>
          <p:cNvSpPr txBox="1"/>
          <p:nvPr/>
        </p:nvSpPr>
        <p:spPr>
          <a:xfrm>
            <a:off x="19259126" y="3380924"/>
            <a:ext cx="250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828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19.2%</a:t>
            </a:r>
            <a:endParaRPr lang="en-GB" sz="5400" b="1" dirty="0">
              <a:solidFill>
                <a:srgbClr val="3828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B3DA9-4EBC-2F3D-283E-A2E7E82AAE5C}"/>
              </a:ext>
            </a:extLst>
          </p:cNvPr>
          <p:cNvSpPr txBox="1"/>
          <p:nvPr/>
        </p:nvSpPr>
        <p:spPr>
          <a:xfrm>
            <a:off x="7819094" y="2213021"/>
            <a:ext cx="250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828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28.1%</a:t>
            </a:r>
            <a:endParaRPr lang="en-GB" sz="5400" b="1" dirty="0">
              <a:solidFill>
                <a:srgbClr val="3828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10E14-B71E-E0D9-DC55-D94812836EBB}"/>
              </a:ext>
            </a:extLst>
          </p:cNvPr>
          <p:cNvSpPr txBox="1"/>
          <p:nvPr/>
        </p:nvSpPr>
        <p:spPr>
          <a:xfrm>
            <a:off x="9784039" y="4545712"/>
            <a:ext cx="250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828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1.8%</a:t>
            </a:r>
            <a:endParaRPr lang="en-GB" sz="5400" b="1" dirty="0">
              <a:solidFill>
                <a:srgbClr val="3828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27055B-7D31-B7CB-095D-A47E14F3D51D}"/>
              </a:ext>
            </a:extLst>
          </p:cNvPr>
          <p:cNvSpPr txBox="1"/>
          <p:nvPr/>
        </p:nvSpPr>
        <p:spPr>
          <a:xfrm>
            <a:off x="9176403" y="10490673"/>
            <a:ext cx="250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828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25.1%</a:t>
            </a:r>
            <a:endParaRPr lang="en-GB" sz="5400" b="1" dirty="0">
              <a:solidFill>
                <a:srgbClr val="3828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A277B0-AD34-80A1-2313-39725F0A9273}"/>
              </a:ext>
            </a:extLst>
          </p:cNvPr>
          <p:cNvSpPr txBox="1"/>
          <p:nvPr/>
        </p:nvSpPr>
        <p:spPr>
          <a:xfrm>
            <a:off x="20569573" y="10537565"/>
            <a:ext cx="250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828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18.5%</a:t>
            </a:r>
            <a:endParaRPr lang="en-GB" sz="5400" b="1" dirty="0">
              <a:solidFill>
                <a:srgbClr val="3828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98B89A-8F46-366D-3CBB-6C5D7AE1ABA0}"/>
              </a:ext>
            </a:extLst>
          </p:cNvPr>
          <p:cNvSpPr txBox="1"/>
          <p:nvPr/>
        </p:nvSpPr>
        <p:spPr>
          <a:xfrm>
            <a:off x="19259126" y="2213021"/>
            <a:ext cx="250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828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18.8%</a:t>
            </a:r>
            <a:endParaRPr lang="en-GB" sz="5400" b="1" dirty="0">
              <a:solidFill>
                <a:srgbClr val="3828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308E64-73BA-F388-2678-C7CD19E11791}"/>
              </a:ext>
            </a:extLst>
          </p:cNvPr>
          <p:cNvSpPr txBox="1"/>
          <p:nvPr/>
        </p:nvSpPr>
        <p:spPr>
          <a:xfrm>
            <a:off x="21184586" y="4545712"/>
            <a:ext cx="250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8287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0.9%</a:t>
            </a:r>
            <a:endParaRPr lang="en-GB" sz="5400" b="1" dirty="0">
              <a:solidFill>
                <a:srgbClr val="38287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7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E665-E6C3-B64C-3D2C-3EAF83F2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88" y="-25534"/>
            <a:ext cx="22728288" cy="1746459"/>
          </a:xfrm>
        </p:spPr>
        <p:txBody>
          <a:bodyPr anchor="t">
            <a:noAutofit/>
          </a:bodyPr>
          <a:lstStyle/>
          <a:p>
            <a:pPr algn="ctr"/>
            <a:r>
              <a:rPr lang="en-GB" sz="6600" b="1" dirty="0">
                <a:solidFill>
                  <a:srgbClr val="382873"/>
                </a:solidFill>
                <a:latin typeface="Crimson Text"/>
                <a:ea typeface="Cambria"/>
              </a:rPr>
              <a:t>Food and Non-Food Year-on-year Inflation, </a:t>
            </a:r>
            <a:r>
              <a:rPr lang="en-GB" sz="6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February 2024 to February 2025</a:t>
            </a:r>
            <a:r>
              <a:rPr lang="en-GB" sz="6600" b="1" dirty="0">
                <a:solidFill>
                  <a:srgbClr val="382873"/>
                </a:solidFill>
                <a:latin typeface="Crimson Text"/>
                <a:ea typeface="Cambria"/>
              </a:rPr>
              <a:t> </a:t>
            </a:r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A2558-7514-E058-0AA3-7B8E96B2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88" y="2505456"/>
            <a:ext cx="11899494" cy="7100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211FF-A651-08A4-2140-05E645748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4601" y="2505455"/>
            <a:ext cx="11215186" cy="710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63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2016A1DC-744E-3A4E-8492-F4996A814598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13E3AB0D-38F0-C646-95E4-7434AB5E39BF}"/>
    </a:ext>
  </a:extLst>
</a:theme>
</file>

<file path=ppt/theme/theme3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018450C9-ECF0-0C4A-A6E7-6D73C2284719}"/>
    </a:ext>
  </a:extLst>
</a:theme>
</file>

<file path=ppt/theme/theme4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I April 2022_110522" id="{7B2D32C6-8E70-394F-942B-7DC8A546F255}" vid="{2016A1DC-744E-3A4E-8492-F4996A814598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1807</Words>
  <Application>Microsoft Macintosh PowerPoint</Application>
  <PresentationFormat>Custom</PresentationFormat>
  <Paragraphs>291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AkkoW01-Regular</vt:lpstr>
      <vt:lpstr>Crimson Text</vt:lpstr>
      <vt:lpstr>Calibri</vt:lpstr>
      <vt:lpstr>Tw Cen MT</vt:lpstr>
      <vt:lpstr>Wingdings</vt:lpstr>
      <vt:lpstr>Aptos Narrow</vt:lpstr>
      <vt:lpstr>Calibri Light</vt:lpstr>
      <vt:lpstr>Raleway</vt:lpstr>
      <vt:lpstr>Arial</vt:lpstr>
      <vt:lpstr>Cambria</vt:lpstr>
      <vt:lpstr>Kantoorthema</vt:lpstr>
      <vt:lpstr>Aangepast ontwerp</vt:lpstr>
      <vt:lpstr>1_Office Theme</vt:lpstr>
      <vt:lpstr>1_Kantoorthema</vt:lpstr>
      <vt:lpstr>PRESS RELEASE</vt:lpstr>
      <vt:lpstr>In This Release, We Present:</vt:lpstr>
      <vt:lpstr>Definition and Measurement of CPI and Rate of Inflation (1/3)</vt:lpstr>
      <vt:lpstr>Definition and Measurement of CPI and Rate of Inflation (2/3)</vt:lpstr>
      <vt:lpstr>Definition and Measurement of CPI and Rate of Inflation (3/3)</vt:lpstr>
      <vt:lpstr>Consumer Price Index and Rate of Inflation for February 2025 </vt:lpstr>
      <vt:lpstr>Overall Year-on-Year and Month-on-Month Inflation, February 2024 to February 2025</vt:lpstr>
      <vt:lpstr>Disaggregation of February 2025 Rate of Inflation </vt:lpstr>
      <vt:lpstr>Food and Non-Food Year-on-year Inflation, February 2024 to February 2025 </vt:lpstr>
      <vt:lpstr>Food and Non-Food Month-on-month Inflation, February 2024 to February 2025 </vt:lpstr>
      <vt:lpstr>Disaggregation of February 2025 Year-on-year Inflation by Division</vt:lpstr>
      <vt:lpstr>PowerPoint Presentation</vt:lpstr>
      <vt:lpstr>PowerPoint Presentation</vt:lpstr>
      <vt:lpstr>Disaggregation of YoY and MoM Food Inflation by Sub-class</vt:lpstr>
      <vt:lpstr>PowerPoint Presentation</vt:lpstr>
      <vt:lpstr>Disaggregation of Overall Inflation and Food Inflation in Upper West Region </vt:lpstr>
      <vt:lpstr>PowerPoint Presentation</vt:lpstr>
      <vt:lpstr>PowerPoint Presentation</vt:lpstr>
      <vt:lpstr>Items with Price Changes Higher than the Overall Rate of Inflation</vt:lpstr>
      <vt:lpstr>Price Changes of Items with Weights =&gt; One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Laurent Smeets</dc:creator>
  <cp:lastModifiedBy>Samuel Kobina Annim</cp:lastModifiedBy>
  <cp:revision>20</cp:revision>
  <cp:lastPrinted>2024-06-12T08:57:44Z</cp:lastPrinted>
  <dcterms:created xsi:type="dcterms:W3CDTF">2019-11-11T14:33:03Z</dcterms:created>
  <dcterms:modified xsi:type="dcterms:W3CDTF">2025-03-05T08:23:45Z</dcterms:modified>
</cp:coreProperties>
</file>